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harts/chart1.xml" ContentType="application/vnd.openxmlformats-officedocument.drawingml.chart+xml"/>
  <Override PartName="/ppt/theme/themeOverride3.xml" ContentType="application/vnd.openxmlformats-officedocument.themeOverr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notesMasterIdLst>
    <p:notesMasterId r:id="rId91"/>
  </p:notesMasterIdLst>
  <p:sldIdLst>
    <p:sldId id="256" r:id="rId5"/>
    <p:sldId id="360" r:id="rId6"/>
    <p:sldId id="321" r:id="rId7"/>
    <p:sldId id="422" r:id="rId8"/>
    <p:sldId id="423" r:id="rId9"/>
    <p:sldId id="424" r:id="rId10"/>
    <p:sldId id="425" r:id="rId11"/>
    <p:sldId id="426" r:id="rId12"/>
    <p:sldId id="427" r:id="rId13"/>
    <p:sldId id="428" r:id="rId14"/>
    <p:sldId id="429" r:id="rId15"/>
    <p:sldId id="430" r:id="rId16"/>
    <p:sldId id="431" r:id="rId17"/>
    <p:sldId id="432" r:id="rId18"/>
    <p:sldId id="433" r:id="rId19"/>
    <p:sldId id="434" r:id="rId20"/>
    <p:sldId id="435" r:id="rId21"/>
    <p:sldId id="436" r:id="rId22"/>
    <p:sldId id="437" r:id="rId23"/>
    <p:sldId id="438" r:id="rId24"/>
    <p:sldId id="439" r:id="rId25"/>
    <p:sldId id="440" r:id="rId26"/>
    <p:sldId id="441" r:id="rId27"/>
    <p:sldId id="442" r:id="rId28"/>
    <p:sldId id="443" r:id="rId29"/>
    <p:sldId id="444" r:id="rId30"/>
    <p:sldId id="445" r:id="rId31"/>
    <p:sldId id="446" r:id="rId32"/>
    <p:sldId id="447" r:id="rId33"/>
    <p:sldId id="448" r:id="rId34"/>
    <p:sldId id="449" r:id="rId35"/>
    <p:sldId id="450" r:id="rId36"/>
    <p:sldId id="454" r:id="rId37"/>
    <p:sldId id="455" r:id="rId38"/>
    <p:sldId id="456" r:id="rId39"/>
    <p:sldId id="457" r:id="rId40"/>
    <p:sldId id="458" r:id="rId41"/>
    <p:sldId id="459" r:id="rId42"/>
    <p:sldId id="380" r:id="rId43"/>
    <p:sldId id="336" r:id="rId44"/>
    <p:sldId id="337" r:id="rId45"/>
    <p:sldId id="338" r:id="rId46"/>
    <p:sldId id="339" r:id="rId47"/>
    <p:sldId id="340" r:id="rId48"/>
    <p:sldId id="341" r:id="rId49"/>
    <p:sldId id="342" r:id="rId50"/>
    <p:sldId id="323" r:id="rId51"/>
    <p:sldId id="324" r:id="rId52"/>
    <p:sldId id="376" r:id="rId53"/>
    <p:sldId id="343" r:id="rId54"/>
    <p:sldId id="344" r:id="rId55"/>
    <p:sldId id="345" r:id="rId56"/>
    <p:sldId id="379" r:id="rId57"/>
    <p:sldId id="387" r:id="rId58"/>
    <p:sldId id="385" r:id="rId59"/>
    <p:sldId id="386" r:id="rId60"/>
    <p:sldId id="369" r:id="rId61"/>
    <p:sldId id="371" r:id="rId62"/>
    <p:sldId id="373" r:id="rId63"/>
    <p:sldId id="372" r:id="rId64"/>
    <p:sldId id="378" r:id="rId65"/>
    <p:sldId id="370" r:id="rId66"/>
    <p:sldId id="374" r:id="rId67"/>
    <p:sldId id="375" r:id="rId68"/>
    <p:sldId id="377" r:id="rId69"/>
    <p:sldId id="325" r:id="rId70"/>
    <p:sldId id="347" r:id="rId71"/>
    <p:sldId id="348" r:id="rId72"/>
    <p:sldId id="349" r:id="rId73"/>
    <p:sldId id="350" r:id="rId74"/>
    <p:sldId id="351" r:id="rId75"/>
    <p:sldId id="352" r:id="rId76"/>
    <p:sldId id="353" r:id="rId77"/>
    <p:sldId id="354" r:id="rId78"/>
    <p:sldId id="355" r:id="rId79"/>
    <p:sldId id="356" r:id="rId80"/>
    <p:sldId id="357" r:id="rId81"/>
    <p:sldId id="358" r:id="rId82"/>
    <p:sldId id="359" r:id="rId83"/>
    <p:sldId id="382" r:id="rId84"/>
    <p:sldId id="383" r:id="rId85"/>
    <p:sldId id="335" r:id="rId86"/>
    <p:sldId id="361" r:id="rId87"/>
    <p:sldId id="270" r:id="rId88"/>
    <p:sldId id="362" r:id="rId89"/>
    <p:sldId id="363" r:id="rId90"/>
  </p:sldIdLst>
  <p:sldSz cx="9144000" cy="6858000" type="screen4x3"/>
  <p:notesSz cx="6797675" cy="9926638"/>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ilvana Conceição Dias Soares" initials="SCDS" lastIdx="0"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D050"/>
    <a:srgbClr val="8DE3CC"/>
    <a:srgbClr val="94DCD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Estilo Claro 1 - Ênfase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940675A-B579-460E-94D1-54222C63F5DA}" styleName="Nenhum Estilo, Grade de Tabe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31" autoAdjust="0"/>
    <p:restoredTop sz="91101" autoAdjust="0"/>
  </p:normalViewPr>
  <p:slideViewPr>
    <p:cSldViewPr>
      <p:cViewPr varScale="1">
        <p:scale>
          <a:sx n="105" d="100"/>
          <a:sy n="105" d="100"/>
        </p:scale>
        <p:origin x="1704" y="114"/>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slide" Target="slides/slide80.xml"/><Relationship Id="rId89" Type="http://schemas.openxmlformats.org/officeDocument/2006/relationships/slide" Target="slides/slide85.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theme" Target="theme/them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notesMaster" Target="notesMasters/notesMaster1.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8.2056092107654077E-2"/>
          <c:y val="0.21564103389918873"/>
          <c:w val="0.82122074670395151"/>
          <c:h val="0.59256327564104039"/>
        </c:manualLayout>
      </c:layout>
      <c:pie3DChart>
        <c:varyColors val="1"/>
        <c:ser>
          <c:idx val="0"/>
          <c:order val="0"/>
          <c:dPt>
            <c:idx val="0"/>
            <c:bubble3D val="0"/>
            <c:explosion val="8"/>
            <c:spPr>
              <a:solidFill>
                <a:schemeClr val="accent5">
                  <a:lumMod val="75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1-442E-488D-AFBD-1240B0195526}"/>
              </c:ext>
            </c:extLst>
          </c:dPt>
          <c:dPt>
            <c:idx val="1"/>
            <c:bubble3D val="0"/>
            <c:explosion val="7"/>
            <c:spPr>
              <a:solidFill>
                <a:schemeClr val="accent6">
                  <a:lumMod val="75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3-442E-488D-AFBD-1240B0195526}"/>
              </c:ext>
            </c:extLst>
          </c:dPt>
          <c:dPt>
            <c:idx val="2"/>
            <c:bubble3D val="0"/>
            <c:explosion val="15"/>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442E-488D-AFBD-1240B0195526}"/>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442E-488D-AFBD-1240B0195526}"/>
              </c:ext>
            </c:extLst>
          </c:dPt>
          <c:dPt>
            <c:idx val="4"/>
            <c:bubble3D val="0"/>
            <c:explosion val="10"/>
            <c:spPr>
              <a:solidFill>
                <a:schemeClr val="accent2">
                  <a:lumMod val="75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9-442E-488D-AFBD-1240B0195526}"/>
              </c:ext>
            </c:extLst>
          </c:dPt>
          <c:dLbls>
            <c:dLbl>
              <c:idx val="0"/>
              <c:layout>
                <c:manualLayout>
                  <c:x val="6.2502187226596714E-2"/>
                  <c:y val="-1.113954505686787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42E-488D-AFBD-1240B0195526}"/>
                </c:ext>
              </c:extLst>
            </c:dLbl>
            <c:dLbl>
              <c:idx val="1"/>
              <c:layout>
                <c:manualLayout>
                  <c:x val="0.19639205499111509"/>
                  <c:y val="-0.1840735468929612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42E-488D-AFBD-1240B0195526}"/>
                </c:ext>
              </c:extLst>
            </c:dLbl>
            <c:dLbl>
              <c:idx val="2"/>
              <c:layout>
                <c:manualLayout>
                  <c:x val="-1.1276902887139104E-2"/>
                  <c:y val="3.779636920384953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42E-488D-AFBD-1240B0195526}"/>
                </c:ext>
              </c:extLst>
            </c:dLbl>
            <c:dLbl>
              <c:idx val="3"/>
              <c:layout>
                <c:manualLayout>
                  <c:x val="-5.4231627296587939E-2"/>
                  <c:y val="-9.55949256342957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42E-488D-AFBD-1240B0195526}"/>
                </c:ext>
              </c:extLst>
            </c:dLbl>
            <c:dLbl>
              <c:idx val="4"/>
              <c:layout>
                <c:manualLayout>
                  <c:x val="4.2427384076990399E-2"/>
                  <c:y val="-4.05971128608923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442E-488D-AFBD-1240B0195526}"/>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Plan1!$C$25:$C$29</c:f>
              <c:strCache>
                <c:ptCount val="5"/>
                <c:pt idx="0">
                  <c:v>Concluído</c:v>
                </c:pt>
                <c:pt idx="1">
                  <c:v>Em execução </c:v>
                </c:pt>
                <c:pt idx="2">
                  <c:v>Não iniciado </c:v>
                </c:pt>
                <c:pt idx="3">
                  <c:v>Suspenso</c:v>
                </c:pt>
                <c:pt idx="4">
                  <c:v>Aguardando definições</c:v>
                </c:pt>
              </c:strCache>
            </c:strRef>
          </c:cat>
          <c:val>
            <c:numRef>
              <c:f>Plan1!$D$25:$D$29</c:f>
              <c:numCache>
                <c:formatCode>0%</c:formatCode>
                <c:ptCount val="5"/>
                <c:pt idx="0" formatCode="0.0%">
                  <c:v>0.22222222222222224</c:v>
                </c:pt>
                <c:pt idx="1">
                  <c:v>0.44444444444444448</c:v>
                </c:pt>
                <c:pt idx="2" formatCode="0.0%">
                  <c:v>0.11111111111111112</c:v>
                </c:pt>
                <c:pt idx="3" formatCode="0.0%">
                  <c:v>5.5555555555555532E-2</c:v>
                </c:pt>
                <c:pt idx="4" formatCode="0.0%">
                  <c:v>0.16666666666666671</c:v>
                </c:pt>
              </c:numCache>
            </c:numRef>
          </c:val>
          <c:extLst>
            <c:ext xmlns:c16="http://schemas.microsoft.com/office/drawing/2014/chart" uri="{C3380CC4-5D6E-409C-BE32-E72D297353CC}">
              <c16:uniqueId val="{0000000A-442E-488D-AFBD-1240B0195526}"/>
            </c:ext>
          </c:extLst>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pt-BR"/>
        </a:p>
      </c:txPr>
    </c:legend>
    <c:plotVisOnly val="1"/>
    <c:dispBlanksAs val="zero"/>
    <c:showDLblsOverMax val="0"/>
  </c:chart>
  <c:spPr>
    <a:solidFill>
      <a:schemeClr val="bg1"/>
    </a:solidFill>
    <a:ln w="9525" cap="flat" cmpd="sng" algn="ctr">
      <a:solidFill>
        <a:schemeClr val="accent2">
          <a:lumMod val="75000"/>
        </a:schemeClr>
      </a:solidFill>
      <a:round/>
    </a:ln>
    <a:effectLst/>
  </c:spPr>
  <c:txPr>
    <a:bodyPr/>
    <a:lstStyle/>
    <a:p>
      <a:pPr>
        <a:defRPr/>
      </a:pPr>
      <a:endParaRPr lang="pt-BR"/>
    </a:p>
  </c:tx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1"/>
            <a:ext cx="2945659" cy="498056"/>
          </a:xfrm>
          <a:prstGeom prst="rect">
            <a:avLst/>
          </a:prstGeom>
        </p:spPr>
        <p:txBody>
          <a:bodyPr vert="horz" lIns="91285" tIns="45642" rIns="91285" bIns="45642" rtlCol="0"/>
          <a:lstStyle>
            <a:lvl1pPr algn="l">
              <a:defRPr sz="1200"/>
            </a:lvl1pPr>
          </a:lstStyle>
          <a:p>
            <a:endParaRPr lang="pt-BR"/>
          </a:p>
        </p:txBody>
      </p:sp>
      <p:sp>
        <p:nvSpPr>
          <p:cNvPr id="3" name="Espaço Reservado para Data 2"/>
          <p:cNvSpPr>
            <a:spLocks noGrp="1"/>
          </p:cNvSpPr>
          <p:nvPr>
            <p:ph type="dt" idx="1"/>
          </p:nvPr>
        </p:nvSpPr>
        <p:spPr>
          <a:xfrm>
            <a:off x="3850443" y="1"/>
            <a:ext cx="2945659" cy="498056"/>
          </a:xfrm>
          <a:prstGeom prst="rect">
            <a:avLst/>
          </a:prstGeom>
        </p:spPr>
        <p:txBody>
          <a:bodyPr vert="horz" lIns="91285" tIns="45642" rIns="91285" bIns="45642" rtlCol="0"/>
          <a:lstStyle>
            <a:lvl1pPr algn="r">
              <a:defRPr sz="1200"/>
            </a:lvl1pPr>
          </a:lstStyle>
          <a:p>
            <a:fld id="{27392538-48DB-4FD6-96FF-F7B290B0A43C}" type="datetimeFigureOut">
              <a:rPr lang="pt-BR" smtClean="0"/>
              <a:pPr/>
              <a:t>27/6/2018</a:t>
            </a:fld>
            <a:endParaRPr lang="pt-BR"/>
          </a:p>
        </p:txBody>
      </p:sp>
      <p:sp>
        <p:nvSpPr>
          <p:cNvPr id="4" name="Espaço Reservado para Imagem de Slide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285" tIns="45642" rIns="91285" bIns="45642" rtlCol="0" anchor="ctr"/>
          <a:lstStyle/>
          <a:p>
            <a:endParaRPr lang="pt-BR"/>
          </a:p>
        </p:txBody>
      </p:sp>
      <p:sp>
        <p:nvSpPr>
          <p:cNvPr id="5" name="Espaço Reservado para Anotações 4"/>
          <p:cNvSpPr>
            <a:spLocks noGrp="1"/>
          </p:cNvSpPr>
          <p:nvPr>
            <p:ph type="body" sz="quarter" idx="3"/>
          </p:nvPr>
        </p:nvSpPr>
        <p:spPr>
          <a:xfrm>
            <a:off x="679768" y="4777195"/>
            <a:ext cx="5438140" cy="3908614"/>
          </a:xfrm>
          <a:prstGeom prst="rect">
            <a:avLst/>
          </a:prstGeom>
        </p:spPr>
        <p:txBody>
          <a:bodyPr vert="horz" lIns="91285" tIns="45642" rIns="91285" bIns="45642" rtlCol="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9428584"/>
            <a:ext cx="2945659" cy="498055"/>
          </a:xfrm>
          <a:prstGeom prst="rect">
            <a:avLst/>
          </a:prstGeom>
        </p:spPr>
        <p:txBody>
          <a:bodyPr vert="horz" lIns="91285" tIns="45642" rIns="91285" bIns="45642"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50443" y="9428584"/>
            <a:ext cx="2945659" cy="498055"/>
          </a:xfrm>
          <a:prstGeom prst="rect">
            <a:avLst/>
          </a:prstGeom>
        </p:spPr>
        <p:txBody>
          <a:bodyPr vert="horz" lIns="91285" tIns="45642" rIns="91285" bIns="45642" rtlCol="0" anchor="b"/>
          <a:lstStyle>
            <a:lvl1pPr algn="r">
              <a:defRPr sz="1200"/>
            </a:lvl1pPr>
          </a:lstStyle>
          <a:p>
            <a:fld id="{EE669553-C422-4091-980B-7F2391763CE7}" type="slidenum">
              <a:rPr lang="pt-BR" smtClean="0"/>
              <a:pPr/>
              <a:t>‹nº›</a:t>
            </a:fld>
            <a:endParaRPr lang="pt-BR"/>
          </a:p>
        </p:txBody>
      </p:sp>
    </p:spTree>
    <p:extLst>
      <p:ext uri="{BB962C8B-B14F-4D97-AF65-F5344CB8AC3E}">
        <p14:creationId xmlns:p14="http://schemas.microsoft.com/office/powerpoint/2010/main" val="41450340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EE669553-C422-4091-980B-7F2391763CE7}" type="slidenum">
              <a:rPr lang="pt-BR" smtClean="0"/>
              <a:pPr/>
              <a:t>1</a:t>
            </a:fld>
            <a:endParaRPr lang="pt-B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EE669553-C422-4091-980B-7F2391763CE7}" type="slidenum">
              <a:rPr lang="pt-BR" smtClean="0"/>
              <a:pPr/>
              <a:t>10</a:t>
            </a:fld>
            <a:endParaRPr lang="pt-BR"/>
          </a:p>
        </p:txBody>
      </p:sp>
    </p:spTree>
    <p:extLst>
      <p:ext uri="{BB962C8B-B14F-4D97-AF65-F5344CB8AC3E}">
        <p14:creationId xmlns:p14="http://schemas.microsoft.com/office/powerpoint/2010/main" val="10387881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EE669553-C422-4091-980B-7F2391763CE7}" type="slidenum">
              <a:rPr lang="pt-BR" smtClean="0"/>
              <a:pPr/>
              <a:t>11</a:t>
            </a:fld>
            <a:endParaRPr lang="pt-BR"/>
          </a:p>
        </p:txBody>
      </p:sp>
    </p:spTree>
    <p:extLst>
      <p:ext uri="{BB962C8B-B14F-4D97-AF65-F5344CB8AC3E}">
        <p14:creationId xmlns:p14="http://schemas.microsoft.com/office/powerpoint/2010/main" val="6957894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EE669553-C422-4091-980B-7F2391763CE7}" type="slidenum">
              <a:rPr lang="pt-BR" smtClean="0"/>
              <a:pPr/>
              <a:t>12</a:t>
            </a:fld>
            <a:endParaRPr lang="pt-BR"/>
          </a:p>
        </p:txBody>
      </p:sp>
    </p:spTree>
    <p:extLst>
      <p:ext uri="{BB962C8B-B14F-4D97-AF65-F5344CB8AC3E}">
        <p14:creationId xmlns:p14="http://schemas.microsoft.com/office/powerpoint/2010/main" val="24243384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EE669553-C422-4091-980B-7F2391763CE7}" type="slidenum">
              <a:rPr lang="pt-BR" smtClean="0"/>
              <a:pPr/>
              <a:t>13</a:t>
            </a:fld>
            <a:endParaRPr lang="pt-BR"/>
          </a:p>
        </p:txBody>
      </p:sp>
    </p:spTree>
    <p:extLst>
      <p:ext uri="{BB962C8B-B14F-4D97-AF65-F5344CB8AC3E}">
        <p14:creationId xmlns:p14="http://schemas.microsoft.com/office/powerpoint/2010/main" val="3465227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EE669553-C422-4091-980B-7F2391763CE7}" type="slidenum">
              <a:rPr lang="pt-BR" smtClean="0"/>
              <a:pPr/>
              <a:t>14</a:t>
            </a:fld>
            <a:endParaRPr lang="pt-BR"/>
          </a:p>
        </p:txBody>
      </p:sp>
    </p:spTree>
    <p:extLst>
      <p:ext uri="{BB962C8B-B14F-4D97-AF65-F5344CB8AC3E}">
        <p14:creationId xmlns:p14="http://schemas.microsoft.com/office/powerpoint/2010/main" val="22209296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EE669553-C422-4091-980B-7F2391763CE7}" type="slidenum">
              <a:rPr lang="pt-BR" smtClean="0"/>
              <a:pPr/>
              <a:t>15</a:t>
            </a:fld>
            <a:endParaRPr lang="pt-BR"/>
          </a:p>
        </p:txBody>
      </p:sp>
    </p:spTree>
    <p:extLst>
      <p:ext uri="{BB962C8B-B14F-4D97-AF65-F5344CB8AC3E}">
        <p14:creationId xmlns:p14="http://schemas.microsoft.com/office/powerpoint/2010/main" val="41652189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EE669553-C422-4091-980B-7F2391763CE7}" type="slidenum">
              <a:rPr lang="pt-BR" smtClean="0"/>
              <a:pPr/>
              <a:t>16</a:t>
            </a:fld>
            <a:endParaRPr lang="pt-BR"/>
          </a:p>
        </p:txBody>
      </p:sp>
    </p:spTree>
    <p:extLst>
      <p:ext uri="{BB962C8B-B14F-4D97-AF65-F5344CB8AC3E}">
        <p14:creationId xmlns:p14="http://schemas.microsoft.com/office/powerpoint/2010/main" val="7399757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EE669553-C422-4091-980B-7F2391763CE7}" type="slidenum">
              <a:rPr lang="pt-BR" smtClean="0"/>
              <a:pPr/>
              <a:t>17</a:t>
            </a:fld>
            <a:endParaRPr lang="pt-BR"/>
          </a:p>
        </p:txBody>
      </p:sp>
    </p:spTree>
    <p:extLst>
      <p:ext uri="{BB962C8B-B14F-4D97-AF65-F5344CB8AC3E}">
        <p14:creationId xmlns:p14="http://schemas.microsoft.com/office/powerpoint/2010/main" val="775252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EE669553-C422-4091-980B-7F2391763CE7}" type="slidenum">
              <a:rPr lang="pt-BR" smtClean="0"/>
              <a:pPr/>
              <a:t>18</a:t>
            </a:fld>
            <a:endParaRPr lang="pt-BR"/>
          </a:p>
        </p:txBody>
      </p:sp>
    </p:spTree>
    <p:extLst>
      <p:ext uri="{BB962C8B-B14F-4D97-AF65-F5344CB8AC3E}">
        <p14:creationId xmlns:p14="http://schemas.microsoft.com/office/powerpoint/2010/main" val="9661760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EE669553-C422-4091-980B-7F2391763CE7}" type="slidenum">
              <a:rPr lang="pt-BR" smtClean="0"/>
              <a:pPr/>
              <a:t>19</a:t>
            </a:fld>
            <a:endParaRPr lang="pt-BR"/>
          </a:p>
        </p:txBody>
      </p:sp>
    </p:spTree>
    <p:extLst>
      <p:ext uri="{BB962C8B-B14F-4D97-AF65-F5344CB8AC3E}">
        <p14:creationId xmlns:p14="http://schemas.microsoft.com/office/powerpoint/2010/main" val="15357408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EE669553-C422-4091-980B-7F2391763CE7}" type="slidenum">
              <a:rPr lang="pt-BR" smtClean="0"/>
              <a:pPr/>
              <a:t>2</a:t>
            </a:fld>
            <a:endParaRPr lang="pt-BR"/>
          </a:p>
        </p:txBody>
      </p:sp>
    </p:spTree>
    <p:extLst>
      <p:ext uri="{BB962C8B-B14F-4D97-AF65-F5344CB8AC3E}">
        <p14:creationId xmlns:p14="http://schemas.microsoft.com/office/powerpoint/2010/main" val="9733910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EE669553-C422-4091-980B-7F2391763CE7}" type="slidenum">
              <a:rPr lang="pt-BR" smtClean="0"/>
              <a:pPr/>
              <a:t>20</a:t>
            </a:fld>
            <a:endParaRPr lang="pt-BR"/>
          </a:p>
        </p:txBody>
      </p:sp>
    </p:spTree>
    <p:extLst>
      <p:ext uri="{BB962C8B-B14F-4D97-AF65-F5344CB8AC3E}">
        <p14:creationId xmlns:p14="http://schemas.microsoft.com/office/powerpoint/2010/main" val="31107107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EE669553-C422-4091-980B-7F2391763CE7}" type="slidenum">
              <a:rPr lang="pt-BR" smtClean="0"/>
              <a:pPr/>
              <a:t>21</a:t>
            </a:fld>
            <a:endParaRPr lang="pt-BR"/>
          </a:p>
        </p:txBody>
      </p:sp>
    </p:spTree>
    <p:extLst>
      <p:ext uri="{BB962C8B-B14F-4D97-AF65-F5344CB8AC3E}">
        <p14:creationId xmlns:p14="http://schemas.microsoft.com/office/powerpoint/2010/main" val="20521895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EE669553-C422-4091-980B-7F2391763CE7}" type="slidenum">
              <a:rPr lang="pt-BR" smtClean="0"/>
              <a:pPr/>
              <a:t>22</a:t>
            </a:fld>
            <a:endParaRPr lang="pt-BR"/>
          </a:p>
        </p:txBody>
      </p:sp>
    </p:spTree>
    <p:extLst>
      <p:ext uri="{BB962C8B-B14F-4D97-AF65-F5344CB8AC3E}">
        <p14:creationId xmlns:p14="http://schemas.microsoft.com/office/powerpoint/2010/main" val="42835771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EE669553-C422-4091-980B-7F2391763CE7}" type="slidenum">
              <a:rPr lang="pt-BR" smtClean="0"/>
              <a:pPr/>
              <a:t>23</a:t>
            </a:fld>
            <a:endParaRPr lang="pt-BR"/>
          </a:p>
        </p:txBody>
      </p:sp>
    </p:spTree>
    <p:extLst>
      <p:ext uri="{BB962C8B-B14F-4D97-AF65-F5344CB8AC3E}">
        <p14:creationId xmlns:p14="http://schemas.microsoft.com/office/powerpoint/2010/main" val="12717434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EE669553-C422-4091-980B-7F2391763CE7}" type="slidenum">
              <a:rPr lang="pt-BR" smtClean="0"/>
              <a:pPr/>
              <a:t>24</a:t>
            </a:fld>
            <a:endParaRPr lang="pt-BR"/>
          </a:p>
        </p:txBody>
      </p:sp>
    </p:spTree>
    <p:extLst>
      <p:ext uri="{BB962C8B-B14F-4D97-AF65-F5344CB8AC3E}">
        <p14:creationId xmlns:p14="http://schemas.microsoft.com/office/powerpoint/2010/main" val="1823330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EE669553-C422-4091-980B-7F2391763CE7}" type="slidenum">
              <a:rPr lang="pt-BR" smtClean="0"/>
              <a:pPr/>
              <a:t>25</a:t>
            </a:fld>
            <a:endParaRPr lang="pt-BR"/>
          </a:p>
        </p:txBody>
      </p:sp>
    </p:spTree>
    <p:extLst>
      <p:ext uri="{BB962C8B-B14F-4D97-AF65-F5344CB8AC3E}">
        <p14:creationId xmlns:p14="http://schemas.microsoft.com/office/powerpoint/2010/main" val="21970041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EE669553-C422-4091-980B-7F2391763CE7}" type="slidenum">
              <a:rPr lang="pt-BR" smtClean="0"/>
              <a:pPr/>
              <a:t>26</a:t>
            </a:fld>
            <a:endParaRPr lang="pt-BR"/>
          </a:p>
        </p:txBody>
      </p:sp>
    </p:spTree>
    <p:extLst>
      <p:ext uri="{BB962C8B-B14F-4D97-AF65-F5344CB8AC3E}">
        <p14:creationId xmlns:p14="http://schemas.microsoft.com/office/powerpoint/2010/main" val="32086388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EE669553-C422-4091-980B-7F2391763CE7}" type="slidenum">
              <a:rPr lang="pt-BR" smtClean="0"/>
              <a:pPr/>
              <a:t>27</a:t>
            </a:fld>
            <a:endParaRPr lang="pt-BR"/>
          </a:p>
        </p:txBody>
      </p:sp>
    </p:spTree>
    <p:extLst>
      <p:ext uri="{BB962C8B-B14F-4D97-AF65-F5344CB8AC3E}">
        <p14:creationId xmlns:p14="http://schemas.microsoft.com/office/powerpoint/2010/main" val="11296484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EE669553-C422-4091-980B-7F2391763CE7}" type="slidenum">
              <a:rPr lang="pt-BR" smtClean="0"/>
              <a:pPr/>
              <a:t>28</a:t>
            </a:fld>
            <a:endParaRPr lang="pt-BR"/>
          </a:p>
        </p:txBody>
      </p:sp>
    </p:spTree>
    <p:extLst>
      <p:ext uri="{BB962C8B-B14F-4D97-AF65-F5344CB8AC3E}">
        <p14:creationId xmlns:p14="http://schemas.microsoft.com/office/powerpoint/2010/main" val="33007537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EE669553-C422-4091-980B-7F2391763CE7}" type="slidenum">
              <a:rPr lang="pt-BR" smtClean="0"/>
              <a:pPr/>
              <a:t>29</a:t>
            </a:fld>
            <a:endParaRPr lang="pt-BR"/>
          </a:p>
        </p:txBody>
      </p:sp>
    </p:spTree>
    <p:extLst>
      <p:ext uri="{BB962C8B-B14F-4D97-AF65-F5344CB8AC3E}">
        <p14:creationId xmlns:p14="http://schemas.microsoft.com/office/powerpoint/2010/main" val="1558135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EE669553-C422-4091-980B-7F2391763CE7}" type="slidenum">
              <a:rPr lang="pt-BR" smtClean="0"/>
              <a:pPr/>
              <a:t>3</a:t>
            </a:fld>
            <a:endParaRPr lang="pt-BR"/>
          </a:p>
        </p:txBody>
      </p:sp>
    </p:spTree>
    <p:extLst>
      <p:ext uri="{BB962C8B-B14F-4D97-AF65-F5344CB8AC3E}">
        <p14:creationId xmlns:p14="http://schemas.microsoft.com/office/powerpoint/2010/main" val="8628615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EE669553-C422-4091-980B-7F2391763CE7}" type="slidenum">
              <a:rPr lang="pt-BR" smtClean="0"/>
              <a:pPr/>
              <a:t>30</a:t>
            </a:fld>
            <a:endParaRPr lang="pt-BR"/>
          </a:p>
        </p:txBody>
      </p:sp>
    </p:spTree>
    <p:extLst>
      <p:ext uri="{BB962C8B-B14F-4D97-AF65-F5344CB8AC3E}">
        <p14:creationId xmlns:p14="http://schemas.microsoft.com/office/powerpoint/2010/main" val="25668486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EE669553-C422-4091-980B-7F2391763CE7}" type="slidenum">
              <a:rPr lang="pt-BR" smtClean="0"/>
              <a:pPr/>
              <a:t>31</a:t>
            </a:fld>
            <a:endParaRPr lang="pt-BR"/>
          </a:p>
        </p:txBody>
      </p:sp>
    </p:spTree>
    <p:extLst>
      <p:ext uri="{BB962C8B-B14F-4D97-AF65-F5344CB8AC3E}">
        <p14:creationId xmlns:p14="http://schemas.microsoft.com/office/powerpoint/2010/main" val="14751259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EE669553-C422-4091-980B-7F2391763CE7}" type="slidenum">
              <a:rPr lang="pt-BR" smtClean="0"/>
              <a:pPr/>
              <a:t>32</a:t>
            </a:fld>
            <a:endParaRPr lang="pt-BR"/>
          </a:p>
        </p:txBody>
      </p:sp>
    </p:spTree>
    <p:extLst>
      <p:ext uri="{BB962C8B-B14F-4D97-AF65-F5344CB8AC3E}">
        <p14:creationId xmlns:p14="http://schemas.microsoft.com/office/powerpoint/2010/main" val="7142500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EE669553-C422-4091-980B-7F2391763CE7}" type="slidenum">
              <a:rPr lang="pt-BR" smtClean="0"/>
              <a:pPr/>
              <a:t>33</a:t>
            </a:fld>
            <a:endParaRPr lang="pt-BR"/>
          </a:p>
        </p:txBody>
      </p:sp>
    </p:spTree>
    <p:extLst>
      <p:ext uri="{BB962C8B-B14F-4D97-AF65-F5344CB8AC3E}">
        <p14:creationId xmlns:p14="http://schemas.microsoft.com/office/powerpoint/2010/main" val="34452844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EE669553-C422-4091-980B-7F2391763CE7}" type="slidenum">
              <a:rPr lang="pt-BR" smtClean="0"/>
              <a:pPr/>
              <a:t>34</a:t>
            </a:fld>
            <a:endParaRPr lang="pt-BR"/>
          </a:p>
        </p:txBody>
      </p:sp>
    </p:spTree>
    <p:extLst>
      <p:ext uri="{BB962C8B-B14F-4D97-AF65-F5344CB8AC3E}">
        <p14:creationId xmlns:p14="http://schemas.microsoft.com/office/powerpoint/2010/main" val="427311800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EE669553-C422-4091-980B-7F2391763CE7}" type="slidenum">
              <a:rPr lang="pt-BR" smtClean="0"/>
              <a:pPr/>
              <a:t>35</a:t>
            </a:fld>
            <a:endParaRPr lang="pt-BR"/>
          </a:p>
        </p:txBody>
      </p:sp>
    </p:spTree>
    <p:extLst>
      <p:ext uri="{BB962C8B-B14F-4D97-AF65-F5344CB8AC3E}">
        <p14:creationId xmlns:p14="http://schemas.microsoft.com/office/powerpoint/2010/main" val="316870083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EE669553-C422-4091-980B-7F2391763CE7}" type="slidenum">
              <a:rPr lang="pt-BR" smtClean="0"/>
              <a:pPr/>
              <a:t>36</a:t>
            </a:fld>
            <a:endParaRPr lang="pt-BR"/>
          </a:p>
        </p:txBody>
      </p:sp>
    </p:spTree>
    <p:extLst>
      <p:ext uri="{BB962C8B-B14F-4D97-AF65-F5344CB8AC3E}">
        <p14:creationId xmlns:p14="http://schemas.microsoft.com/office/powerpoint/2010/main" val="241351295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EE669553-C422-4091-980B-7F2391763CE7}" type="slidenum">
              <a:rPr lang="pt-BR" smtClean="0"/>
              <a:pPr/>
              <a:t>37</a:t>
            </a:fld>
            <a:endParaRPr lang="pt-BR"/>
          </a:p>
        </p:txBody>
      </p:sp>
    </p:spTree>
    <p:extLst>
      <p:ext uri="{BB962C8B-B14F-4D97-AF65-F5344CB8AC3E}">
        <p14:creationId xmlns:p14="http://schemas.microsoft.com/office/powerpoint/2010/main" val="23038410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EE669553-C422-4091-980B-7F2391763CE7}" type="slidenum">
              <a:rPr lang="pt-BR" smtClean="0"/>
              <a:pPr/>
              <a:t>38</a:t>
            </a:fld>
            <a:endParaRPr lang="pt-BR"/>
          </a:p>
        </p:txBody>
      </p:sp>
    </p:spTree>
    <p:extLst>
      <p:ext uri="{BB962C8B-B14F-4D97-AF65-F5344CB8AC3E}">
        <p14:creationId xmlns:p14="http://schemas.microsoft.com/office/powerpoint/2010/main" val="357650306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defTabSz="912846"/>
            <a:fld id="{EE669553-C422-4091-980B-7F2391763CE7}" type="slidenum">
              <a:rPr lang="pt-BR">
                <a:solidFill>
                  <a:prstClr val="black"/>
                </a:solidFill>
                <a:latin typeface="Calibri" panose="020F0502020204030204"/>
              </a:rPr>
              <a:pPr defTabSz="912846"/>
              <a:t>39</a:t>
            </a:fld>
            <a:endParaRPr lang="pt-BR">
              <a:solidFill>
                <a:prstClr val="black"/>
              </a:solidFill>
              <a:latin typeface="Calibri" panose="020F0502020204030204"/>
            </a:endParaRPr>
          </a:p>
        </p:txBody>
      </p:sp>
    </p:spTree>
    <p:extLst>
      <p:ext uri="{BB962C8B-B14F-4D97-AF65-F5344CB8AC3E}">
        <p14:creationId xmlns:p14="http://schemas.microsoft.com/office/powerpoint/2010/main" val="8752334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EE669553-C422-4091-980B-7F2391763CE7}" type="slidenum">
              <a:rPr lang="pt-BR" smtClean="0"/>
              <a:pPr/>
              <a:t>4</a:t>
            </a:fld>
            <a:endParaRPr lang="pt-BR"/>
          </a:p>
        </p:txBody>
      </p:sp>
    </p:spTree>
    <p:extLst>
      <p:ext uri="{BB962C8B-B14F-4D97-AF65-F5344CB8AC3E}">
        <p14:creationId xmlns:p14="http://schemas.microsoft.com/office/powerpoint/2010/main" val="228645032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EE669553-C422-4091-980B-7F2391763CE7}" type="slidenum">
              <a:rPr lang="pt-BR" smtClean="0"/>
              <a:pPr/>
              <a:t>40</a:t>
            </a:fld>
            <a:endParaRPr lang="pt-BR"/>
          </a:p>
        </p:txBody>
      </p:sp>
    </p:spTree>
    <p:extLst>
      <p:ext uri="{BB962C8B-B14F-4D97-AF65-F5344CB8AC3E}">
        <p14:creationId xmlns:p14="http://schemas.microsoft.com/office/powerpoint/2010/main" val="21408282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EE669553-C422-4091-980B-7F2391763CE7}" type="slidenum">
              <a:rPr lang="pt-BR" smtClean="0"/>
              <a:pPr/>
              <a:t>62</a:t>
            </a:fld>
            <a:endParaRPr lang="pt-BR"/>
          </a:p>
        </p:txBody>
      </p:sp>
    </p:spTree>
    <p:extLst>
      <p:ext uri="{BB962C8B-B14F-4D97-AF65-F5344CB8AC3E}">
        <p14:creationId xmlns:p14="http://schemas.microsoft.com/office/powerpoint/2010/main" val="207104117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EE669553-C422-4091-980B-7F2391763CE7}" type="slidenum">
              <a:rPr lang="pt-BR" smtClean="0"/>
              <a:pPr/>
              <a:t>64</a:t>
            </a:fld>
            <a:endParaRPr lang="pt-BR"/>
          </a:p>
        </p:txBody>
      </p:sp>
    </p:spTree>
    <p:extLst>
      <p:ext uri="{BB962C8B-B14F-4D97-AF65-F5344CB8AC3E}">
        <p14:creationId xmlns:p14="http://schemas.microsoft.com/office/powerpoint/2010/main" val="3384548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EE669553-C422-4091-980B-7F2391763CE7}" type="slidenum">
              <a:rPr lang="pt-BR" smtClean="0"/>
              <a:pPr/>
              <a:t>5</a:t>
            </a:fld>
            <a:endParaRPr lang="pt-BR"/>
          </a:p>
        </p:txBody>
      </p:sp>
    </p:spTree>
    <p:extLst>
      <p:ext uri="{BB962C8B-B14F-4D97-AF65-F5344CB8AC3E}">
        <p14:creationId xmlns:p14="http://schemas.microsoft.com/office/powerpoint/2010/main" val="26545554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EE669553-C422-4091-980B-7F2391763CE7}" type="slidenum">
              <a:rPr lang="pt-BR" smtClean="0"/>
              <a:pPr/>
              <a:t>6</a:t>
            </a:fld>
            <a:endParaRPr lang="pt-BR"/>
          </a:p>
        </p:txBody>
      </p:sp>
    </p:spTree>
    <p:extLst>
      <p:ext uri="{BB962C8B-B14F-4D97-AF65-F5344CB8AC3E}">
        <p14:creationId xmlns:p14="http://schemas.microsoft.com/office/powerpoint/2010/main" val="17329747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EE669553-C422-4091-980B-7F2391763CE7}" type="slidenum">
              <a:rPr lang="pt-BR" smtClean="0"/>
              <a:pPr/>
              <a:t>7</a:t>
            </a:fld>
            <a:endParaRPr lang="pt-BR"/>
          </a:p>
        </p:txBody>
      </p:sp>
    </p:spTree>
    <p:extLst>
      <p:ext uri="{BB962C8B-B14F-4D97-AF65-F5344CB8AC3E}">
        <p14:creationId xmlns:p14="http://schemas.microsoft.com/office/powerpoint/2010/main" val="42476074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EE669553-C422-4091-980B-7F2391763CE7}" type="slidenum">
              <a:rPr lang="pt-BR" smtClean="0"/>
              <a:pPr/>
              <a:t>8</a:t>
            </a:fld>
            <a:endParaRPr lang="pt-BR"/>
          </a:p>
        </p:txBody>
      </p:sp>
    </p:spTree>
    <p:extLst>
      <p:ext uri="{BB962C8B-B14F-4D97-AF65-F5344CB8AC3E}">
        <p14:creationId xmlns:p14="http://schemas.microsoft.com/office/powerpoint/2010/main" val="30551552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EE669553-C422-4091-980B-7F2391763CE7}" type="slidenum">
              <a:rPr lang="pt-BR" smtClean="0"/>
              <a:pPr/>
              <a:t>9</a:t>
            </a:fld>
            <a:endParaRPr lang="pt-BR"/>
          </a:p>
        </p:txBody>
      </p:sp>
    </p:spTree>
    <p:extLst>
      <p:ext uri="{BB962C8B-B14F-4D97-AF65-F5344CB8AC3E}">
        <p14:creationId xmlns:p14="http://schemas.microsoft.com/office/powerpoint/2010/main" val="32830523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a:t>Clique para editar o estilo do título mestre</a:t>
            </a: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a:t>Clique para editar o estilo do subtítulo mestre</a:t>
            </a:r>
          </a:p>
        </p:txBody>
      </p:sp>
      <p:sp>
        <p:nvSpPr>
          <p:cNvPr id="4" name="Espaço Reservado para Data 3"/>
          <p:cNvSpPr>
            <a:spLocks noGrp="1"/>
          </p:cNvSpPr>
          <p:nvPr>
            <p:ph type="dt" sz="half" idx="10"/>
          </p:nvPr>
        </p:nvSpPr>
        <p:spPr/>
        <p:txBody>
          <a:bodyPr/>
          <a:lstStyle/>
          <a:p>
            <a:fld id="{AB6C9F46-8BCE-4B90-91C6-60B80A78F263}" type="datetime1">
              <a:rPr lang="pt-BR" smtClean="0"/>
              <a:pPr/>
              <a:t>27/6/2018</a:t>
            </a:fld>
            <a:endParaRPr lang="pt-BR"/>
          </a:p>
        </p:txBody>
      </p:sp>
      <p:sp>
        <p:nvSpPr>
          <p:cNvPr id="5" name="Espaço Reservado para Rodapé 4"/>
          <p:cNvSpPr>
            <a:spLocks noGrp="1"/>
          </p:cNvSpPr>
          <p:nvPr>
            <p:ph type="ftr" sz="quarter" idx="11"/>
          </p:nvPr>
        </p:nvSpPr>
        <p:spPr/>
        <p:txBody>
          <a:bodyPr/>
          <a:lstStyle/>
          <a:p>
            <a:r>
              <a:rPr lang="pt-BR"/>
              <a:t>7ª Reunião do COGEST</a:t>
            </a:r>
          </a:p>
        </p:txBody>
      </p:sp>
      <p:sp>
        <p:nvSpPr>
          <p:cNvPr id="6" name="Espaço Reservado para Número de Slide 5"/>
          <p:cNvSpPr>
            <a:spLocks noGrp="1"/>
          </p:cNvSpPr>
          <p:nvPr>
            <p:ph type="sldNum" sz="quarter" idx="12"/>
          </p:nvPr>
        </p:nvSpPr>
        <p:spPr/>
        <p:txBody>
          <a:bodyPr/>
          <a:lstStyle/>
          <a:p>
            <a:fld id="{6D06E021-EDD0-480B-9046-F1205C1CEBD0}" type="slidenum">
              <a:rPr lang="pt-BR" smtClean="0"/>
              <a:pPr/>
              <a:t>‹nº›</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Texto Vertical 2"/>
          <p:cNvSpPr>
            <a:spLocks noGrp="1"/>
          </p:cNvSpPr>
          <p:nvPr>
            <p:ph type="body" orient="vert" idx="1"/>
          </p:nvPr>
        </p:nvSpPr>
        <p:spPr/>
        <p:txBody>
          <a:bodyPr vert="eaVert"/>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44B546A7-6D8E-4248-BFE7-4A4A1BCD3891}" type="datetime1">
              <a:rPr lang="pt-BR" smtClean="0"/>
              <a:pPr/>
              <a:t>27/6/2018</a:t>
            </a:fld>
            <a:endParaRPr lang="pt-BR"/>
          </a:p>
        </p:txBody>
      </p:sp>
      <p:sp>
        <p:nvSpPr>
          <p:cNvPr id="5" name="Espaço Reservado para Rodapé 4"/>
          <p:cNvSpPr>
            <a:spLocks noGrp="1"/>
          </p:cNvSpPr>
          <p:nvPr>
            <p:ph type="ftr" sz="quarter" idx="11"/>
          </p:nvPr>
        </p:nvSpPr>
        <p:spPr/>
        <p:txBody>
          <a:bodyPr/>
          <a:lstStyle/>
          <a:p>
            <a:r>
              <a:rPr lang="pt-BR"/>
              <a:t>7ª Reunião do COGEST</a:t>
            </a:r>
          </a:p>
        </p:txBody>
      </p:sp>
      <p:sp>
        <p:nvSpPr>
          <p:cNvPr id="6" name="Espaço Reservado para Número de Slide 5"/>
          <p:cNvSpPr>
            <a:spLocks noGrp="1"/>
          </p:cNvSpPr>
          <p:nvPr>
            <p:ph type="sldNum" sz="quarter" idx="12"/>
          </p:nvPr>
        </p:nvSpPr>
        <p:spPr/>
        <p:txBody>
          <a:bodyPr/>
          <a:lstStyle/>
          <a:p>
            <a:fld id="{6D06E021-EDD0-480B-9046-F1205C1CEBD0}" type="slidenum">
              <a:rPr lang="pt-BR" smtClean="0"/>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a:t>Clique para editar o estilo do título mestre</a:t>
            </a: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B75E8F77-99F9-421D-B742-A279360C0044}" type="datetime1">
              <a:rPr lang="pt-BR" smtClean="0"/>
              <a:pPr/>
              <a:t>27/6/2018</a:t>
            </a:fld>
            <a:endParaRPr lang="pt-BR"/>
          </a:p>
        </p:txBody>
      </p:sp>
      <p:sp>
        <p:nvSpPr>
          <p:cNvPr id="5" name="Espaço Reservado para Rodapé 4"/>
          <p:cNvSpPr>
            <a:spLocks noGrp="1"/>
          </p:cNvSpPr>
          <p:nvPr>
            <p:ph type="ftr" sz="quarter" idx="11"/>
          </p:nvPr>
        </p:nvSpPr>
        <p:spPr/>
        <p:txBody>
          <a:bodyPr/>
          <a:lstStyle/>
          <a:p>
            <a:r>
              <a:rPr lang="pt-BR"/>
              <a:t>7ª Reunião do COGEST</a:t>
            </a:r>
          </a:p>
        </p:txBody>
      </p:sp>
      <p:sp>
        <p:nvSpPr>
          <p:cNvPr id="6" name="Espaço Reservado para Número de Slide 5"/>
          <p:cNvSpPr>
            <a:spLocks noGrp="1"/>
          </p:cNvSpPr>
          <p:nvPr>
            <p:ph type="sldNum" sz="quarter" idx="12"/>
          </p:nvPr>
        </p:nvSpPr>
        <p:spPr/>
        <p:txBody>
          <a:bodyPr/>
          <a:lstStyle/>
          <a:p>
            <a:fld id="{6D06E021-EDD0-480B-9046-F1205C1CEBD0}" type="slidenum">
              <a:rPr lang="pt-BR" smtClean="0"/>
              <a:pPr/>
              <a:t>‹nº›</a:t>
            </a:fld>
            <a:endParaRPr lang="pt-B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931C1B7D-644C-4DFB-9651-004EB5908AF9}"/>
              </a:ext>
            </a:extLst>
          </p:cNvPr>
          <p:cNvSpPr/>
          <p:nvPr/>
        </p:nvSpPr>
        <p:spPr>
          <a:xfrm>
            <a:off x="904875" y="3648075"/>
            <a:ext cx="7315200"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5" name="Retângulo 4">
            <a:extLst>
              <a:ext uri="{FF2B5EF4-FFF2-40B4-BE49-F238E27FC236}">
                <a16:creationId xmlns:a16="http://schemas.microsoft.com/office/drawing/2014/main" id="{E5F3DF90-2096-4A50-B797-02269ADCFB58}"/>
              </a:ext>
            </a:extLst>
          </p:cNvPr>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 name="Retângulo 5">
            <a:extLst>
              <a:ext uri="{FF2B5EF4-FFF2-40B4-BE49-F238E27FC236}">
                <a16:creationId xmlns:a16="http://schemas.microsoft.com/office/drawing/2014/main" id="{DDD46A32-BEAC-4D9E-BBCF-629F7E586C39}"/>
              </a:ext>
            </a:extLst>
          </p:cNvPr>
          <p:cNvSpPr/>
          <p:nvPr/>
        </p:nvSpPr>
        <p:spPr>
          <a:xfrm>
            <a:off x="904875" y="3648075"/>
            <a:ext cx="228600" cy="1279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7" name="Retângulo 6">
            <a:extLst>
              <a:ext uri="{FF2B5EF4-FFF2-40B4-BE49-F238E27FC236}">
                <a16:creationId xmlns:a16="http://schemas.microsoft.com/office/drawing/2014/main" id="{8E0AE410-5042-4CD0-8372-A7736CDB7545}"/>
              </a:ext>
            </a:extLst>
          </p:cNvPr>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 name="Título 7"/>
          <p:cNvSpPr>
            <a:spLocks noGrp="1"/>
          </p:cNvSpPr>
          <p:nvPr>
            <p:ph type="ctrTitle"/>
          </p:nvPr>
        </p:nvSpPr>
        <p:spPr>
          <a:xfrm>
            <a:off x="1219200" y="3886200"/>
            <a:ext cx="6858000" cy="990600"/>
          </a:xfrm>
        </p:spPr>
        <p:txBody>
          <a:bodyPr anchor="t"/>
          <a:lstStyle>
            <a:lvl1pPr algn="r">
              <a:defRPr sz="3200">
                <a:solidFill>
                  <a:schemeClr val="tx1"/>
                </a:solidFill>
              </a:defRPr>
            </a:lvl1pPr>
          </a:lstStyle>
          <a:p>
            <a:r>
              <a:rPr lang="pt-BR"/>
              <a:t>Clique para editar o estilo do título mestre</a:t>
            </a:r>
            <a:endParaRPr lang="en-US"/>
          </a:p>
        </p:txBody>
      </p:sp>
      <p:sp>
        <p:nvSpPr>
          <p:cNvPr id="9" name="Subtítulo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pt-BR"/>
              <a:t>Clique para editar o estilo do subtítulo mestre</a:t>
            </a:r>
            <a:endParaRPr lang="en-US"/>
          </a:p>
        </p:txBody>
      </p:sp>
      <p:sp>
        <p:nvSpPr>
          <p:cNvPr id="10" name="Espaço Reservado para Data 27">
            <a:extLst>
              <a:ext uri="{FF2B5EF4-FFF2-40B4-BE49-F238E27FC236}">
                <a16:creationId xmlns:a16="http://schemas.microsoft.com/office/drawing/2014/main" id="{79023A86-123D-4AEF-82D5-DBD8F0086BDF}"/>
              </a:ext>
            </a:extLst>
          </p:cNvPr>
          <p:cNvSpPr>
            <a:spLocks noGrp="1"/>
          </p:cNvSpPr>
          <p:nvPr>
            <p:ph type="dt" sz="half" idx="10"/>
          </p:nvPr>
        </p:nvSpPr>
        <p:spPr>
          <a:xfrm>
            <a:off x="6400800" y="6354763"/>
            <a:ext cx="2286000" cy="366712"/>
          </a:xfrm>
        </p:spPr>
        <p:txBody>
          <a:bodyPr/>
          <a:lstStyle>
            <a:lvl1pPr>
              <a:defRPr sz="1400"/>
            </a:lvl1pPr>
          </a:lstStyle>
          <a:p>
            <a:pPr>
              <a:defRPr/>
            </a:pPr>
            <a:fld id="{FA22D72D-A4A1-4963-9710-13A985C18C6A}" type="datetime1">
              <a:rPr lang="pt-BR" smtClean="0"/>
              <a:pPr>
                <a:defRPr/>
              </a:pPr>
              <a:t>27/6/2018</a:t>
            </a:fld>
            <a:endParaRPr lang="pt-BR" dirty="0"/>
          </a:p>
        </p:txBody>
      </p:sp>
      <p:sp>
        <p:nvSpPr>
          <p:cNvPr id="11" name="Espaço Reservado para Rodapé 16">
            <a:extLst>
              <a:ext uri="{FF2B5EF4-FFF2-40B4-BE49-F238E27FC236}">
                <a16:creationId xmlns:a16="http://schemas.microsoft.com/office/drawing/2014/main" id="{EC1F4D5A-0726-47C3-9E45-25A9D19B669F}"/>
              </a:ext>
            </a:extLst>
          </p:cNvPr>
          <p:cNvSpPr>
            <a:spLocks noGrp="1"/>
          </p:cNvSpPr>
          <p:nvPr>
            <p:ph type="ftr" sz="quarter" idx="11"/>
          </p:nvPr>
        </p:nvSpPr>
        <p:spPr>
          <a:xfrm>
            <a:off x="2898775" y="6354763"/>
            <a:ext cx="3475038" cy="366712"/>
          </a:xfrm>
        </p:spPr>
        <p:txBody>
          <a:bodyPr/>
          <a:lstStyle>
            <a:lvl1pPr>
              <a:defRPr dirty="0"/>
            </a:lvl1pPr>
          </a:lstStyle>
          <a:p>
            <a:pPr>
              <a:defRPr/>
            </a:pPr>
            <a:r>
              <a:rPr lang="pt-BR"/>
              <a:t>7ª Reunião do COGEST</a:t>
            </a:r>
          </a:p>
        </p:txBody>
      </p:sp>
      <p:sp>
        <p:nvSpPr>
          <p:cNvPr id="12" name="Espaço Reservado para Número de Slide 28">
            <a:extLst>
              <a:ext uri="{FF2B5EF4-FFF2-40B4-BE49-F238E27FC236}">
                <a16:creationId xmlns:a16="http://schemas.microsoft.com/office/drawing/2014/main" id="{C6D52AE1-23D3-4A7D-B2C9-12DE0942E047}"/>
              </a:ext>
            </a:extLst>
          </p:cNvPr>
          <p:cNvSpPr>
            <a:spLocks noGrp="1"/>
          </p:cNvSpPr>
          <p:nvPr>
            <p:ph type="sldNum" sz="quarter" idx="12"/>
          </p:nvPr>
        </p:nvSpPr>
        <p:spPr>
          <a:xfrm>
            <a:off x="1216025" y="6354763"/>
            <a:ext cx="1219200" cy="366712"/>
          </a:xfrm>
        </p:spPr>
        <p:txBody>
          <a:bodyPr/>
          <a:lstStyle>
            <a:lvl1pPr>
              <a:defRPr/>
            </a:lvl1pPr>
          </a:lstStyle>
          <a:p>
            <a:pPr>
              <a:defRPr/>
            </a:pPr>
            <a:fld id="{23EF313D-6F0F-48DA-90E1-BB47C070E236}" type="slidenum">
              <a:rPr lang="pt-BR" altLang="pt-BR"/>
              <a:pPr>
                <a:defRPr/>
              </a:pPr>
              <a:t>‹nº›</a:t>
            </a:fld>
            <a:endParaRPr lang="pt-BR" altLang="pt-BR" dirty="0"/>
          </a:p>
        </p:txBody>
      </p:sp>
    </p:spTree>
    <p:extLst>
      <p:ext uri="{BB962C8B-B14F-4D97-AF65-F5344CB8AC3E}">
        <p14:creationId xmlns:p14="http://schemas.microsoft.com/office/powerpoint/2010/main" val="14188831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e conteúdo">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endParaRPr lang="en-US"/>
          </a:p>
        </p:txBody>
      </p:sp>
      <p:sp>
        <p:nvSpPr>
          <p:cNvPr id="8" name="Espaço Reservado para Conteúdo 7"/>
          <p:cNvSpPr>
            <a:spLocks noGrp="1"/>
          </p:cNvSpPr>
          <p:nvPr>
            <p:ph sz="quarter" idx="1"/>
          </p:nvPr>
        </p:nvSpPr>
        <p:spPr>
          <a:xfrm>
            <a:off x="457200" y="1219200"/>
            <a:ext cx="8229600" cy="4937760"/>
          </a:xfrm>
        </p:spPr>
        <p:txBody>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Espaço Reservado para Data 3">
            <a:extLst>
              <a:ext uri="{FF2B5EF4-FFF2-40B4-BE49-F238E27FC236}">
                <a16:creationId xmlns:a16="http://schemas.microsoft.com/office/drawing/2014/main" id="{05E8C28B-1665-4A81-BF8C-C99BCECA0867}"/>
              </a:ext>
            </a:extLst>
          </p:cNvPr>
          <p:cNvSpPr>
            <a:spLocks noGrp="1"/>
          </p:cNvSpPr>
          <p:nvPr>
            <p:ph type="dt" sz="half" idx="10"/>
          </p:nvPr>
        </p:nvSpPr>
        <p:spPr/>
        <p:txBody>
          <a:bodyPr/>
          <a:lstStyle>
            <a:lvl1pPr>
              <a:defRPr/>
            </a:lvl1pPr>
          </a:lstStyle>
          <a:p>
            <a:pPr>
              <a:defRPr/>
            </a:pPr>
            <a:fld id="{53859683-F4BC-4444-A175-63F46217A63F}" type="datetime1">
              <a:rPr lang="pt-BR" smtClean="0"/>
              <a:pPr>
                <a:defRPr/>
              </a:pPr>
              <a:t>27/6/2018</a:t>
            </a:fld>
            <a:endParaRPr lang="pt-BR" dirty="0"/>
          </a:p>
        </p:txBody>
      </p:sp>
      <p:sp>
        <p:nvSpPr>
          <p:cNvPr id="5" name="Espaço Reservado para Rodapé 4">
            <a:extLst>
              <a:ext uri="{FF2B5EF4-FFF2-40B4-BE49-F238E27FC236}">
                <a16:creationId xmlns:a16="http://schemas.microsoft.com/office/drawing/2014/main" id="{2D4AA11C-4A97-4FF6-8BA4-A1AB33B06588}"/>
              </a:ext>
            </a:extLst>
          </p:cNvPr>
          <p:cNvSpPr>
            <a:spLocks noGrp="1"/>
          </p:cNvSpPr>
          <p:nvPr>
            <p:ph type="ftr" sz="quarter" idx="11"/>
          </p:nvPr>
        </p:nvSpPr>
        <p:spPr/>
        <p:txBody>
          <a:bodyPr/>
          <a:lstStyle>
            <a:lvl1pPr>
              <a:defRPr dirty="0"/>
            </a:lvl1pPr>
          </a:lstStyle>
          <a:p>
            <a:pPr>
              <a:defRPr/>
            </a:pPr>
            <a:r>
              <a:rPr lang="pt-BR"/>
              <a:t>7ª Reunião do COGEST</a:t>
            </a:r>
          </a:p>
        </p:txBody>
      </p:sp>
      <p:sp>
        <p:nvSpPr>
          <p:cNvPr id="6" name="Espaço Reservado para Número de Slide 5">
            <a:extLst>
              <a:ext uri="{FF2B5EF4-FFF2-40B4-BE49-F238E27FC236}">
                <a16:creationId xmlns:a16="http://schemas.microsoft.com/office/drawing/2014/main" id="{8843D8C6-6835-4DE0-8601-CB4A4C148EF1}"/>
              </a:ext>
            </a:extLst>
          </p:cNvPr>
          <p:cNvSpPr>
            <a:spLocks noGrp="1"/>
          </p:cNvSpPr>
          <p:nvPr>
            <p:ph type="sldNum" sz="quarter" idx="12"/>
          </p:nvPr>
        </p:nvSpPr>
        <p:spPr/>
        <p:txBody>
          <a:bodyPr/>
          <a:lstStyle>
            <a:lvl1pPr>
              <a:defRPr/>
            </a:lvl1pPr>
          </a:lstStyle>
          <a:p>
            <a:pPr>
              <a:defRPr/>
            </a:pPr>
            <a:fld id="{AF0F4C94-C600-4C6E-A71D-D288E840A6DC}" type="slidenum">
              <a:rPr lang="pt-BR" altLang="pt-BR"/>
              <a:pPr>
                <a:defRPr/>
              </a:pPr>
              <a:t>‹nº›</a:t>
            </a:fld>
            <a:endParaRPr lang="pt-BR" altLang="pt-BR" dirty="0"/>
          </a:p>
        </p:txBody>
      </p:sp>
    </p:spTree>
    <p:extLst>
      <p:ext uri="{BB962C8B-B14F-4D97-AF65-F5344CB8AC3E}">
        <p14:creationId xmlns:p14="http://schemas.microsoft.com/office/powerpoint/2010/main" val="10927933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353EA8C4-BF6B-44DB-B1FF-F5907A11A6A9}"/>
              </a:ext>
            </a:extLst>
          </p:cNvPr>
          <p:cNvSpPr/>
          <p:nvPr/>
        </p:nvSpPr>
        <p:spPr>
          <a:xfrm>
            <a:off x="914400" y="2819400"/>
            <a:ext cx="7315200"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5" name="Retângulo 4">
            <a:extLst>
              <a:ext uri="{FF2B5EF4-FFF2-40B4-BE49-F238E27FC236}">
                <a16:creationId xmlns:a16="http://schemas.microsoft.com/office/drawing/2014/main" id="{DC63F4A3-31B9-43F2-B253-FFA262DD5645}"/>
              </a:ext>
            </a:extLst>
          </p:cNvPr>
          <p:cNvSpPr/>
          <p:nvPr/>
        </p:nvSpPr>
        <p:spPr>
          <a:xfrm>
            <a:off x="914400" y="2819400"/>
            <a:ext cx="228600" cy="1279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6" name="Picture 2">
            <a:extLst>
              <a:ext uri="{FF2B5EF4-FFF2-40B4-BE49-F238E27FC236}">
                <a16:creationId xmlns:a16="http://schemas.microsoft.com/office/drawing/2014/main" id="{3B6FAF9E-ED45-439C-9090-2233F5961C2E}"/>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835900" y="127000"/>
            <a:ext cx="1181100" cy="1016000"/>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a:xfrm>
            <a:off x="1219200" y="2971800"/>
            <a:ext cx="6858000" cy="1066800"/>
          </a:xfrm>
        </p:spPr>
        <p:txBody>
          <a:bodyPr anchor="t"/>
          <a:lstStyle>
            <a:lvl1pPr algn="r">
              <a:buNone/>
              <a:defRPr sz="3200" b="0" cap="none" baseline="0"/>
            </a:lvl1pPr>
          </a:lstStyle>
          <a:p>
            <a:r>
              <a:rPr lang="pt-BR"/>
              <a:t>Clique para editar o estilo do título mestre</a:t>
            </a:r>
            <a:endParaRPr lang="en-US"/>
          </a:p>
        </p:txBody>
      </p:sp>
      <p:sp>
        <p:nvSpPr>
          <p:cNvPr id="3" name="Espaço Reservado para Texto 2"/>
          <p:cNvSpPr>
            <a:spLocks noGrp="1"/>
          </p:cNvSpPr>
          <p:nvPr>
            <p:ph type="body" idx="1"/>
          </p:nvPr>
        </p:nvSpPr>
        <p:spPr>
          <a:xfrm>
            <a:off x="1295400" y="4267200"/>
            <a:ext cx="6781800" cy="1143000"/>
          </a:xfrm>
        </p:spPr>
        <p:txBody>
          <a:bodyPr/>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pt-BR"/>
              <a:t>Clique para editar os estilos do texto mestre</a:t>
            </a:r>
          </a:p>
        </p:txBody>
      </p:sp>
      <p:sp>
        <p:nvSpPr>
          <p:cNvPr id="7" name="Espaço Reservado para Data 3">
            <a:extLst>
              <a:ext uri="{FF2B5EF4-FFF2-40B4-BE49-F238E27FC236}">
                <a16:creationId xmlns:a16="http://schemas.microsoft.com/office/drawing/2014/main" id="{C631E34B-12D3-4653-B43C-1B75C9E103DF}"/>
              </a:ext>
            </a:extLst>
          </p:cNvPr>
          <p:cNvSpPr>
            <a:spLocks noGrp="1"/>
          </p:cNvSpPr>
          <p:nvPr>
            <p:ph type="dt" sz="half" idx="10"/>
          </p:nvPr>
        </p:nvSpPr>
        <p:spPr>
          <a:xfrm>
            <a:off x="6400800" y="6354763"/>
            <a:ext cx="2286000" cy="366712"/>
          </a:xfrm>
        </p:spPr>
        <p:txBody>
          <a:bodyPr/>
          <a:lstStyle>
            <a:lvl1pPr>
              <a:defRPr/>
            </a:lvl1pPr>
          </a:lstStyle>
          <a:p>
            <a:pPr>
              <a:defRPr/>
            </a:pPr>
            <a:fld id="{D794B38B-73D5-4857-BCAD-E90F887E05EA}" type="datetime1">
              <a:rPr lang="pt-BR" smtClean="0"/>
              <a:pPr>
                <a:defRPr/>
              </a:pPr>
              <a:t>27/6/2018</a:t>
            </a:fld>
            <a:endParaRPr lang="pt-BR" dirty="0"/>
          </a:p>
        </p:txBody>
      </p:sp>
      <p:sp>
        <p:nvSpPr>
          <p:cNvPr id="8" name="Espaço Reservado para Rodapé 4">
            <a:extLst>
              <a:ext uri="{FF2B5EF4-FFF2-40B4-BE49-F238E27FC236}">
                <a16:creationId xmlns:a16="http://schemas.microsoft.com/office/drawing/2014/main" id="{6F7AD010-F4F1-4FA9-BF92-BD7188F03532}"/>
              </a:ext>
            </a:extLst>
          </p:cNvPr>
          <p:cNvSpPr>
            <a:spLocks noGrp="1"/>
          </p:cNvSpPr>
          <p:nvPr>
            <p:ph type="ftr" sz="quarter" idx="11"/>
          </p:nvPr>
        </p:nvSpPr>
        <p:spPr>
          <a:xfrm>
            <a:off x="2898775" y="6354763"/>
            <a:ext cx="3475038" cy="366712"/>
          </a:xfrm>
        </p:spPr>
        <p:txBody>
          <a:bodyPr/>
          <a:lstStyle>
            <a:lvl1pPr>
              <a:defRPr dirty="0"/>
            </a:lvl1pPr>
          </a:lstStyle>
          <a:p>
            <a:pPr>
              <a:defRPr/>
            </a:pPr>
            <a:r>
              <a:rPr lang="pt-BR"/>
              <a:t>7ª Reunião do COGEST</a:t>
            </a:r>
          </a:p>
        </p:txBody>
      </p:sp>
      <p:sp>
        <p:nvSpPr>
          <p:cNvPr id="9" name="Espaço Reservado para Número de Slide 5">
            <a:extLst>
              <a:ext uri="{FF2B5EF4-FFF2-40B4-BE49-F238E27FC236}">
                <a16:creationId xmlns:a16="http://schemas.microsoft.com/office/drawing/2014/main" id="{8569D266-32AC-45EA-9C90-16EE30966FFB}"/>
              </a:ext>
            </a:extLst>
          </p:cNvPr>
          <p:cNvSpPr>
            <a:spLocks noGrp="1"/>
          </p:cNvSpPr>
          <p:nvPr>
            <p:ph type="sldNum" sz="quarter" idx="12"/>
          </p:nvPr>
        </p:nvSpPr>
        <p:spPr>
          <a:xfrm>
            <a:off x="1069975" y="6354763"/>
            <a:ext cx="1520825" cy="366712"/>
          </a:xfrm>
        </p:spPr>
        <p:txBody>
          <a:bodyPr/>
          <a:lstStyle>
            <a:lvl1pPr>
              <a:defRPr/>
            </a:lvl1pPr>
          </a:lstStyle>
          <a:p>
            <a:pPr>
              <a:defRPr/>
            </a:pPr>
            <a:fld id="{BD5BB293-044F-4C34-9404-3E962E5B6065}" type="slidenum">
              <a:rPr lang="pt-BR" altLang="pt-BR"/>
              <a:pPr>
                <a:defRPr/>
              </a:pPr>
              <a:t>‹nº›</a:t>
            </a:fld>
            <a:endParaRPr lang="pt-BR" altLang="pt-BR" dirty="0"/>
          </a:p>
        </p:txBody>
      </p:sp>
    </p:spTree>
    <p:extLst>
      <p:ext uri="{BB962C8B-B14F-4D97-AF65-F5344CB8AC3E}">
        <p14:creationId xmlns:p14="http://schemas.microsoft.com/office/powerpoint/2010/main" val="3188302788"/>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28600"/>
            <a:ext cx="8229600" cy="914400"/>
          </a:xfrm>
        </p:spPr>
        <p:txBody>
          <a:bodyPr/>
          <a:lstStyle/>
          <a:p>
            <a:r>
              <a:rPr lang="pt-BR"/>
              <a:t>Clique para editar o estilo do título mestre</a:t>
            </a:r>
            <a:endParaRPr lang="en-US"/>
          </a:p>
        </p:txBody>
      </p:sp>
      <p:sp>
        <p:nvSpPr>
          <p:cNvPr id="9" name="Espaço Reservado para Conteúdo 8"/>
          <p:cNvSpPr>
            <a:spLocks noGrp="1"/>
          </p:cNvSpPr>
          <p:nvPr>
            <p:ph sz="quarter" idx="1"/>
          </p:nvPr>
        </p:nvSpPr>
        <p:spPr>
          <a:xfrm>
            <a:off x="457200" y="1219200"/>
            <a:ext cx="4041648" cy="4937760"/>
          </a:xfrm>
        </p:spPr>
        <p:txBody>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11" name="Espaço Reservado para Conteúdo 10"/>
          <p:cNvSpPr>
            <a:spLocks noGrp="1"/>
          </p:cNvSpPr>
          <p:nvPr>
            <p:ph sz="quarter" idx="2"/>
          </p:nvPr>
        </p:nvSpPr>
        <p:spPr>
          <a:xfrm>
            <a:off x="4632198" y="1216152"/>
            <a:ext cx="4041648" cy="4937760"/>
          </a:xfrm>
        </p:spPr>
        <p:txBody>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5" name="Espaço Reservado para Data 13">
            <a:extLst>
              <a:ext uri="{FF2B5EF4-FFF2-40B4-BE49-F238E27FC236}">
                <a16:creationId xmlns:a16="http://schemas.microsoft.com/office/drawing/2014/main" id="{695B2E94-1B37-4B9E-9BB6-4BDA0936E9BE}"/>
              </a:ext>
            </a:extLst>
          </p:cNvPr>
          <p:cNvSpPr>
            <a:spLocks noGrp="1"/>
          </p:cNvSpPr>
          <p:nvPr>
            <p:ph type="dt" sz="half" idx="10"/>
          </p:nvPr>
        </p:nvSpPr>
        <p:spPr/>
        <p:txBody>
          <a:bodyPr/>
          <a:lstStyle>
            <a:lvl1pPr>
              <a:defRPr/>
            </a:lvl1pPr>
          </a:lstStyle>
          <a:p>
            <a:pPr>
              <a:defRPr/>
            </a:pPr>
            <a:fld id="{DDC2B09B-9494-4B01-8272-A3E977DF9082}" type="datetime1">
              <a:rPr lang="pt-BR" smtClean="0"/>
              <a:pPr>
                <a:defRPr/>
              </a:pPr>
              <a:t>27/6/2018</a:t>
            </a:fld>
            <a:endParaRPr lang="pt-BR" dirty="0"/>
          </a:p>
        </p:txBody>
      </p:sp>
      <p:sp>
        <p:nvSpPr>
          <p:cNvPr id="6" name="Espaço Reservado para Rodapé 2">
            <a:extLst>
              <a:ext uri="{FF2B5EF4-FFF2-40B4-BE49-F238E27FC236}">
                <a16:creationId xmlns:a16="http://schemas.microsoft.com/office/drawing/2014/main" id="{F6F86CAA-D891-4566-BD0B-AF688757AE56}"/>
              </a:ext>
            </a:extLst>
          </p:cNvPr>
          <p:cNvSpPr>
            <a:spLocks noGrp="1"/>
          </p:cNvSpPr>
          <p:nvPr>
            <p:ph type="ftr" sz="quarter" idx="11"/>
          </p:nvPr>
        </p:nvSpPr>
        <p:spPr/>
        <p:txBody>
          <a:bodyPr/>
          <a:lstStyle>
            <a:lvl1pPr>
              <a:defRPr/>
            </a:lvl1pPr>
          </a:lstStyle>
          <a:p>
            <a:pPr>
              <a:defRPr/>
            </a:pPr>
            <a:r>
              <a:rPr lang="pt-BR"/>
              <a:t>7ª Reunião do COGEST</a:t>
            </a:r>
          </a:p>
        </p:txBody>
      </p:sp>
      <p:sp>
        <p:nvSpPr>
          <p:cNvPr id="7" name="Espaço Reservado para Número de Slide 22">
            <a:extLst>
              <a:ext uri="{FF2B5EF4-FFF2-40B4-BE49-F238E27FC236}">
                <a16:creationId xmlns:a16="http://schemas.microsoft.com/office/drawing/2014/main" id="{5A24E26A-1D0E-49E1-AA87-4E9A38F88319}"/>
              </a:ext>
            </a:extLst>
          </p:cNvPr>
          <p:cNvSpPr>
            <a:spLocks noGrp="1"/>
          </p:cNvSpPr>
          <p:nvPr>
            <p:ph type="sldNum" sz="quarter" idx="12"/>
          </p:nvPr>
        </p:nvSpPr>
        <p:spPr/>
        <p:txBody>
          <a:bodyPr/>
          <a:lstStyle>
            <a:lvl1pPr>
              <a:defRPr/>
            </a:lvl1pPr>
          </a:lstStyle>
          <a:p>
            <a:pPr>
              <a:defRPr/>
            </a:pPr>
            <a:fld id="{BBFF4171-2B6B-467B-8748-CD426F609D5A}" type="slidenum">
              <a:rPr lang="pt-BR" altLang="pt-BR"/>
              <a:pPr>
                <a:defRPr/>
              </a:pPr>
              <a:t>‹nº›</a:t>
            </a:fld>
            <a:endParaRPr lang="pt-BR" altLang="pt-BR" dirty="0"/>
          </a:p>
        </p:txBody>
      </p:sp>
    </p:spTree>
    <p:extLst>
      <p:ext uri="{BB962C8B-B14F-4D97-AF65-F5344CB8AC3E}">
        <p14:creationId xmlns:p14="http://schemas.microsoft.com/office/powerpoint/2010/main" val="9074999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28600"/>
            <a:ext cx="8229600" cy="914400"/>
          </a:xfrm>
        </p:spPr>
        <p:txBody>
          <a:bodyPr anchor="ctr"/>
          <a:lstStyle>
            <a:lvl1pPr>
              <a:defRPr/>
            </a:lvl1pPr>
          </a:lstStyle>
          <a:p>
            <a:r>
              <a:rPr lang="pt-BR"/>
              <a:t>Clique para editar o estilo do título mestre</a:t>
            </a:r>
            <a:endParaRPr lang="en-US"/>
          </a:p>
        </p:txBody>
      </p:sp>
      <p:sp>
        <p:nvSpPr>
          <p:cNvPr id="3" name="Espaço Reservado para Texto 2"/>
          <p:cNvSpPr>
            <a:spLocks noGrp="1"/>
          </p:cNvSpPr>
          <p:nvPr>
            <p:ph type="body" idx="1"/>
          </p:nvPr>
        </p:nvSpPr>
        <p:spPr>
          <a:xfrm>
            <a:off x="457200" y="1285875"/>
            <a:ext cx="4040188" cy="685800"/>
          </a:xfrm>
          <a:noFill/>
          <a:ln>
            <a:noFill/>
          </a:ln>
        </p:spPr>
        <p:txBody>
          <a:bodyPr anchor="b">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pt-BR"/>
              <a:t>Clique para editar os estilos do texto mestre</a:t>
            </a:r>
          </a:p>
        </p:txBody>
      </p:sp>
      <p:sp>
        <p:nvSpPr>
          <p:cNvPr id="4" name="Espaço Reservado para Texto 3"/>
          <p:cNvSpPr>
            <a:spLocks noGrp="1"/>
          </p:cNvSpPr>
          <p:nvPr>
            <p:ph type="body" sz="half" idx="3"/>
          </p:nvPr>
        </p:nvSpPr>
        <p:spPr>
          <a:xfrm>
            <a:off x="4648200" y="1295400"/>
            <a:ext cx="4041775" cy="685800"/>
          </a:xfrm>
          <a:noFill/>
          <a:ln>
            <a:noFill/>
          </a:ln>
        </p:spPr>
        <p:txBody>
          <a:bodyPr anchor="b"/>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pt-BR"/>
              <a:t>Clique para editar os estilos do texto mestre</a:t>
            </a:r>
          </a:p>
        </p:txBody>
      </p:sp>
      <p:sp>
        <p:nvSpPr>
          <p:cNvPr id="11" name="Espaço Reservado para Conteúdo 10"/>
          <p:cNvSpPr>
            <a:spLocks noGrp="1"/>
          </p:cNvSpPr>
          <p:nvPr>
            <p:ph sz="quarter" idx="2"/>
          </p:nvPr>
        </p:nvSpPr>
        <p:spPr>
          <a:xfrm>
            <a:off x="457200" y="2133600"/>
            <a:ext cx="4038600" cy="4038600"/>
          </a:xfrm>
        </p:spPr>
        <p:txBody>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13" name="Espaço Reservado para Conteúdo 12"/>
          <p:cNvSpPr>
            <a:spLocks noGrp="1"/>
          </p:cNvSpPr>
          <p:nvPr>
            <p:ph sz="quarter" idx="4"/>
          </p:nvPr>
        </p:nvSpPr>
        <p:spPr>
          <a:xfrm>
            <a:off x="4648200" y="2133600"/>
            <a:ext cx="4038600" cy="4038600"/>
          </a:xfrm>
        </p:spPr>
        <p:txBody>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7" name="Espaço Reservado para Data 13">
            <a:extLst>
              <a:ext uri="{FF2B5EF4-FFF2-40B4-BE49-F238E27FC236}">
                <a16:creationId xmlns:a16="http://schemas.microsoft.com/office/drawing/2014/main" id="{D0D1082F-5D76-4A73-B4B6-3C6A2C4C2AEA}"/>
              </a:ext>
            </a:extLst>
          </p:cNvPr>
          <p:cNvSpPr>
            <a:spLocks noGrp="1"/>
          </p:cNvSpPr>
          <p:nvPr>
            <p:ph type="dt" sz="half" idx="10"/>
          </p:nvPr>
        </p:nvSpPr>
        <p:spPr/>
        <p:txBody>
          <a:bodyPr/>
          <a:lstStyle>
            <a:lvl1pPr>
              <a:defRPr/>
            </a:lvl1pPr>
          </a:lstStyle>
          <a:p>
            <a:pPr>
              <a:defRPr/>
            </a:pPr>
            <a:fld id="{47ABA21E-E05E-48BB-83E2-4411AB6BC3F2}" type="datetime1">
              <a:rPr lang="pt-BR" smtClean="0"/>
              <a:pPr>
                <a:defRPr/>
              </a:pPr>
              <a:t>27/6/2018</a:t>
            </a:fld>
            <a:endParaRPr lang="pt-BR" dirty="0"/>
          </a:p>
        </p:txBody>
      </p:sp>
      <p:sp>
        <p:nvSpPr>
          <p:cNvPr id="8" name="Espaço Reservado para Rodapé 2">
            <a:extLst>
              <a:ext uri="{FF2B5EF4-FFF2-40B4-BE49-F238E27FC236}">
                <a16:creationId xmlns:a16="http://schemas.microsoft.com/office/drawing/2014/main" id="{87FCC542-06BC-4094-9D0F-26B93DE2A757}"/>
              </a:ext>
            </a:extLst>
          </p:cNvPr>
          <p:cNvSpPr>
            <a:spLocks noGrp="1"/>
          </p:cNvSpPr>
          <p:nvPr>
            <p:ph type="ftr" sz="quarter" idx="11"/>
          </p:nvPr>
        </p:nvSpPr>
        <p:spPr/>
        <p:txBody>
          <a:bodyPr/>
          <a:lstStyle>
            <a:lvl1pPr>
              <a:defRPr/>
            </a:lvl1pPr>
          </a:lstStyle>
          <a:p>
            <a:pPr>
              <a:defRPr/>
            </a:pPr>
            <a:r>
              <a:rPr lang="pt-BR"/>
              <a:t>7ª Reunião do COGEST</a:t>
            </a:r>
          </a:p>
        </p:txBody>
      </p:sp>
      <p:sp>
        <p:nvSpPr>
          <p:cNvPr id="9" name="Espaço Reservado para Número de Slide 22">
            <a:extLst>
              <a:ext uri="{FF2B5EF4-FFF2-40B4-BE49-F238E27FC236}">
                <a16:creationId xmlns:a16="http://schemas.microsoft.com/office/drawing/2014/main" id="{C4744CAE-B537-4E4D-8D4E-FC1141393DE3}"/>
              </a:ext>
            </a:extLst>
          </p:cNvPr>
          <p:cNvSpPr>
            <a:spLocks noGrp="1"/>
          </p:cNvSpPr>
          <p:nvPr>
            <p:ph type="sldNum" sz="quarter" idx="12"/>
          </p:nvPr>
        </p:nvSpPr>
        <p:spPr/>
        <p:txBody>
          <a:bodyPr/>
          <a:lstStyle>
            <a:lvl1pPr>
              <a:defRPr/>
            </a:lvl1pPr>
          </a:lstStyle>
          <a:p>
            <a:pPr>
              <a:defRPr/>
            </a:pPr>
            <a:fld id="{F21A29A3-4FC2-44EA-B3F9-E6B8796DE6F4}" type="slidenum">
              <a:rPr lang="pt-BR" altLang="pt-BR"/>
              <a:pPr>
                <a:defRPr/>
              </a:pPr>
              <a:t>‹nº›</a:t>
            </a:fld>
            <a:endParaRPr lang="pt-BR" altLang="pt-BR" dirty="0"/>
          </a:p>
        </p:txBody>
      </p:sp>
    </p:spTree>
    <p:extLst>
      <p:ext uri="{BB962C8B-B14F-4D97-AF65-F5344CB8AC3E}">
        <p14:creationId xmlns:p14="http://schemas.microsoft.com/office/powerpoint/2010/main" val="8850857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3" name="Triângulo isósceles 2">
            <a:extLst>
              <a:ext uri="{FF2B5EF4-FFF2-40B4-BE49-F238E27FC236}">
                <a16:creationId xmlns:a16="http://schemas.microsoft.com/office/drawing/2014/main" id="{CCAD9AE6-8EFA-452A-AE57-8A4B7168236D}"/>
              </a:ext>
            </a:extLst>
          </p:cNvPr>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 name="Título 1"/>
          <p:cNvSpPr>
            <a:spLocks noGrp="1"/>
          </p:cNvSpPr>
          <p:nvPr>
            <p:ph type="title"/>
          </p:nvPr>
        </p:nvSpPr>
        <p:spPr>
          <a:xfrm>
            <a:off x="457200" y="228600"/>
            <a:ext cx="8229600" cy="914400"/>
          </a:xfrm>
        </p:spPr>
        <p:txBody>
          <a:bodyPr/>
          <a:lstStyle/>
          <a:p>
            <a:r>
              <a:rPr lang="pt-BR"/>
              <a:t>Clique para editar o estilo do título mestre</a:t>
            </a:r>
            <a:endParaRPr lang="en-US"/>
          </a:p>
        </p:txBody>
      </p:sp>
      <p:sp>
        <p:nvSpPr>
          <p:cNvPr id="4" name="Espaço Reservado para Data 2">
            <a:extLst>
              <a:ext uri="{FF2B5EF4-FFF2-40B4-BE49-F238E27FC236}">
                <a16:creationId xmlns:a16="http://schemas.microsoft.com/office/drawing/2014/main" id="{AD5054F9-4A43-40D5-92D7-F441314B05E7}"/>
              </a:ext>
            </a:extLst>
          </p:cNvPr>
          <p:cNvSpPr>
            <a:spLocks noGrp="1"/>
          </p:cNvSpPr>
          <p:nvPr>
            <p:ph type="dt" sz="half" idx="10"/>
          </p:nvPr>
        </p:nvSpPr>
        <p:spPr/>
        <p:txBody>
          <a:bodyPr/>
          <a:lstStyle>
            <a:lvl1pPr>
              <a:defRPr/>
            </a:lvl1pPr>
          </a:lstStyle>
          <a:p>
            <a:pPr>
              <a:defRPr/>
            </a:pPr>
            <a:fld id="{5C09CF79-4D2B-490B-8165-4F277D1BA5D0}" type="datetime1">
              <a:rPr lang="pt-BR" smtClean="0"/>
              <a:pPr>
                <a:defRPr/>
              </a:pPr>
              <a:t>27/6/2018</a:t>
            </a:fld>
            <a:endParaRPr lang="pt-BR" dirty="0"/>
          </a:p>
        </p:txBody>
      </p:sp>
      <p:sp>
        <p:nvSpPr>
          <p:cNvPr id="5" name="Espaço Reservado para Rodapé 3">
            <a:extLst>
              <a:ext uri="{FF2B5EF4-FFF2-40B4-BE49-F238E27FC236}">
                <a16:creationId xmlns:a16="http://schemas.microsoft.com/office/drawing/2014/main" id="{C8EC17C5-1871-4FF2-8A91-8A950F783E3A}"/>
              </a:ext>
            </a:extLst>
          </p:cNvPr>
          <p:cNvSpPr>
            <a:spLocks noGrp="1"/>
          </p:cNvSpPr>
          <p:nvPr>
            <p:ph type="ftr" sz="quarter" idx="11"/>
          </p:nvPr>
        </p:nvSpPr>
        <p:spPr/>
        <p:txBody>
          <a:bodyPr/>
          <a:lstStyle>
            <a:lvl1pPr>
              <a:defRPr dirty="0"/>
            </a:lvl1pPr>
          </a:lstStyle>
          <a:p>
            <a:pPr>
              <a:defRPr/>
            </a:pPr>
            <a:r>
              <a:rPr lang="pt-BR"/>
              <a:t>7ª Reunião do COGEST</a:t>
            </a:r>
          </a:p>
        </p:txBody>
      </p:sp>
      <p:sp>
        <p:nvSpPr>
          <p:cNvPr id="6" name="Espaço Reservado para Número de Slide 4">
            <a:extLst>
              <a:ext uri="{FF2B5EF4-FFF2-40B4-BE49-F238E27FC236}">
                <a16:creationId xmlns:a16="http://schemas.microsoft.com/office/drawing/2014/main" id="{702BCEA7-0E84-4A84-8287-A5F88E74CF54}"/>
              </a:ext>
            </a:extLst>
          </p:cNvPr>
          <p:cNvSpPr>
            <a:spLocks noGrp="1"/>
          </p:cNvSpPr>
          <p:nvPr>
            <p:ph type="sldNum" sz="quarter" idx="12"/>
          </p:nvPr>
        </p:nvSpPr>
        <p:spPr/>
        <p:txBody>
          <a:bodyPr/>
          <a:lstStyle>
            <a:lvl1pPr>
              <a:defRPr/>
            </a:lvl1pPr>
          </a:lstStyle>
          <a:p>
            <a:pPr>
              <a:defRPr/>
            </a:pPr>
            <a:fld id="{209778E5-D587-4676-A2BF-DA9A6A6E58C1}" type="slidenum">
              <a:rPr lang="pt-BR" altLang="pt-BR"/>
              <a:pPr>
                <a:defRPr/>
              </a:pPr>
              <a:t>‹nº›</a:t>
            </a:fld>
            <a:endParaRPr lang="pt-BR" altLang="pt-BR" dirty="0"/>
          </a:p>
        </p:txBody>
      </p:sp>
    </p:spTree>
    <p:extLst>
      <p:ext uri="{BB962C8B-B14F-4D97-AF65-F5344CB8AC3E}">
        <p14:creationId xmlns:p14="http://schemas.microsoft.com/office/powerpoint/2010/main" val="16515056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Conector reto 11">
            <a:extLst>
              <a:ext uri="{FF2B5EF4-FFF2-40B4-BE49-F238E27FC236}">
                <a16:creationId xmlns:a16="http://schemas.microsoft.com/office/drawing/2014/main" id="{83E47201-2223-4294-A14F-65DDAAE38BD3}"/>
              </a:ext>
            </a:extLst>
          </p:cNvPr>
          <p:cNvSpPr>
            <a:spLocks noChangeShapeType="1"/>
          </p:cNvSpPr>
          <p:nvPr/>
        </p:nvSpPr>
        <p:spPr bwMode="auto">
          <a:xfrm>
            <a:off x="457200" y="6353175"/>
            <a:ext cx="82296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pt-BR"/>
          </a:p>
        </p:txBody>
      </p:sp>
      <p:sp>
        <p:nvSpPr>
          <p:cNvPr id="3" name="Triângulo isósceles 2">
            <a:extLst>
              <a:ext uri="{FF2B5EF4-FFF2-40B4-BE49-F238E27FC236}">
                <a16:creationId xmlns:a16="http://schemas.microsoft.com/office/drawing/2014/main" id="{DEDF51A8-2C91-48C2-8D22-6D1B52755251}"/>
              </a:ext>
            </a:extLst>
          </p:cNvPr>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4" name="Espaço Reservado para Data 1">
            <a:extLst>
              <a:ext uri="{FF2B5EF4-FFF2-40B4-BE49-F238E27FC236}">
                <a16:creationId xmlns:a16="http://schemas.microsoft.com/office/drawing/2014/main" id="{68E93292-44D1-4FDB-89DA-ADCEC2317C7F}"/>
              </a:ext>
            </a:extLst>
          </p:cNvPr>
          <p:cNvSpPr>
            <a:spLocks noGrp="1"/>
          </p:cNvSpPr>
          <p:nvPr>
            <p:ph type="dt" sz="half" idx="10"/>
          </p:nvPr>
        </p:nvSpPr>
        <p:spPr/>
        <p:txBody>
          <a:bodyPr/>
          <a:lstStyle>
            <a:lvl1pPr>
              <a:defRPr/>
            </a:lvl1pPr>
          </a:lstStyle>
          <a:p>
            <a:pPr>
              <a:defRPr/>
            </a:pPr>
            <a:fld id="{02AC89A1-F4A0-4719-A435-3551FA0245FC}" type="datetime1">
              <a:rPr lang="pt-BR" smtClean="0"/>
              <a:pPr>
                <a:defRPr/>
              </a:pPr>
              <a:t>27/6/2018</a:t>
            </a:fld>
            <a:endParaRPr lang="pt-BR" dirty="0"/>
          </a:p>
        </p:txBody>
      </p:sp>
      <p:sp>
        <p:nvSpPr>
          <p:cNvPr id="5" name="Espaço Reservado para Rodapé 2">
            <a:extLst>
              <a:ext uri="{FF2B5EF4-FFF2-40B4-BE49-F238E27FC236}">
                <a16:creationId xmlns:a16="http://schemas.microsoft.com/office/drawing/2014/main" id="{5BFD4392-C219-4847-8D9D-D7F2E6C38910}"/>
              </a:ext>
            </a:extLst>
          </p:cNvPr>
          <p:cNvSpPr>
            <a:spLocks noGrp="1"/>
          </p:cNvSpPr>
          <p:nvPr>
            <p:ph type="ftr" sz="quarter" idx="11"/>
          </p:nvPr>
        </p:nvSpPr>
        <p:spPr/>
        <p:txBody>
          <a:bodyPr/>
          <a:lstStyle>
            <a:lvl1pPr>
              <a:defRPr dirty="0"/>
            </a:lvl1pPr>
          </a:lstStyle>
          <a:p>
            <a:pPr>
              <a:defRPr/>
            </a:pPr>
            <a:r>
              <a:rPr lang="pt-BR"/>
              <a:t>7ª Reunião do COGEST</a:t>
            </a:r>
          </a:p>
        </p:txBody>
      </p:sp>
      <p:sp>
        <p:nvSpPr>
          <p:cNvPr id="6" name="Espaço Reservado para Número de Slide 3">
            <a:extLst>
              <a:ext uri="{FF2B5EF4-FFF2-40B4-BE49-F238E27FC236}">
                <a16:creationId xmlns:a16="http://schemas.microsoft.com/office/drawing/2014/main" id="{A2C7F214-5215-4C50-8C03-9A09EBC28A6E}"/>
              </a:ext>
            </a:extLst>
          </p:cNvPr>
          <p:cNvSpPr>
            <a:spLocks noGrp="1"/>
          </p:cNvSpPr>
          <p:nvPr>
            <p:ph type="sldNum" sz="quarter" idx="12"/>
          </p:nvPr>
        </p:nvSpPr>
        <p:spPr/>
        <p:txBody>
          <a:bodyPr/>
          <a:lstStyle>
            <a:lvl1pPr>
              <a:defRPr/>
            </a:lvl1pPr>
          </a:lstStyle>
          <a:p>
            <a:pPr>
              <a:defRPr/>
            </a:pPr>
            <a:fld id="{EFC0BE4B-61D4-4A2F-918D-273A6A8B6691}" type="slidenum">
              <a:rPr lang="pt-BR" altLang="pt-BR"/>
              <a:pPr>
                <a:defRPr/>
              </a:pPr>
              <a:t>‹nº›</a:t>
            </a:fld>
            <a:endParaRPr lang="pt-BR" altLang="pt-BR" dirty="0"/>
          </a:p>
        </p:txBody>
      </p:sp>
    </p:spTree>
    <p:extLst>
      <p:ext uri="{BB962C8B-B14F-4D97-AF65-F5344CB8AC3E}">
        <p14:creationId xmlns:p14="http://schemas.microsoft.com/office/powerpoint/2010/main" val="32220689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5" name="Conector reto 11">
            <a:extLst>
              <a:ext uri="{FF2B5EF4-FFF2-40B4-BE49-F238E27FC236}">
                <a16:creationId xmlns:a16="http://schemas.microsoft.com/office/drawing/2014/main" id="{7D40E9A1-FAAB-457F-B4F7-E408F231CF48}"/>
              </a:ext>
            </a:extLst>
          </p:cNvPr>
          <p:cNvSpPr>
            <a:spLocks noChangeShapeType="1"/>
          </p:cNvSpPr>
          <p:nvPr/>
        </p:nvSpPr>
        <p:spPr bwMode="auto">
          <a:xfrm>
            <a:off x="457200" y="6353175"/>
            <a:ext cx="82296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pt-BR"/>
          </a:p>
        </p:txBody>
      </p:sp>
      <p:sp>
        <p:nvSpPr>
          <p:cNvPr id="6" name="Conector reto 12">
            <a:extLst>
              <a:ext uri="{FF2B5EF4-FFF2-40B4-BE49-F238E27FC236}">
                <a16:creationId xmlns:a16="http://schemas.microsoft.com/office/drawing/2014/main" id="{94FC7CA5-764B-48EE-974A-AD7D24D856B5}"/>
              </a:ext>
            </a:extLst>
          </p:cNvPr>
          <p:cNvSpPr>
            <a:spLocks noChangeShapeType="1"/>
          </p:cNvSpPr>
          <p:nvPr/>
        </p:nvSpPr>
        <p:spPr bwMode="auto">
          <a:xfrm rot="5400000">
            <a:off x="3160712" y="3324226"/>
            <a:ext cx="6035675"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pt-BR"/>
          </a:p>
        </p:txBody>
      </p:sp>
      <p:sp>
        <p:nvSpPr>
          <p:cNvPr id="7" name="Triângulo isósceles 6">
            <a:extLst>
              <a:ext uri="{FF2B5EF4-FFF2-40B4-BE49-F238E27FC236}">
                <a16:creationId xmlns:a16="http://schemas.microsoft.com/office/drawing/2014/main" id="{A61F5B0F-0879-43EC-8956-AD44CFB96F1C}"/>
              </a:ext>
            </a:extLst>
          </p:cNvPr>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 name="Título 1"/>
          <p:cNvSpPr>
            <a:spLocks noGrp="1"/>
          </p:cNvSpPr>
          <p:nvPr>
            <p:ph type="title"/>
          </p:nvPr>
        </p:nvSpPr>
        <p:spPr>
          <a:xfrm>
            <a:off x="6324600" y="304800"/>
            <a:ext cx="2514600" cy="838200"/>
          </a:xfrm>
        </p:spPr>
        <p:txBody>
          <a:bodyPr>
            <a:noAutofit/>
          </a:bodyPr>
          <a:lstStyle>
            <a:lvl1pPr algn="l">
              <a:buNone/>
              <a:defRPr sz="2000" b="1">
                <a:solidFill>
                  <a:schemeClr val="tx2"/>
                </a:solidFill>
                <a:latin typeface="+mn-lt"/>
                <a:ea typeface="+mn-ea"/>
                <a:cs typeface="+mn-cs"/>
              </a:defRPr>
            </a:lvl1pPr>
          </a:lstStyle>
          <a:p>
            <a:r>
              <a:rPr lang="pt-BR"/>
              <a:t>Clique para editar o estilo do título mestre</a:t>
            </a:r>
            <a:endParaRPr lang="en-US"/>
          </a:p>
        </p:txBody>
      </p:sp>
      <p:sp>
        <p:nvSpPr>
          <p:cNvPr id="3" name="Espaço Reservado para Texto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pt-BR"/>
              <a:t>Clique para editar os estilos do texto mestre</a:t>
            </a:r>
          </a:p>
        </p:txBody>
      </p:sp>
      <p:sp>
        <p:nvSpPr>
          <p:cNvPr id="12" name="Espaço Reservado para Conteúdo 11"/>
          <p:cNvSpPr>
            <a:spLocks noGrp="1"/>
          </p:cNvSpPr>
          <p:nvPr>
            <p:ph sz="quarter" idx="1"/>
          </p:nvPr>
        </p:nvSpPr>
        <p:spPr>
          <a:xfrm>
            <a:off x="304800" y="304800"/>
            <a:ext cx="5715000" cy="5715000"/>
          </a:xfrm>
        </p:spPr>
        <p:txBody>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8" name="Espaço Reservado para Data 4">
            <a:extLst>
              <a:ext uri="{FF2B5EF4-FFF2-40B4-BE49-F238E27FC236}">
                <a16:creationId xmlns:a16="http://schemas.microsoft.com/office/drawing/2014/main" id="{9B52B36A-6B14-4D79-9CDF-C14F86607816}"/>
              </a:ext>
            </a:extLst>
          </p:cNvPr>
          <p:cNvSpPr>
            <a:spLocks noGrp="1"/>
          </p:cNvSpPr>
          <p:nvPr>
            <p:ph type="dt" sz="half" idx="10"/>
          </p:nvPr>
        </p:nvSpPr>
        <p:spPr/>
        <p:txBody>
          <a:bodyPr/>
          <a:lstStyle>
            <a:lvl1pPr>
              <a:defRPr/>
            </a:lvl1pPr>
          </a:lstStyle>
          <a:p>
            <a:pPr>
              <a:defRPr/>
            </a:pPr>
            <a:fld id="{E9AA64B9-5DE5-42FA-9397-BA6749DF84AC}" type="datetime1">
              <a:rPr lang="pt-BR" smtClean="0"/>
              <a:pPr>
                <a:defRPr/>
              </a:pPr>
              <a:t>27/6/2018</a:t>
            </a:fld>
            <a:endParaRPr lang="pt-BR" dirty="0"/>
          </a:p>
        </p:txBody>
      </p:sp>
      <p:sp>
        <p:nvSpPr>
          <p:cNvPr id="9" name="Espaço Reservado para Rodapé 5">
            <a:extLst>
              <a:ext uri="{FF2B5EF4-FFF2-40B4-BE49-F238E27FC236}">
                <a16:creationId xmlns:a16="http://schemas.microsoft.com/office/drawing/2014/main" id="{31F46DDC-471F-4931-A7D5-DCC970B21738}"/>
              </a:ext>
            </a:extLst>
          </p:cNvPr>
          <p:cNvSpPr>
            <a:spLocks noGrp="1"/>
          </p:cNvSpPr>
          <p:nvPr>
            <p:ph type="ftr" sz="quarter" idx="11"/>
          </p:nvPr>
        </p:nvSpPr>
        <p:spPr/>
        <p:txBody>
          <a:bodyPr/>
          <a:lstStyle>
            <a:lvl1pPr>
              <a:defRPr dirty="0"/>
            </a:lvl1pPr>
          </a:lstStyle>
          <a:p>
            <a:pPr>
              <a:defRPr/>
            </a:pPr>
            <a:r>
              <a:rPr lang="pt-BR"/>
              <a:t>7ª Reunião do COGEST</a:t>
            </a:r>
          </a:p>
        </p:txBody>
      </p:sp>
      <p:sp>
        <p:nvSpPr>
          <p:cNvPr id="10" name="Espaço Reservado para Número de Slide 6">
            <a:extLst>
              <a:ext uri="{FF2B5EF4-FFF2-40B4-BE49-F238E27FC236}">
                <a16:creationId xmlns:a16="http://schemas.microsoft.com/office/drawing/2014/main" id="{2DA9B70D-8896-4D9E-A3F5-9E740AD97B55}"/>
              </a:ext>
            </a:extLst>
          </p:cNvPr>
          <p:cNvSpPr>
            <a:spLocks noGrp="1"/>
          </p:cNvSpPr>
          <p:nvPr>
            <p:ph type="sldNum" sz="quarter" idx="12"/>
          </p:nvPr>
        </p:nvSpPr>
        <p:spPr/>
        <p:txBody>
          <a:bodyPr/>
          <a:lstStyle>
            <a:lvl1pPr>
              <a:defRPr/>
            </a:lvl1pPr>
          </a:lstStyle>
          <a:p>
            <a:pPr>
              <a:defRPr/>
            </a:pPr>
            <a:fld id="{F54899BC-E854-4BBC-994A-1263B66E43F8}" type="slidenum">
              <a:rPr lang="pt-BR" altLang="pt-BR"/>
              <a:pPr>
                <a:defRPr/>
              </a:pPr>
              <a:t>‹nº›</a:t>
            </a:fld>
            <a:endParaRPr lang="pt-BR" altLang="pt-BR" dirty="0"/>
          </a:p>
        </p:txBody>
      </p:sp>
    </p:spTree>
    <p:extLst>
      <p:ext uri="{BB962C8B-B14F-4D97-AF65-F5344CB8AC3E}">
        <p14:creationId xmlns:p14="http://schemas.microsoft.com/office/powerpoint/2010/main" val="16325274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Conteúdo 2"/>
          <p:cNvSpPr>
            <a:spLocks noGrp="1"/>
          </p:cNvSpPr>
          <p:nvPr>
            <p:ph idx="1"/>
          </p:nvPr>
        </p:nvSpPr>
        <p:spPr/>
        <p:txBody>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0A7D60E2-7FB2-42F0-B48B-3B97DA2254BA}" type="datetime1">
              <a:rPr lang="pt-BR" smtClean="0"/>
              <a:pPr/>
              <a:t>27/6/2018</a:t>
            </a:fld>
            <a:endParaRPr lang="pt-BR"/>
          </a:p>
        </p:txBody>
      </p:sp>
      <p:sp>
        <p:nvSpPr>
          <p:cNvPr id="5" name="Espaço Reservado para Rodapé 4"/>
          <p:cNvSpPr>
            <a:spLocks noGrp="1"/>
          </p:cNvSpPr>
          <p:nvPr>
            <p:ph type="ftr" sz="quarter" idx="11"/>
          </p:nvPr>
        </p:nvSpPr>
        <p:spPr/>
        <p:txBody>
          <a:bodyPr/>
          <a:lstStyle/>
          <a:p>
            <a:r>
              <a:rPr lang="pt-BR"/>
              <a:t>7ª Reunião do COGEST</a:t>
            </a:r>
          </a:p>
        </p:txBody>
      </p:sp>
      <p:sp>
        <p:nvSpPr>
          <p:cNvPr id="6" name="Espaço Reservado para Número de Slide 5"/>
          <p:cNvSpPr>
            <a:spLocks noGrp="1"/>
          </p:cNvSpPr>
          <p:nvPr>
            <p:ph type="sldNum" sz="quarter" idx="12"/>
          </p:nvPr>
        </p:nvSpPr>
        <p:spPr/>
        <p:txBody>
          <a:bodyPr/>
          <a:lstStyle/>
          <a:p>
            <a:fld id="{6D06E021-EDD0-480B-9046-F1205C1CEBD0}" type="slidenum">
              <a:rPr lang="pt-BR" smtClean="0"/>
              <a:pPr/>
              <a:t>‹nº›</a:t>
            </a:fld>
            <a:endParaRPr lang="pt-B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5" name="Conector reto 11">
            <a:extLst>
              <a:ext uri="{FF2B5EF4-FFF2-40B4-BE49-F238E27FC236}">
                <a16:creationId xmlns:a16="http://schemas.microsoft.com/office/drawing/2014/main" id="{5F19083F-1C92-4909-99C2-CCC8AF078D7F}"/>
              </a:ext>
            </a:extLst>
          </p:cNvPr>
          <p:cNvSpPr>
            <a:spLocks noChangeShapeType="1"/>
          </p:cNvSpPr>
          <p:nvPr/>
        </p:nvSpPr>
        <p:spPr bwMode="auto">
          <a:xfrm>
            <a:off x="457200" y="6353175"/>
            <a:ext cx="82296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pt-BR"/>
          </a:p>
        </p:txBody>
      </p:sp>
      <p:sp>
        <p:nvSpPr>
          <p:cNvPr id="6" name="Triângulo isósceles 5">
            <a:extLst>
              <a:ext uri="{FF2B5EF4-FFF2-40B4-BE49-F238E27FC236}">
                <a16:creationId xmlns:a16="http://schemas.microsoft.com/office/drawing/2014/main" id="{9E2CD4E0-7BE3-4965-9CBF-F3E0E6E2A813}"/>
              </a:ext>
            </a:extLst>
          </p:cNvPr>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7" name="Retângulo 6">
            <a:extLst>
              <a:ext uri="{FF2B5EF4-FFF2-40B4-BE49-F238E27FC236}">
                <a16:creationId xmlns:a16="http://schemas.microsoft.com/office/drawing/2014/main" id="{E31856E7-D40D-4B8E-8BC5-8365CDCAE977}"/>
              </a:ext>
            </a:extLst>
          </p:cNvPr>
          <p:cNvSpPr/>
          <p:nvPr/>
        </p:nvSpPr>
        <p:spPr>
          <a:xfrm>
            <a:off x="457200" y="500063"/>
            <a:ext cx="182563"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 name="Título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lang="pt-BR"/>
              <a:t>Clique para editar o estilo do título mestre</a:t>
            </a:r>
            <a:endParaRPr lang="en-US"/>
          </a:p>
        </p:txBody>
      </p:sp>
      <p:sp>
        <p:nvSpPr>
          <p:cNvPr id="3" name="Espaço Reservado para Imagem 2"/>
          <p:cNvSpPr>
            <a:spLocks noGrp="1"/>
          </p:cNvSpPr>
          <p:nvPr>
            <p:ph type="pic" idx="1"/>
          </p:nvPr>
        </p:nvSpPr>
        <p:spPr>
          <a:xfrm>
            <a:off x="457200" y="1905000"/>
            <a:ext cx="8229600" cy="4270248"/>
          </a:xfrm>
          <a:solidFill>
            <a:schemeClr val="tx1">
              <a:shade val="50000"/>
            </a:schemeClr>
          </a:solidFill>
          <a:ln>
            <a:noFill/>
          </a:ln>
          <a:effectLst/>
        </p:spPr>
        <p:txBody>
          <a:bodyPr>
            <a:normAutofit/>
          </a:bodyPr>
          <a:lstStyle>
            <a:lvl1pPr marL="0" indent="0">
              <a:spcBef>
                <a:spcPts val="600"/>
              </a:spcBef>
              <a:buNone/>
              <a:defRPr sz="3200"/>
            </a:lvl1pPr>
          </a:lstStyle>
          <a:p>
            <a:pPr lvl="0"/>
            <a:r>
              <a:rPr lang="pt-BR" noProof="0" dirty="0"/>
              <a:t>Clique no ícone para adicionar uma imagem</a:t>
            </a:r>
            <a:endParaRPr lang="en-US" noProof="0" dirty="0"/>
          </a:p>
        </p:txBody>
      </p:sp>
      <p:sp>
        <p:nvSpPr>
          <p:cNvPr id="4" name="Espaço Reservado para Texto 3"/>
          <p:cNvSpPr>
            <a:spLocks noGrp="1"/>
          </p:cNvSpPr>
          <p:nvPr>
            <p:ph type="body" sz="half" idx="2"/>
          </p:nvPr>
        </p:nvSpPr>
        <p:spPr>
          <a:xfrm>
            <a:off x="457200" y="1219200"/>
            <a:ext cx="8229600" cy="533400"/>
          </a:xfrm>
        </p:spPr>
        <p:txBody>
          <a:bodyPr anchor="ctr"/>
          <a:lstStyle>
            <a:lvl1pPr marL="0" indent="0" algn="l">
              <a:buFontTx/>
              <a:buNone/>
              <a:defRPr sz="1400"/>
            </a:lvl1pPr>
            <a:lvl2pPr>
              <a:defRPr sz="1200"/>
            </a:lvl2pPr>
            <a:lvl3pPr>
              <a:defRPr sz="1000"/>
            </a:lvl3pPr>
            <a:lvl4pPr>
              <a:defRPr sz="900"/>
            </a:lvl4pPr>
            <a:lvl5pPr>
              <a:defRPr sz="900"/>
            </a:lvl5pPr>
          </a:lstStyle>
          <a:p>
            <a:pPr lvl="0"/>
            <a:r>
              <a:rPr lang="pt-BR"/>
              <a:t>Clique para editar os estilos do texto mestre</a:t>
            </a:r>
          </a:p>
        </p:txBody>
      </p:sp>
      <p:sp>
        <p:nvSpPr>
          <p:cNvPr id="8" name="Espaço Reservado para Data 4">
            <a:extLst>
              <a:ext uri="{FF2B5EF4-FFF2-40B4-BE49-F238E27FC236}">
                <a16:creationId xmlns:a16="http://schemas.microsoft.com/office/drawing/2014/main" id="{AD9BB6C8-4E1D-4EAE-BEB9-86A7B9F66F0F}"/>
              </a:ext>
            </a:extLst>
          </p:cNvPr>
          <p:cNvSpPr>
            <a:spLocks noGrp="1"/>
          </p:cNvSpPr>
          <p:nvPr>
            <p:ph type="dt" sz="half" idx="10"/>
          </p:nvPr>
        </p:nvSpPr>
        <p:spPr/>
        <p:txBody>
          <a:bodyPr/>
          <a:lstStyle>
            <a:lvl1pPr>
              <a:defRPr/>
            </a:lvl1pPr>
          </a:lstStyle>
          <a:p>
            <a:pPr>
              <a:defRPr/>
            </a:pPr>
            <a:fld id="{D8AE4AD2-906A-45BD-97E5-AA9AAD7268AD}" type="datetime1">
              <a:rPr lang="pt-BR" smtClean="0"/>
              <a:pPr>
                <a:defRPr/>
              </a:pPr>
              <a:t>27/6/2018</a:t>
            </a:fld>
            <a:endParaRPr lang="pt-BR" dirty="0"/>
          </a:p>
        </p:txBody>
      </p:sp>
      <p:sp>
        <p:nvSpPr>
          <p:cNvPr id="9" name="Espaço Reservado para Rodapé 5">
            <a:extLst>
              <a:ext uri="{FF2B5EF4-FFF2-40B4-BE49-F238E27FC236}">
                <a16:creationId xmlns:a16="http://schemas.microsoft.com/office/drawing/2014/main" id="{9A0A4B38-F3F4-4062-B38D-C7204ADB2759}"/>
              </a:ext>
            </a:extLst>
          </p:cNvPr>
          <p:cNvSpPr>
            <a:spLocks noGrp="1"/>
          </p:cNvSpPr>
          <p:nvPr>
            <p:ph type="ftr" sz="quarter" idx="11"/>
          </p:nvPr>
        </p:nvSpPr>
        <p:spPr/>
        <p:txBody>
          <a:bodyPr/>
          <a:lstStyle>
            <a:lvl1pPr>
              <a:defRPr dirty="0"/>
            </a:lvl1pPr>
          </a:lstStyle>
          <a:p>
            <a:pPr>
              <a:defRPr/>
            </a:pPr>
            <a:r>
              <a:rPr lang="pt-BR"/>
              <a:t>7ª Reunião do COGEST</a:t>
            </a:r>
          </a:p>
        </p:txBody>
      </p:sp>
      <p:sp>
        <p:nvSpPr>
          <p:cNvPr id="10" name="Espaço Reservado para Número de Slide 6">
            <a:extLst>
              <a:ext uri="{FF2B5EF4-FFF2-40B4-BE49-F238E27FC236}">
                <a16:creationId xmlns:a16="http://schemas.microsoft.com/office/drawing/2014/main" id="{6EB4C3E4-DB2D-427E-8C98-C1BBF998F6E7}"/>
              </a:ext>
            </a:extLst>
          </p:cNvPr>
          <p:cNvSpPr>
            <a:spLocks noGrp="1"/>
          </p:cNvSpPr>
          <p:nvPr>
            <p:ph type="sldNum" sz="quarter" idx="12"/>
          </p:nvPr>
        </p:nvSpPr>
        <p:spPr/>
        <p:txBody>
          <a:bodyPr/>
          <a:lstStyle>
            <a:lvl1pPr>
              <a:defRPr/>
            </a:lvl1pPr>
          </a:lstStyle>
          <a:p>
            <a:pPr>
              <a:defRPr/>
            </a:pPr>
            <a:fld id="{6EFC4321-A417-4A4D-88E3-8B7A37536D34}" type="slidenum">
              <a:rPr lang="pt-BR" altLang="pt-BR"/>
              <a:pPr>
                <a:defRPr/>
              </a:pPr>
              <a:t>‹nº›</a:t>
            </a:fld>
            <a:endParaRPr lang="pt-BR" altLang="pt-BR" dirty="0"/>
          </a:p>
        </p:txBody>
      </p:sp>
    </p:spTree>
    <p:extLst>
      <p:ext uri="{BB962C8B-B14F-4D97-AF65-F5344CB8AC3E}">
        <p14:creationId xmlns:p14="http://schemas.microsoft.com/office/powerpoint/2010/main" val="3740145417"/>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endParaRPr lang="en-US"/>
          </a:p>
        </p:txBody>
      </p:sp>
      <p:sp>
        <p:nvSpPr>
          <p:cNvPr id="3" name="Espaço Reservado para Texto Vertical 2"/>
          <p:cNvSpPr>
            <a:spLocks noGrp="1"/>
          </p:cNvSpPr>
          <p:nvPr>
            <p:ph type="body" orient="vert" idx="1"/>
          </p:nvPr>
        </p:nvSpPr>
        <p:spPr/>
        <p:txBody>
          <a:bodyPr vert="eaVert"/>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Espaço Reservado para Data 13">
            <a:extLst>
              <a:ext uri="{FF2B5EF4-FFF2-40B4-BE49-F238E27FC236}">
                <a16:creationId xmlns:a16="http://schemas.microsoft.com/office/drawing/2014/main" id="{08BDAC2D-728E-4F5E-A476-66A6FD0422D6}"/>
              </a:ext>
            </a:extLst>
          </p:cNvPr>
          <p:cNvSpPr>
            <a:spLocks noGrp="1"/>
          </p:cNvSpPr>
          <p:nvPr>
            <p:ph type="dt" sz="half" idx="10"/>
          </p:nvPr>
        </p:nvSpPr>
        <p:spPr/>
        <p:txBody>
          <a:bodyPr/>
          <a:lstStyle>
            <a:lvl1pPr>
              <a:defRPr/>
            </a:lvl1pPr>
          </a:lstStyle>
          <a:p>
            <a:pPr>
              <a:defRPr/>
            </a:pPr>
            <a:fld id="{622BA801-7DB8-416D-B46D-ED8C7ECA3E40}" type="datetime1">
              <a:rPr lang="pt-BR" smtClean="0"/>
              <a:pPr>
                <a:defRPr/>
              </a:pPr>
              <a:t>27/6/2018</a:t>
            </a:fld>
            <a:endParaRPr lang="pt-BR" dirty="0"/>
          </a:p>
        </p:txBody>
      </p:sp>
      <p:sp>
        <p:nvSpPr>
          <p:cNvPr id="5" name="Espaço Reservado para Rodapé 2">
            <a:extLst>
              <a:ext uri="{FF2B5EF4-FFF2-40B4-BE49-F238E27FC236}">
                <a16:creationId xmlns:a16="http://schemas.microsoft.com/office/drawing/2014/main" id="{66AFA37E-9773-460F-82C8-F2CD7EFB744E}"/>
              </a:ext>
            </a:extLst>
          </p:cNvPr>
          <p:cNvSpPr>
            <a:spLocks noGrp="1"/>
          </p:cNvSpPr>
          <p:nvPr>
            <p:ph type="ftr" sz="quarter" idx="11"/>
          </p:nvPr>
        </p:nvSpPr>
        <p:spPr/>
        <p:txBody>
          <a:bodyPr/>
          <a:lstStyle>
            <a:lvl1pPr>
              <a:defRPr/>
            </a:lvl1pPr>
          </a:lstStyle>
          <a:p>
            <a:pPr>
              <a:defRPr/>
            </a:pPr>
            <a:r>
              <a:rPr lang="pt-BR"/>
              <a:t>7ª Reunião do COGEST</a:t>
            </a:r>
          </a:p>
        </p:txBody>
      </p:sp>
      <p:sp>
        <p:nvSpPr>
          <p:cNvPr id="6" name="Espaço Reservado para Número de Slide 22">
            <a:extLst>
              <a:ext uri="{FF2B5EF4-FFF2-40B4-BE49-F238E27FC236}">
                <a16:creationId xmlns:a16="http://schemas.microsoft.com/office/drawing/2014/main" id="{ECE12111-A12B-44C3-B77E-9764879FD0A1}"/>
              </a:ext>
            </a:extLst>
          </p:cNvPr>
          <p:cNvSpPr>
            <a:spLocks noGrp="1"/>
          </p:cNvSpPr>
          <p:nvPr>
            <p:ph type="sldNum" sz="quarter" idx="12"/>
          </p:nvPr>
        </p:nvSpPr>
        <p:spPr/>
        <p:txBody>
          <a:bodyPr/>
          <a:lstStyle>
            <a:lvl1pPr>
              <a:defRPr/>
            </a:lvl1pPr>
          </a:lstStyle>
          <a:p>
            <a:pPr>
              <a:defRPr/>
            </a:pPr>
            <a:fld id="{592ECD47-21A7-447A-A20A-2B80562E7C18}" type="slidenum">
              <a:rPr lang="pt-BR" altLang="pt-BR"/>
              <a:pPr>
                <a:defRPr/>
              </a:pPr>
              <a:t>‹nº›</a:t>
            </a:fld>
            <a:endParaRPr lang="pt-BR" altLang="pt-BR" dirty="0"/>
          </a:p>
        </p:txBody>
      </p:sp>
    </p:spTree>
    <p:extLst>
      <p:ext uri="{BB962C8B-B14F-4D97-AF65-F5344CB8AC3E}">
        <p14:creationId xmlns:p14="http://schemas.microsoft.com/office/powerpoint/2010/main" val="7736865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4" name="Conector reto 11">
            <a:extLst>
              <a:ext uri="{FF2B5EF4-FFF2-40B4-BE49-F238E27FC236}">
                <a16:creationId xmlns:a16="http://schemas.microsoft.com/office/drawing/2014/main" id="{7CD9C83C-1728-4DDC-84DF-62D372551AB6}"/>
              </a:ext>
            </a:extLst>
          </p:cNvPr>
          <p:cNvSpPr>
            <a:spLocks noChangeShapeType="1"/>
          </p:cNvSpPr>
          <p:nvPr/>
        </p:nvSpPr>
        <p:spPr bwMode="auto">
          <a:xfrm>
            <a:off x="457200" y="6353175"/>
            <a:ext cx="82296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pt-BR"/>
          </a:p>
        </p:txBody>
      </p:sp>
      <p:sp>
        <p:nvSpPr>
          <p:cNvPr id="5" name="Triângulo isósceles 4">
            <a:extLst>
              <a:ext uri="{FF2B5EF4-FFF2-40B4-BE49-F238E27FC236}">
                <a16:creationId xmlns:a16="http://schemas.microsoft.com/office/drawing/2014/main" id="{5F06EDAF-49FC-4F9E-814B-E02673663191}"/>
              </a:ext>
            </a:extLst>
          </p:cNvPr>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 name="Conector reto 14">
            <a:extLst>
              <a:ext uri="{FF2B5EF4-FFF2-40B4-BE49-F238E27FC236}">
                <a16:creationId xmlns:a16="http://schemas.microsoft.com/office/drawing/2014/main" id="{F1BC7770-31A7-4772-93F6-DA9589FE5B0E}"/>
              </a:ext>
            </a:extLst>
          </p:cNvPr>
          <p:cNvSpPr>
            <a:spLocks noChangeShapeType="1"/>
          </p:cNvSpPr>
          <p:nvPr/>
        </p:nvSpPr>
        <p:spPr bwMode="auto">
          <a:xfrm rot="5400000">
            <a:off x="3630612" y="3201988"/>
            <a:ext cx="5851525"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pt-BR"/>
          </a:p>
        </p:txBody>
      </p:sp>
      <p:sp>
        <p:nvSpPr>
          <p:cNvPr id="2" name="Título Vertical 1"/>
          <p:cNvSpPr>
            <a:spLocks noGrp="1"/>
          </p:cNvSpPr>
          <p:nvPr>
            <p:ph type="title" orient="vert"/>
          </p:nvPr>
        </p:nvSpPr>
        <p:spPr>
          <a:xfrm>
            <a:off x="6629400" y="274638"/>
            <a:ext cx="2057400" cy="5851525"/>
          </a:xfrm>
        </p:spPr>
        <p:txBody>
          <a:bodyPr vert="eaVert"/>
          <a:lstStyle/>
          <a:p>
            <a:r>
              <a:rPr lang="pt-BR"/>
              <a:t>Clique para editar o estilo do título mestre</a:t>
            </a:r>
            <a:endParaRPr lang="en-US"/>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7" name="Espaço Reservado para Data 3">
            <a:extLst>
              <a:ext uri="{FF2B5EF4-FFF2-40B4-BE49-F238E27FC236}">
                <a16:creationId xmlns:a16="http://schemas.microsoft.com/office/drawing/2014/main" id="{9B708EB3-5FE6-423A-A271-7E726F15517F}"/>
              </a:ext>
            </a:extLst>
          </p:cNvPr>
          <p:cNvSpPr>
            <a:spLocks noGrp="1"/>
          </p:cNvSpPr>
          <p:nvPr>
            <p:ph type="dt" sz="half" idx="10"/>
          </p:nvPr>
        </p:nvSpPr>
        <p:spPr/>
        <p:txBody>
          <a:bodyPr/>
          <a:lstStyle>
            <a:lvl1pPr>
              <a:defRPr/>
            </a:lvl1pPr>
          </a:lstStyle>
          <a:p>
            <a:pPr>
              <a:defRPr/>
            </a:pPr>
            <a:fld id="{6D0FD555-D49F-4B43-BDC6-F65CB1F1DD44}" type="datetime1">
              <a:rPr lang="pt-BR" smtClean="0"/>
              <a:pPr>
                <a:defRPr/>
              </a:pPr>
              <a:t>27/6/2018</a:t>
            </a:fld>
            <a:endParaRPr lang="pt-BR" dirty="0"/>
          </a:p>
        </p:txBody>
      </p:sp>
      <p:sp>
        <p:nvSpPr>
          <p:cNvPr id="8" name="Espaço Reservado para Rodapé 4">
            <a:extLst>
              <a:ext uri="{FF2B5EF4-FFF2-40B4-BE49-F238E27FC236}">
                <a16:creationId xmlns:a16="http://schemas.microsoft.com/office/drawing/2014/main" id="{CBC76EC6-4E14-45F0-81AD-EF936945C47B}"/>
              </a:ext>
            </a:extLst>
          </p:cNvPr>
          <p:cNvSpPr>
            <a:spLocks noGrp="1"/>
          </p:cNvSpPr>
          <p:nvPr>
            <p:ph type="ftr" sz="quarter" idx="11"/>
          </p:nvPr>
        </p:nvSpPr>
        <p:spPr/>
        <p:txBody>
          <a:bodyPr/>
          <a:lstStyle>
            <a:lvl1pPr>
              <a:defRPr dirty="0"/>
            </a:lvl1pPr>
          </a:lstStyle>
          <a:p>
            <a:pPr>
              <a:defRPr/>
            </a:pPr>
            <a:r>
              <a:rPr lang="pt-BR"/>
              <a:t>7ª Reunião do COGEST</a:t>
            </a:r>
          </a:p>
        </p:txBody>
      </p:sp>
      <p:sp>
        <p:nvSpPr>
          <p:cNvPr id="9" name="Espaço Reservado para Número de Slide 5">
            <a:extLst>
              <a:ext uri="{FF2B5EF4-FFF2-40B4-BE49-F238E27FC236}">
                <a16:creationId xmlns:a16="http://schemas.microsoft.com/office/drawing/2014/main" id="{46667D0E-BB43-4E73-A992-0F190BC482CC}"/>
              </a:ext>
            </a:extLst>
          </p:cNvPr>
          <p:cNvSpPr>
            <a:spLocks noGrp="1"/>
          </p:cNvSpPr>
          <p:nvPr>
            <p:ph type="sldNum" sz="quarter" idx="12"/>
          </p:nvPr>
        </p:nvSpPr>
        <p:spPr/>
        <p:txBody>
          <a:bodyPr/>
          <a:lstStyle>
            <a:lvl1pPr>
              <a:defRPr/>
            </a:lvl1pPr>
          </a:lstStyle>
          <a:p>
            <a:pPr>
              <a:defRPr/>
            </a:pPr>
            <a:fld id="{CAA56417-DC7A-48F7-8B1C-55CF96E64C29}" type="slidenum">
              <a:rPr lang="pt-BR" altLang="pt-BR"/>
              <a:pPr>
                <a:defRPr/>
              </a:pPr>
              <a:t>‹nº›</a:t>
            </a:fld>
            <a:endParaRPr lang="pt-BR" altLang="pt-BR" dirty="0"/>
          </a:p>
        </p:txBody>
      </p:sp>
    </p:spTree>
    <p:extLst>
      <p:ext uri="{BB962C8B-B14F-4D97-AF65-F5344CB8AC3E}">
        <p14:creationId xmlns:p14="http://schemas.microsoft.com/office/powerpoint/2010/main" val="22190294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a:t>Clique para editar o estilo do título mestre</a:t>
            </a: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a:t>Clique para editar o estilo do subtítulo mestre</a:t>
            </a:r>
          </a:p>
        </p:txBody>
      </p:sp>
      <p:sp>
        <p:nvSpPr>
          <p:cNvPr id="4" name="Espaço Reservado para Data 3"/>
          <p:cNvSpPr>
            <a:spLocks noGrp="1"/>
          </p:cNvSpPr>
          <p:nvPr>
            <p:ph type="dt" sz="half" idx="10"/>
          </p:nvPr>
        </p:nvSpPr>
        <p:spPr/>
        <p:txBody>
          <a:bodyPr/>
          <a:lstStyle/>
          <a:p>
            <a:fld id="{0C2BCB9B-7D01-46F7-A2BF-D8D6F89C4F29}" type="datetimeFigureOut">
              <a:rPr lang="pt-BR" smtClean="0"/>
              <a:pPr/>
              <a:t>27/6/2018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6D06E021-EDD0-480B-9046-F1205C1CEBD0}" type="slidenum">
              <a:rPr lang="pt-BR" smtClean="0"/>
              <a:pPr/>
              <a:t>‹nº›</a:t>
            </a:fld>
            <a:endParaRPr lang="pt-BR"/>
          </a:p>
        </p:txBody>
      </p:sp>
    </p:spTree>
    <p:extLst>
      <p:ext uri="{BB962C8B-B14F-4D97-AF65-F5344CB8AC3E}">
        <p14:creationId xmlns:p14="http://schemas.microsoft.com/office/powerpoint/2010/main" val="32765209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Conteúdo 2"/>
          <p:cNvSpPr>
            <a:spLocks noGrp="1"/>
          </p:cNvSpPr>
          <p:nvPr>
            <p:ph idx="1"/>
          </p:nvPr>
        </p:nvSpPr>
        <p:spPr/>
        <p:txBody>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0C2BCB9B-7D01-46F7-A2BF-D8D6F89C4F29}" type="datetimeFigureOut">
              <a:rPr lang="pt-BR" smtClean="0"/>
              <a:pPr/>
              <a:t>27/6/2018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6D06E021-EDD0-480B-9046-F1205C1CEBD0}" type="slidenum">
              <a:rPr lang="pt-BR" smtClean="0"/>
              <a:pPr/>
              <a:t>‹nº›</a:t>
            </a:fld>
            <a:endParaRPr lang="pt-BR"/>
          </a:p>
        </p:txBody>
      </p:sp>
    </p:spTree>
    <p:extLst>
      <p:ext uri="{BB962C8B-B14F-4D97-AF65-F5344CB8AC3E}">
        <p14:creationId xmlns:p14="http://schemas.microsoft.com/office/powerpoint/2010/main" val="35859734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a:t>Clique para editar o estilo do título mestre</a:t>
            </a: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do texto mestre</a:t>
            </a:r>
          </a:p>
        </p:txBody>
      </p:sp>
      <p:sp>
        <p:nvSpPr>
          <p:cNvPr id="4" name="Espaço Reservado para Data 3"/>
          <p:cNvSpPr>
            <a:spLocks noGrp="1"/>
          </p:cNvSpPr>
          <p:nvPr>
            <p:ph type="dt" sz="half" idx="10"/>
          </p:nvPr>
        </p:nvSpPr>
        <p:spPr/>
        <p:txBody>
          <a:bodyPr/>
          <a:lstStyle/>
          <a:p>
            <a:fld id="{0C2BCB9B-7D01-46F7-A2BF-D8D6F89C4F29}" type="datetimeFigureOut">
              <a:rPr lang="pt-BR" smtClean="0"/>
              <a:pPr/>
              <a:t>27/6/2018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6D06E021-EDD0-480B-9046-F1205C1CEBD0}" type="slidenum">
              <a:rPr lang="pt-BR" smtClean="0"/>
              <a:pPr/>
              <a:t>‹nº›</a:t>
            </a:fld>
            <a:endParaRPr lang="pt-BR"/>
          </a:p>
        </p:txBody>
      </p:sp>
    </p:spTree>
    <p:extLst>
      <p:ext uri="{BB962C8B-B14F-4D97-AF65-F5344CB8AC3E}">
        <p14:creationId xmlns:p14="http://schemas.microsoft.com/office/powerpoint/2010/main" val="30672144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p:cNvSpPr>
            <a:spLocks noGrp="1"/>
          </p:cNvSpPr>
          <p:nvPr>
            <p:ph type="dt" sz="half" idx="10"/>
          </p:nvPr>
        </p:nvSpPr>
        <p:spPr/>
        <p:txBody>
          <a:bodyPr/>
          <a:lstStyle/>
          <a:p>
            <a:fld id="{0C2BCB9B-7D01-46F7-A2BF-D8D6F89C4F29}" type="datetimeFigureOut">
              <a:rPr lang="pt-BR" smtClean="0"/>
              <a:pPr/>
              <a:t>27/6/2018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6D06E021-EDD0-480B-9046-F1205C1CEBD0}" type="slidenum">
              <a:rPr lang="pt-BR" smtClean="0"/>
              <a:pPr/>
              <a:t>‹nº›</a:t>
            </a:fld>
            <a:endParaRPr lang="pt-BR"/>
          </a:p>
        </p:txBody>
      </p:sp>
    </p:spTree>
    <p:extLst>
      <p:ext uri="{BB962C8B-B14F-4D97-AF65-F5344CB8AC3E}">
        <p14:creationId xmlns:p14="http://schemas.microsoft.com/office/powerpoint/2010/main" val="29797759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a:t>Clique para editar o estilo do título mestre</a:t>
            </a: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p:cNvSpPr>
            <a:spLocks noGrp="1"/>
          </p:cNvSpPr>
          <p:nvPr>
            <p:ph type="dt" sz="half" idx="10"/>
          </p:nvPr>
        </p:nvSpPr>
        <p:spPr/>
        <p:txBody>
          <a:bodyPr/>
          <a:lstStyle/>
          <a:p>
            <a:fld id="{0C2BCB9B-7D01-46F7-A2BF-D8D6F89C4F29}" type="datetimeFigureOut">
              <a:rPr lang="pt-BR" smtClean="0"/>
              <a:pPr/>
              <a:t>27/6/2018</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6D06E021-EDD0-480B-9046-F1205C1CEBD0}" type="slidenum">
              <a:rPr lang="pt-BR" smtClean="0"/>
              <a:pPr/>
              <a:t>‹nº›</a:t>
            </a:fld>
            <a:endParaRPr lang="pt-BR"/>
          </a:p>
        </p:txBody>
      </p:sp>
    </p:spTree>
    <p:extLst>
      <p:ext uri="{BB962C8B-B14F-4D97-AF65-F5344CB8AC3E}">
        <p14:creationId xmlns:p14="http://schemas.microsoft.com/office/powerpoint/2010/main" val="39288641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Data 2"/>
          <p:cNvSpPr>
            <a:spLocks noGrp="1"/>
          </p:cNvSpPr>
          <p:nvPr>
            <p:ph type="dt" sz="half" idx="10"/>
          </p:nvPr>
        </p:nvSpPr>
        <p:spPr/>
        <p:txBody>
          <a:bodyPr/>
          <a:lstStyle/>
          <a:p>
            <a:fld id="{0C2BCB9B-7D01-46F7-A2BF-D8D6F89C4F29}" type="datetimeFigureOut">
              <a:rPr lang="pt-BR" smtClean="0"/>
              <a:pPr/>
              <a:t>27/6/2018</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6D06E021-EDD0-480B-9046-F1205C1CEBD0}" type="slidenum">
              <a:rPr lang="pt-BR" smtClean="0"/>
              <a:pPr/>
              <a:t>‹nº›</a:t>
            </a:fld>
            <a:endParaRPr lang="pt-BR"/>
          </a:p>
        </p:txBody>
      </p:sp>
    </p:spTree>
    <p:extLst>
      <p:ext uri="{BB962C8B-B14F-4D97-AF65-F5344CB8AC3E}">
        <p14:creationId xmlns:p14="http://schemas.microsoft.com/office/powerpoint/2010/main" val="26378149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0C2BCB9B-7D01-46F7-A2BF-D8D6F89C4F29}" type="datetimeFigureOut">
              <a:rPr lang="pt-BR" smtClean="0"/>
              <a:pPr/>
              <a:t>27/6/2018</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6D06E021-EDD0-480B-9046-F1205C1CEBD0}" type="slidenum">
              <a:rPr lang="pt-BR" smtClean="0"/>
              <a:pPr/>
              <a:t>‹nº›</a:t>
            </a:fld>
            <a:endParaRPr lang="pt-BR"/>
          </a:p>
        </p:txBody>
      </p:sp>
    </p:spTree>
    <p:extLst>
      <p:ext uri="{BB962C8B-B14F-4D97-AF65-F5344CB8AC3E}">
        <p14:creationId xmlns:p14="http://schemas.microsoft.com/office/powerpoint/2010/main" val="24349717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a:t>Clique para editar o estilo do título mestre</a:t>
            </a: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do texto mestre</a:t>
            </a:r>
          </a:p>
        </p:txBody>
      </p:sp>
      <p:sp>
        <p:nvSpPr>
          <p:cNvPr id="4" name="Espaço Reservado para Data 3"/>
          <p:cNvSpPr>
            <a:spLocks noGrp="1"/>
          </p:cNvSpPr>
          <p:nvPr>
            <p:ph type="dt" sz="half" idx="10"/>
          </p:nvPr>
        </p:nvSpPr>
        <p:spPr/>
        <p:txBody>
          <a:bodyPr/>
          <a:lstStyle/>
          <a:p>
            <a:fld id="{DA2DE7A6-FE8E-4249-96D3-F70489E80274}" type="datetime1">
              <a:rPr lang="pt-BR" smtClean="0"/>
              <a:pPr/>
              <a:t>27/6/2018</a:t>
            </a:fld>
            <a:endParaRPr lang="pt-BR"/>
          </a:p>
        </p:txBody>
      </p:sp>
      <p:sp>
        <p:nvSpPr>
          <p:cNvPr id="5" name="Espaço Reservado para Rodapé 4"/>
          <p:cNvSpPr>
            <a:spLocks noGrp="1"/>
          </p:cNvSpPr>
          <p:nvPr>
            <p:ph type="ftr" sz="quarter" idx="11"/>
          </p:nvPr>
        </p:nvSpPr>
        <p:spPr/>
        <p:txBody>
          <a:bodyPr/>
          <a:lstStyle/>
          <a:p>
            <a:r>
              <a:rPr lang="pt-BR"/>
              <a:t>7ª Reunião do COGEST</a:t>
            </a:r>
          </a:p>
        </p:txBody>
      </p:sp>
      <p:sp>
        <p:nvSpPr>
          <p:cNvPr id="6" name="Espaço Reservado para Número de Slide 5"/>
          <p:cNvSpPr>
            <a:spLocks noGrp="1"/>
          </p:cNvSpPr>
          <p:nvPr>
            <p:ph type="sldNum" sz="quarter" idx="12"/>
          </p:nvPr>
        </p:nvSpPr>
        <p:spPr/>
        <p:txBody>
          <a:bodyPr/>
          <a:lstStyle/>
          <a:p>
            <a:fld id="{6D06E021-EDD0-480B-9046-F1205C1CEBD0}" type="slidenum">
              <a:rPr lang="pt-BR" smtClean="0"/>
              <a:pPr/>
              <a:t>‹nº›</a:t>
            </a:fld>
            <a:endParaRPr lang="pt-B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a:t>Clique para editar o estilo do título mestre</a:t>
            </a: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do texto mestre</a:t>
            </a:r>
          </a:p>
        </p:txBody>
      </p:sp>
      <p:sp>
        <p:nvSpPr>
          <p:cNvPr id="5" name="Espaço Reservado para Data 4"/>
          <p:cNvSpPr>
            <a:spLocks noGrp="1"/>
          </p:cNvSpPr>
          <p:nvPr>
            <p:ph type="dt" sz="half" idx="10"/>
          </p:nvPr>
        </p:nvSpPr>
        <p:spPr/>
        <p:txBody>
          <a:bodyPr/>
          <a:lstStyle/>
          <a:p>
            <a:fld id="{0C2BCB9B-7D01-46F7-A2BF-D8D6F89C4F29}" type="datetimeFigureOut">
              <a:rPr lang="pt-BR" smtClean="0"/>
              <a:pPr/>
              <a:t>27/6/2018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6D06E021-EDD0-480B-9046-F1205C1CEBD0}" type="slidenum">
              <a:rPr lang="pt-BR" smtClean="0"/>
              <a:pPr/>
              <a:t>‹nº›</a:t>
            </a:fld>
            <a:endParaRPr lang="pt-BR"/>
          </a:p>
        </p:txBody>
      </p:sp>
    </p:spTree>
    <p:extLst>
      <p:ext uri="{BB962C8B-B14F-4D97-AF65-F5344CB8AC3E}">
        <p14:creationId xmlns:p14="http://schemas.microsoft.com/office/powerpoint/2010/main" val="12770873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a:t>Clique para editar o estilo do título mestre</a:t>
            </a: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do texto mestre</a:t>
            </a:r>
          </a:p>
        </p:txBody>
      </p:sp>
      <p:sp>
        <p:nvSpPr>
          <p:cNvPr id="5" name="Espaço Reservado para Data 4"/>
          <p:cNvSpPr>
            <a:spLocks noGrp="1"/>
          </p:cNvSpPr>
          <p:nvPr>
            <p:ph type="dt" sz="half" idx="10"/>
          </p:nvPr>
        </p:nvSpPr>
        <p:spPr/>
        <p:txBody>
          <a:bodyPr/>
          <a:lstStyle/>
          <a:p>
            <a:fld id="{0C2BCB9B-7D01-46F7-A2BF-D8D6F89C4F29}" type="datetimeFigureOut">
              <a:rPr lang="pt-BR" smtClean="0"/>
              <a:pPr/>
              <a:t>27/6/2018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6D06E021-EDD0-480B-9046-F1205C1CEBD0}" type="slidenum">
              <a:rPr lang="pt-BR" smtClean="0"/>
              <a:pPr/>
              <a:t>‹nº›</a:t>
            </a:fld>
            <a:endParaRPr lang="pt-BR"/>
          </a:p>
        </p:txBody>
      </p:sp>
    </p:spTree>
    <p:extLst>
      <p:ext uri="{BB962C8B-B14F-4D97-AF65-F5344CB8AC3E}">
        <p14:creationId xmlns:p14="http://schemas.microsoft.com/office/powerpoint/2010/main" val="23289005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Texto Vertical 2"/>
          <p:cNvSpPr>
            <a:spLocks noGrp="1"/>
          </p:cNvSpPr>
          <p:nvPr>
            <p:ph type="body" orient="vert" idx="1"/>
          </p:nvPr>
        </p:nvSpPr>
        <p:spPr/>
        <p:txBody>
          <a:bodyPr vert="eaVert"/>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0C2BCB9B-7D01-46F7-A2BF-D8D6F89C4F29}" type="datetimeFigureOut">
              <a:rPr lang="pt-BR" smtClean="0"/>
              <a:pPr/>
              <a:t>27/6/2018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6D06E021-EDD0-480B-9046-F1205C1CEBD0}" type="slidenum">
              <a:rPr lang="pt-BR" smtClean="0"/>
              <a:pPr/>
              <a:t>‹nº›</a:t>
            </a:fld>
            <a:endParaRPr lang="pt-BR"/>
          </a:p>
        </p:txBody>
      </p:sp>
    </p:spTree>
    <p:extLst>
      <p:ext uri="{BB962C8B-B14F-4D97-AF65-F5344CB8AC3E}">
        <p14:creationId xmlns:p14="http://schemas.microsoft.com/office/powerpoint/2010/main" val="105910571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a:t>Clique para editar o estilo do título mestre</a:t>
            </a: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0C2BCB9B-7D01-46F7-A2BF-D8D6F89C4F29}" type="datetimeFigureOut">
              <a:rPr lang="pt-BR" smtClean="0"/>
              <a:pPr/>
              <a:t>27/6/2018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6D06E021-EDD0-480B-9046-F1205C1CEBD0}" type="slidenum">
              <a:rPr lang="pt-BR" smtClean="0"/>
              <a:pPr/>
              <a:t>‹nº›</a:t>
            </a:fld>
            <a:endParaRPr lang="pt-BR"/>
          </a:p>
        </p:txBody>
      </p:sp>
    </p:spTree>
    <p:extLst>
      <p:ext uri="{BB962C8B-B14F-4D97-AF65-F5344CB8AC3E}">
        <p14:creationId xmlns:p14="http://schemas.microsoft.com/office/powerpoint/2010/main" val="418987261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a:t>Clique para editar o estilo do título mestre</a:t>
            </a: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a:t>Clique para editar o estilo do subtítulo mestre</a:t>
            </a:r>
          </a:p>
        </p:txBody>
      </p:sp>
      <p:sp>
        <p:nvSpPr>
          <p:cNvPr id="4" name="Espaço Reservado para Data 3"/>
          <p:cNvSpPr>
            <a:spLocks noGrp="1"/>
          </p:cNvSpPr>
          <p:nvPr>
            <p:ph type="dt" sz="half" idx="10"/>
          </p:nvPr>
        </p:nvSpPr>
        <p:spPr/>
        <p:txBody>
          <a:bodyPr/>
          <a:lstStyle/>
          <a:p>
            <a:fld id="{0C2BCB9B-7D01-46F7-A2BF-D8D6F89C4F29}" type="datetimeFigureOut">
              <a:rPr lang="pt-BR" smtClean="0">
                <a:solidFill>
                  <a:prstClr val="black">
                    <a:tint val="75000"/>
                  </a:prstClr>
                </a:solidFill>
              </a:rPr>
              <a:pPr/>
              <a:t>27/6/2018</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6D06E021-EDD0-480B-9046-F1205C1CEBD0}"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226809205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Conteúdo 2"/>
          <p:cNvSpPr>
            <a:spLocks noGrp="1"/>
          </p:cNvSpPr>
          <p:nvPr>
            <p:ph idx="1"/>
          </p:nvPr>
        </p:nvSpPr>
        <p:spPr/>
        <p:txBody>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0C2BCB9B-7D01-46F7-A2BF-D8D6F89C4F29}" type="datetimeFigureOut">
              <a:rPr lang="pt-BR" smtClean="0">
                <a:solidFill>
                  <a:prstClr val="black">
                    <a:tint val="75000"/>
                  </a:prstClr>
                </a:solidFill>
              </a:rPr>
              <a:pPr/>
              <a:t>27/6/2018</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6D06E021-EDD0-480B-9046-F1205C1CEBD0}"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132998557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a:t>Clique para editar o estilo do título mestre</a:t>
            </a: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do texto mestre</a:t>
            </a:r>
          </a:p>
        </p:txBody>
      </p:sp>
      <p:sp>
        <p:nvSpPr>
          <p:cNvPr id="4" name="Espaço Reservado para Data 3"/>
          <p:cNvSpPr>
            <a:spLocks noGrp="1"/>
          </p:cNvSpPr>
          <p:nvPr>
            <p:ph type="dt" sz="half" idx="10"/>
          </p:nvPr>
        </p:nvSpPr>
        <p:spPr/>
        <p:txBody>
          <a:bodyPr/>
          <a:lstStyle/>
          <a:p>
            <a:fld id="{0C2BCB9B-7D01-46F7-A2BF-D8D6F89C4F29}" type="datetimeFigureOut">
              <a:rPr lang="pt-BR" smtClean="0">
                <a:solidFill>
                  <a:prstClr val="black">
                    <a:tint val="75000"/>
                  </a:prstClr>
                </a:solidFill>
              </a:rPr>
              <a:pPr/>
              <a:t>27/6/2018</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6D06E021-EDD0-480B-9046-F1205C1CEBD0}"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326186113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p:cNvSpPr>
            <a:spLocks noGrp="1"/>
          </p:cNvSpPr>
          <p:nvPr>
            <p:ph type="dt" sz="half" idx="10"/>
          </p:nvPr>
        </p:nvSpPr>
        <p:spPr/>
        <p:txBody>
          <a:bodyPr/>
          <a:lstStyle/>
          <a:p>
            <a:fld id="{0C2BCB9B-7D01-46F7-A2BF-D8D6F89C4F29}" type="datetimeFigureOut">
              <a:rPr lang="pt-BR" smtClean="0">
                <a:solidFill>
                  <a:prstClr val="black">
                    <a:tint val="75000"/>
                  </a:prstClr>
                </a:solidFill>
              </a:rPr>
              <a:pPr/>
              <a:t>27/6/2018</a:t>
            </a:fld>
            <a:endParaRPr lang="pt-BR">
              <a:solidFill>
                <a:prstClr val="black">
                  <a:tint val="75000"/>
                </a:prstClr>
              </a:solidFill>
            </a:endParaRPr>
          </a:p>
        </p:txBody>
      </p:sp>
      <p:sp>
        <p:nvSpPr>
          <p:cNvPr id="6" name="Espaço Reservado para Rodapé 5"/>
          <p:cNvSpPr>
            <a:spLocks noGrp="1"/>
          </p:cNvSpPr>
          <p:nvPr>
            <p:ph type="ftr" sz="quarter" idx="11"/>
          </p:nvPr>
        </p:nvSpPr>
        <p:spPr/>
        <p:txBody>
          <a:bodyPr/>
          <a:lstStyle/>
          <a:p>
            <a:endParaRPr lang="pt-BR">
              <a:solidFill>
                <a:prstClr val="black">
                  <a:tint val="75000"/>
                </a:prstClr>
              </a:solidFill>
            </a:endParaRPr>
          </a:p>
        </p:txBody>
      </p:sp>
      <p:sp>
        <p:nvSpPr>
          <p:cNvPr id="7" name="Espaço Reservado para Número de Slide 6"/>
          <p:cNvSpPr>
            <a:spLocks noGrp="1"/>
          </p:cNvSpPr>
          <p:nvPr>
            <p:ph type="sldNum" sz="quarter" idx="12"/>
          </p:nvPr>
        </p:nvSpPr>
        <p:spPr/>
        <p:txBody>
          <a:bodyPr/>
          <a:lstStyle/>
          <a:p>
            <a:fld id="{6D06E021-EDD0-480B-9046-F1205C1CEBD0}"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263278635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a:t>Clique para editar o estilo do título mestre</a:t>
            </a: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p:cNvSpPr>
            <a:spLocks noGrp="1"/>
          </p:cNvSpPr>
          <p:nvPr>
            <p:ph type="dt" sz="half" idx="10"/>
          </p:nvPr>
        </p:nvSpPr>
        <p:spPr/>
        <p:txBody>
          <a:bodyPr/>
          <a:lstStyle/>
          <a:p>
            <a:fld id="{0C2BCB9B-7D01-46F7-A2BF-D8D6F89C4F29}" type="datetimeFigureOut">
              <a:rPr lang="pt-BR" smtClean="0">
                <a:solidFill>
                  <a:prstClr val="black">
                    <a:tint val="75000"/>
                  </a:prstClr>
                </a:solidFill>
              </a:rPr>
              <a:pPr/>
              <a:t>27/6/2018</a:t>
            </a:fld>
            <a:endParaRPr lang="pt-BR">
              <a:solidFill>
                <a:prstClr val="black">
                  <a:tint val="75000"/>
                </a:prstClr>
              </a:solidFill>
            </a:endParaRPr>
          </a:p>
        </p:txBody>
      </p:sp>
      <p:sp>
        <p:nvSpPr>
          <p:cNvPr id="8" name="Espaço Reservado para Rodapé 7"/>
          <p:cNvSpPr>
            <a:spLocks noGrp="1"/>
          </p:cNvSpPr>
          <p:nvPr>
            <p:ph type="ftr" sz="quarter" idx="11"/>
          </p:nvPr>
        </p:nvSpPr>
        <p:spPr/>
        <p:txBody>
          <a:bodyPr/>
          <a:lstStyle/>
          <a:p>
            <a:endParaRPr lang="pt-BR">
              <a:solidFill>
                <a:prstClr val="black">
                  <a:tint val="75000"/>
                </a:prstClr>
              </a:solidFill>
            </a:endParaRPr>
          </a:p>
        </p:txBody>
      </p:sp>
      <p:sp>
        <p:nvSpPr>
          <p:cNvPr id="9" name="Espaço Reservado para Número de Slide 8"/>
          <p:cNvSpPr>
            <a:spLocks noGrp="1"/>
          </p:cNvSpPr>
          <p:nvPr>
            <p:ph type="sldNum" sz="quarter" idx="12"/>
          </p:nvPr>
        </p:nvSpPr>
        <p:spPr/>
        <p:txBody>
          <a:bodyPr/>
          <a:lstStyle/>
          <a:p>
            <a:fld id="{6D06E021-EDD0-480B-9046-F1205C1CEBD0}"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387955510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Data 2"/>
          <p:cNvSpPr>
            <a:spLocks noGrp="1"/>
          </p:cNvSpPr>
          <p:nvPr>
            <p:ph type="dt" sz="half" idx="10"/>
          </p:nvPr>
        </p:nvSpPr>
        <p:spPr/>
        <p:txBody>
          <a:bodyPr/>
          <a:lstStyle/>
          <a:p>
            <a:fld id="{0C2BCB9B-7D01-46F7-A2BF-D8D6F89C4F29}" type="datetimeFigureOut">
              <a:rPr lang="pt-BR" smtClean="0">
                <a:solidFill>
                  <a:prstClr val="black">
                    <a:tint val="75000"/>
                  </a:prstClr>
                </a:solidFill>
              </a:rPr>
              <a:pPr/>
              <a:t>27/6/2018</a:t>
            </a:fld>
            <a:endParaRPr lang="pt-BR">
              <a:solidFill>
                <a:prstClr val="black">
                  <a:tint val="75000"/>
                </a:prstClr>
              </a:solidFill>
            </a:endParaRPr>
          </a:p>
        </p:txBody>
      </p:sp>
      <p:sp>
        <p:nvSpPr>
          <p:cNvPr id="4" name="Espaço Reservado para Rodapé 3"/>
          <p:cNvSpPr>
            <a:spLocks noGrp="1"/>
          </p:cNvSpPr>
          <p:nvPr>
            <p:ph type="ftr" sz="quarter" idx="11"/>
          </p:nvPr>
        </p:nvSpPr>
        <p:spPr/>
        <p:txBody>
          <a:bodyPr/>
          <a:lstStyle/>
          <a:p>
            <a:endParaRPr lang="pt-BR">
              <a:solidFill>
                <a:prstClr val="black">
                  <a:tint val="75000"/>
                </a:prstClr>
              </a:solidFill>
            </a:endParaRPr>
          </a:p>
        </p:txBody>
      </p:sp>
      <p:sp>
        <p:nvSpPr>
          <p:cNvPr id="5" name="Espaço Reservado para Número de Slide 4"/>
          <p:cNvSpPr>
            <a:spLocks noGrp="1"/>
          </p:cNvSpPr>
          <p:nvPr>
            <p:ph type="sldNum" sz="quarter" idx="12"/>
          </p:nvPr>
        </p:nvSpPr>
        <p:spPr/>
        <p:txBody>
          <a:bodyPr/>
          <a:lstStyle/>
          <a:p>
            <a:fld id="{6D06E021-EDD0-480B-9046-F1205C1CEBD0}"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3761774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p:cNvSpPr>
            <a:spLocks noGrp="1"/>
          </p:cNvSpPr>
          <p:nvPr>
            <p:ph type="dt" sz="half" idx="10"/>
          </p:nvPr>
        </p:nvSpPr>
        <p:spPr/>
        <p:txBody>
          <a:bodyPr/>
          <a:lstStyle/>
          <a:p>
            <a:fld id="{0328FD83-03CC-48E1-8D47-ECA06086CBF8}" type="datetime1">
              <a:rPr lang="pt-BR" smtClean="0"/>
              <a:pPr/>
              <a:t>27/6/2018</a:t>
            </a:fld>
            <a:endParaRPr lang="pt-BR"/>
          </a:p>
        </p:txBody>
      </p:sp>
      <p:sp>
        <p:nvSpPr>
          <p:cNvPr id="6" name="Espaço Reservado para Rodapé 5"/>
          <p:cNvSpPr>
            <a:spLocks noGrp="1"/>
          </p:cNvSpPr>
          <p:nvPr>
            <p:ph type="ftr" sz="quarter" idx="11"/>
          </p:nvPr>
        </p:nvSpPr>
        <p:spPr/>
        <p:txBody>
          <a:bodyPr/>
          <a:lstStyle/>
          <a:p>
            <a:r>
              <a:rPr lang="pt-BR"/>
              <a:t>7ª Reunião do COGEST</a:t>
            </a:r>
          </a:p>
        </p:txBody>
      </p:sp>
      <p:sp>
        <p:nvSpPr>
          <p:cNvPr id="7" name="Espaço Reservado para Número de Slide 6"/>
          <p:cNvSpPr>
            <a:spLocks noGrp="1"/>
          </p:cNvSpPr>
          <p:nvPr>
            <p:ph type="sldNum" sz="quarter" idx="12"/>
          </p:nvPr>
        </p:nvSpPr>
        <p:spPr/>
        <p:txBody>
          <a:bodyPr/>
          <a:lstStyle/>
          <a:p>
            <a:fld id="{6D06E021-EDD0-480B-9046-F1205C1CEBD0}" type="slidenum">
              <a:rPr lang="pt-BR" smtClean="0"/>
              <a:pPr/>
              <a:t>‹nº›</a:t>
            </a:fld>
            <a:endParaRPr lang="pt-B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0C2BCB9B-7D01-46F7-A2BF-D8D6F89C4F29}" type="datetimeFigureOut">
              <a:rPr lang="pt-BR" smtClean="0">
                <a:solidFill>
                  <a:prstClr val="black">
                    <a:tint val="75000"/>
                  </a:prstClr>
                </a:solidFill>
              </a:rPr>
              <a:pPr/>
              <a:t>27/6/2018</a:t>
            </a:fld>
            <a:endParaRPr lang="pt-BR">
              <a:solidFill>
                <a:prstClr val="black">
                  <a:tint val="75000"/>
                </a:prstClr>
              </a:solidFill>
            </a:endParaRPr>
          </a:p>
        </p:txBody>
      </p:sp>
      <p:sp>
        <p:nvSpPr>
          <p:cNvPr id="3" name="Espaço Reservado para Rodapé 2"/>
          <p:cNvSpPr>
            <a:spLocks noGrp="1"/>
          </p:cNvSpPr>
          <p:nvPr>
            <p:ph type="ftr" sz="quarter" idx="11"/>
          </p:nvPr>
        </p:nvSpPr>
        <p:spPr/>
        <p:txBody>
          <a:bodyPr/>
          <a:lstStyle/>
          <a:p>
            <a:endParaRPr lang="pt-BR">
              <a:solidFill>
                <a:prstClr val="black">
                  <a:tint val="75000"/>
                </a:prstClr>
              </a:solidFill>
            </a:endParaRPr>
          </a:p>
        </p:txBody>
      </p:sp>
      <p:sp>
        <p:nvSpPr>
          <p:cNvPr id="4" name="Espaço Reservado para Número de Slide 3"/>
          <p:cNvSpPr>
            <a:spLocks noGrp="1"/>
          </p:cNvSpPr>
          <p:nvPr>
            <p:ph type="sldNum" sz="quarter" idx="12"/>
          </p:nvPr>
        </p:nvSpPr>
        <p:spPr/>
        <p:txBody>
          <a:bodyPr/>
          <a:lstStyle/>
          <a:p>
            <a:fld id="{6D06E021-EDD0-480B-9046-F1205C1CEBD0}"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218997792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a:t>Clique para editar o estilo do título mestre</a:t>
            </a: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do texto mestre</a:t>
            </a:r>
          </a:p>
        </p:txBody>
      </p:sp>
      <p:sp>
        <p:nvSpPr>
          <p:cNvPr id="5" name="Espaço Reservado para Data 4"/>
          <p:cNvSpPr>
            <a:spLocks noGrp="1"/>
          </p:cNvSpPr>
          <p:nvPr>
            <p:ph type="dt" sz="half" idx="10"/>
          </p:nvPr>
        </p:nvSpPr>
        <p:spPr/>
        <p:txBody>
          <a:bodyPr/>
          <a:lstStyle/>
          <a:p>
            <a:fld id="{0C2BCB9B-7D01-46F7-A2BF-D8D6F89C4F29}" type="datetimeFigureOut">
              <a:rPr lang="pt-BR" smtClean="0">
                <a:solidFill>
                  <a:prstClr val="black">
                    <a:tint val="75000"/>
                  </a:prstClr>
                </a:solidFill>
              </a:rPr>
              <a:pPr/>
              <a:t>27/6/2018</a:t>
            </a:fld>
            <a:endParaRPr lang="pt-BR">
              <a:solidFill>
                <a:prstClr val="black">
                  <a:tint val="75000"/>
                </a:prstClr>
              </a:solidFill>
            </a:endParaRPr>
          </a:p>
        </p:txBody>
      </p:sp>
      <p:sp>
        <p:nvSpPr>
          <p:cNvPr id="6" name="Espaço Reservado para Rodapé 5"/>
          <p:cNvSpPr>
            <a:spLocks noGrp="1"/>
          </p:cNvSpPr>
          <p:nvPr>
            <p:ph type="ftr" sz="quarter" idx="11"/>
          </p:nvPr>
        </p:nvSpPr>
        <p:spPr/>
        <p:txBody>
          <a:bodyPr/>
          <a:lstStyle/>
          <a:p>
            <a:endParaRPr lang="pt-BR">
              <a:solidFill>
                <a:prstClr val="black">
                  <a:tint val="75000"/>
                </a:prstClr>
              </a:solidFill>
            </a:endParaRPr>
          </a:p>
        </p:txBody>
      </p:sp>
      <p:sp>
        <p:nvSpPr>
          <p:cNvPr id="7" name="Espaço Reservado para Número de Slide 6"/>
          <p:cNvSpPr>
            <a:spLocks noGrp="1"/>
          </p:cNvSpPr>
          <p:nvPr>
            <p:ph type="sldNum" sz="quarter" idx="12"/>
          </p:nvPr>
        </p:nvSpPr>
        <p:spPr/>
        <p:txBody>
          <a:bodyPr/>
          <a:lstStyle/>
          <a:p>
            <a:fld id="{6D06E021-EDD0-480B-9046-F1205C1CEBD0}"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180958628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a:t>Clique para editar o estilo do título mestre</a:t>
            </a: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do texto mestre</a:t>
            </a:r>
          </a:p>
        </p:txBody>
      </p:sp>
      <p:sp>
        <p:nvSpPr>
          <p:cNvPr id="5" name="Espaço Reservado para Data 4"/>
          <p:cNvSpPr>
            <a:spLocks noGrp="1"/>
          </p:cNvSpPr>
          <p:nvPr>
            <p:ph type="dt" sz="half" idx="10"/>
          </p:nvPr>
        </p:nvSpPr>
        <p:spPr/>
        <p:txBody>
          <a:bodyPr/>
          <a:lstStyle/>
          <a:p>
            <a:fld id="{0C2BCB9B-7D01-46F7-A2BF-D8D6F89C4F29}" type="datetimeFigureOut">
              <a:rPr lang="pt-BR" smtClean="0">
                <a:solidFill>
                  <a:prstClr val="black">
                    <a:tint val="75000"/>
                  </a:prstClr>
                </a:solidFill>
              </a:rPr>
              <a:pPr/>
              <a:t>27/6/2018</a:t>
            </a:fld>
            <a:endParaRPr lang="pt-BR">
              <a:solidFill>
                <a:prstClr val="black">
                  <a:tint val="75000"/>
                </a:prstClr>
              </a:solidFill>
            </a:endParaRPr>
          </a:p>
        </p:txBody>
      </p:sp>
      <p:sp>
        <p:nvSpPr>
          <p:cNvPr id="6" name="Espaço Reservado para Rodapé 5"/>
          <p:cNvSpPr>
            <a:spLocks noGrp="1"/>
          </p:cNvSpPr>
          <p:nvPr>
            <p:ph type="ftr" sz="quarter" idx="11"/>
          </p:nvPr>
        </p:nvSpPr>
        <p:spPr/>
        <p:txBody>
          <a:bodyPr/>
          <a:lstStyle/>
          <a:p>
            <a:endParaRPr lang="pt-BR">
              <a:solidFill>
                <a:prstClr val="black">
                  <a:tint val="75000"/>
                </a:prstClr>
              </a:solidFill>
            </a:endParaRPr>
          </a:p>
        </p:txBody>
      </p:sp>
      <p:sp>
        <p:nvSpPr>
          <p:cNvPr id="7" name="Espaço Reservado para Número de Slide 6"/>
          <p:cNvSpPr>
            <a:spLocks noGrp="1"/>
          </p:cNvSpPr>
          <p:nvPr>
            <p:ph type="sldNum" sz="quarter" idx="12"/>
          </p:nvPr>
        </p:nvSpPr>
        <p:spPr/>
        <p:txBody>
          <a:bodyPr/>
          <a:lstStyle/>
          <a:p>
            <a:fld id="{6D06E021-EDD0-480B-9046-F1205C1CEBD0}"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291257704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Texto Vertical 2"/>
          <p:cNvSpPr>
            <a:spLocks noGrp="1"/>
          </p:cNvSpPr>
          <p:nvPr>
            <p:ph type="body" orient="vert" idx="1"/>
          </p:nvPr>
        </p:nvSpPr>
        <p:spPr/>
        <p:txBody>
          <a:bodyPr vert="eaVert"/>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0C2BCB9B-7D01-46F7-A2BF-D8D6F89C4F29}" type="datetimeFigureOut">
              <a:rPr lang="pt-BR" smtClean="0">
                <a:solidFill>
                  <a:prstClr val="black">
                    <a:tint val="75000"/>
                  </a:prstClr>
                </a:solidFill>
              </a:rPr>
              <a:pPr/>
              <a:t>27/6/2018</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6D06E021-EDD0-480B-9046-F1205C1CEBD0}"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148770744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a:t>Clique para editar o estilo do título mestre</a:t>
            </a: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0C2BCB9B-7D01-46F7-A2BF-D8D6F89C4F29}" type="datetimeFigureOut">
              <a:rPr lang="pt-BR" smtClean="0">
                <a:solidFill>
                  <a:prstClr val="black">
                    <a:tint val="75000"/>
                  </a:prstClr>
                </a:solidFill>
              </a:rPr>
              <a:pPr/>
              <a:t>27/6/2018</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6D06E021-EDD0-480B-9046-F1205C1CEBD0}"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31645057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a:t>Clique para editar o estilo do título mestre</a:t>
            </a: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p:cNvSpPr>
            <a:spLocks noGrp="1"/>
          </p:cNvSpPr>
          <p:nvPr>
            <p:ph type="dt" sz="half" idx="10"/>
          </p:nvPr>
        </p:nvSpPr>
        <p:spPr/>
        <p:txBody>
          <a:bodyPr/>
          <a:lstStyle/>
          <a:p>
            <a:fld id="{55A51DD5-83D2-494E-A811-268D7DC74C3A}" type="datetime1">
              <a:rPr lang="pt-BR" smtClean="0"/>
              <a:pPr/>
              <a:t>27/6/2018</a:t>
            </a:fld>
            <a:endParaRPr lang="pt-BR"/>
          </a:p>
        </p:txBody>
      </p:sp>
      <p:sp>
        <p:nvSpPr>
          <p:cNvPr id="8" name="Espaço Reservado para Rodapé 7"/>
          <p:cNvSpPr>
            <a:spLocks noGrp="1"/>
          </p:cNvSpPr>
          <p:nvPr>
            <p:ph type="ftr" sz="quarter" idx="11"/>
          </p:nvPr>
        </p:nvSpPr>
        <p:spPr/>
        <p:txBody>
          <a:bodyPr/>
          <a:lstStyle/>
          <a:p>
            <a:r>
              <a:rPr lang="pt-BR"/>
              <a:t>7ª Reunião do COGEST</a:t>
            </a:r>
          </a:p>
        </p:txBody>
      </p:sp>
      <p:sp>
        <p:nvSpPr>
          <p:cNvPr id="9" name="Espaço Reservado para Número de Slide 8"/>
          <p:cNvSpPr>
            <a:spLocks noGrp="1"/>
          </p:cNvSpPr>
          <p:nvPr>
            <p:ph type="sldNum" sz="quarter" idx="12"/>
          </p:nvPr>
        </p:nvSpPr>
        <p:spPr/>
        <p:txBody>
          <a:bodyPr/>
          <a:lstStyle/>
          <a:p>
            <a:fld id="{6D06E021-EDD0-480B-9046-F1205C1CEBD0}" type="slidenum">
              <a:rPr lang="pt-BR" smtClean="0"/>
              <a:pPr/>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Data 2"/>
          <p:cNvSpPr>
            <a:spLocks noGrp="1"/>
          </p:cNvSpPr>
          <p:nvPr>
            <p:ph type="dt" sz="half" idx="10"/>
          </p:nvPr>
        </p:nvSpPr>
        <p:spPr/>
        <p:txBody>
          <a:bodyPr/>
          <a:lstStyle/>
          <a:p>
            <a:fld id="{8027A1C8-E11B-4687-810E-5AC18CC01DF4}" type="datetime1">
              <a:rPr lang="pt-BR" smtClean="0"/>
              <a:pPr/>
              <a:t>27/6/2018</a:t>
            </a:fld>
            <a:endParaRPr lang="pt-BR"/>
          </a:p>
        </p:txBody>
      </p:sp>
      <p:sp>
        <p:nvSpPr>
          <p:cNvPr id="4" name="Espaço Reservado para Rodapé 3"/>
          <p:cNvSpPr>
            <a:spLocks noGrp="1"/>
          </p:cNvSpPr>
          <p:nvPr>
            <p:ph type="ftr" sz="quarter" idx="11"/>
          </p:nvPr>
        </p:nvSpPr>
        <p:spPr/>
        <p:txBody>
          <a:bodyPr/>
          <a:lstStyle/>
          <a:p>
            <a:r>
              <a:rPr lang="pt-BR"/>
              <a:t>7ª Reunião do COGEST</a:t>
            </a:r>
          </a:p>
        </p:txBody>
      </p:sp>
      <p:sp>
        <p:nvSpPr>
          <p:cNvPr id="5" name="Espaço Reservado para Número de Slide 4"/>
          <p:cNvSpPr>
            <a:spLocks noGrp="1"/>
          </p:cNvSpPr>
          <p:nvPr>
            <p:ph type="sldNum" sz="quarter" idx="12"/>
          </p:nvPr>
        </p:nvSpPr>
        <p:spPr/>
        <p:txBody>
          <a:bodyPr/>
          <a:lstStyle/>
          <a:p>
            <a:fld id="{6D06E021-EDD0-480B-9046-F1205C1CEBD0}" type="slidenum">
              <a:rPr lang="pt-BR" smtClean="0"/>
              <a:pPr/>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A136925D-D629-4C74-BC17-F6AD0C7B52BF}" type="datetime1">
              <a:rPr lang="pt-BR" smtClean="0"/>
              <a:pPr/>
              <a:t>27/6/2018</a:t>
            </a:fld>
            <a:endParaRPr lang="pt-BR"/>
          </a:p>
        </p:txBody>
      </p:sp>
      <p:sp>
        <p:nvSpPr>
          <p:cNvPr id="3" name="Espaço Reservado para Rodapé 2"/>
          <p:cNvSpPr>
            <a:spLocks noGrp="1"/>
          </p:cNvSpPr>
          <p:nvPr>
            <p:ph type="ftr" sz="quarter" idx="11"/>
          </p:nvPr>
        </p:nvSpPr>
        <p:spPr/>
        <p:txBody>
          <a:bodyPr/>
          <a:lstStyle/>
          <a:p>
            <a:r>
              <a:rPr lang="pt-BR"/>
              <a:t>7ª Reunião do COGEST</a:t>
            </a:r>
          </a:p>
        </p:txBody>
      </p:sp>
      <p:sp>
        <p:nvSpPr>
          <p:cNvPr id="4" name="Espaço Reservado para Número de Slide 3"/>
          <p:cNvSpPr>
            <a:spLocks noGrp="1"/>
          </p:cNvSpPr>
          <p:nvPr>
            <p:ph type="sldNum" sz="quarter" idx="12"/>
          </p:nvPr>
        </p:nvSpPr>
        <p:spPr/>
        <p:txBody>
          <a:bodyPr/>
          <a:lstStyle/>
          <a:p>
            <a:fld id="{6D06E021-EDD0-480B-9046-F1205C1CEBD0}" type="slidenum">
              <a:rPr lang="pt-BR" smtClean="0"/>
              <a:pPr/>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a:t>Clique para editar o estilo do título mestre</a:t>
            </a: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do texto mestre</a:t>
            </a:r>
          </a:p>
        </p:txBody>
      </p:sp>
      <p:sp>
        <p:nvSpPr>
          <p:cNvPr id="5" name="Espaço Reservado para Data 4"/>
          <p:cNvSpPr>
            <a:spLocks noGrp="1"/>
          </p:cNvSpPr>
          <p:nvPr>
            <p:ph type="dt" sz="half" idx="10"/>
          </p:nvPr>
        </p:nvSpPr>
        <p:spPr/>
        <p:txBody>
          <a:bodyPr/>
          <a:lstStyle/>
          <a:p>
            <a:fld id="{6736C1E1-6AD7-4EA1-A9FB-BC95A11443A4}" type="datetime1">
              <a:rPr lang="pt-BR" smtClean="0"/>
              <a:pPr/>
              <a:t>27/6/2018</a:t>
            </a:fld>
            <a:endParaRPr lang="pt-BR"/>
          </a:p>
        </p:txBody>
      </p:sp>
      <p:sp>
        <p:nvSpPr>
          <p:cNvPr id="6" name="Espaço Reservado para Rodapé 5"/>
          <p:cNvSpPr>
            <a:spLocks noGrp="1"/>
          </p:cNvSpPr>
          <p:nvPr>
            <p:ph type="ftr" sz="quarter" idx="11"/>
          </p:nvPr>
        </p:nvSpPr>
        <p:spPr/>
        <p:txBody>
          <a:bodyPr/>
          <a:lstStyle/>
          <a:p>
            <a:r>
              <a:rPr lang="pt-BR"/>
              <a:t>7ª Reunião do COGEST</a:t>
            </a:r>
          </a:p>
        </p:txBody>
      </p:sp>
      <p:sp>
        <p:nvSpPr>
          <p:cNvPr id="7" name="Espaço Reservado para Número de Slide 6"/>
          <p:cNvSpPr>
            <a:spLocks noGrp="1"/>
          </p:cNvSpPr>
          <p:nvPr>
            <p:ph type="sldNum" sz="quarter" idx="12"/>
          </p:nvPr>
        </p:nvSpPr>
        <p:spPr/>
        <p:txBody>
          <a:bodyPr/>
          <a:lstStyle/>
          <a:p>
            <a:fld id="{6D06E021-EDD0-480B-9046-F1205C1CEBD0}" type="slidenum">
              <a:rPr lang="pt-BR" smtClean="0"/>
              <a:pPr/>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a:t>Clique para editar o estilo do título mestre</a:t>
            </a: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do texto mestre</a:t>
            </a:r>
          </a:p>
        </p:txBody>
      </p:sp>
      <p:sp>
        <p:nvSpPr>
          <p:cNvPr id="5" name="Espaço Reservado para Data 4"/>
          <p:cNvSpPr>
            <a:spLocks noGrp="1"/>
          </p:cNvSpPr>
          <p:nvPr>
            <p:ph type="dt" sz="half" idx="10"/>
          </p:nvPr>
        </p:nvSpPr>
        <p:spPr/>
        <p:txBody>
          <a:bodyPr/>
          <a:lstStyle/>
          <a:p>
            <a:fld id="{1CA2CB25-323F-4FE9-A994-90FF4F596325}" type="datetime1">
              <a:rPr lang="pt-BR" smtClean="0"/>
              <a:pPr/>
              <a:t>27/6/2018</a:t>
            </a:fld>
            <a:endParaRPr lang="pt-BR"/>
          </a:p>
        </p:txBody>
      </p:sp>
      <p:sp>
        <p:nvSpPr>
          <p:cNvPr id="6" name="Espaço Reservado para Rodapé 5"/>
          <p:cNvSpPr>
            <a:spLocks noGrp="1"/>
          </p:cNvSpPr>
          <p:nvPr>
            <p:ph type="ftr" sz="quarter" idx="11"/>
          </p:nvPr>
        </p:nvSpPr>
        <p:spPr/>
        <p:txBody>
          <a:bodyPr/>
          <a:lstStyle/>
          <a:p>
            <a:r>
              <a:rPr lang="pt-BR"/>
              <a:t>7ª Reunião do COGEST</a:t>
            </a:r>
          </a:p>
        </p:txBody>
      </p:sp>
      <p:sp>
        <p:nvSpPr>
          <p:cNvPr id="7" name="Espaço Reservado para Número de Slide 6"/>
          <p:cNvSpPr>
            <a:spLocks noGrp="1"/>
          </p:cNvSpPr>
          <p:nvPr>
            <p:ph type="sldNum" sz="quarter" idx="12"/>
          </p:nvPr>
        </p:nvSpPr>
        <p:spPr/>
        <p:txBody>
          <a:bodyPr/>
          <a:lstStyle/>
          <a:p>
            <a:fld id="{6D06E021-EDD0-480B-9046-F1205C1CEBD0}" type="slidenum">
              <a:rPr lang="pt-BR" smtClean="0"/>
              <a:pPr/>
              <a:t>‹nº›</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a:t>Clique para editar o estilo do título mestre</a:t>
            </a: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818746-A08B-4FBE-8888-E3398BC479E8}" type="datetime1">
              <a:rPr lang="pt-BR" smtClean="0"/>
              <a:pPr/>
              <a:t>27/6/2018</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pt-BR"/>
              <a:t>7ª Reunião do COGEST</a:t>
            </a: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06E021-EDD0-480B-9046-F1205C1CEBD0}" type="slidenum">
              <a:rPr lang="pt-BR" smtClean="0"/>
              <a:pPr/>
              <a:t>‹nº›</a:t>
            </a:fld>
            <a:endParaRPr lang="pt-B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Espaço Reservado para Título 21">
            <a:extLst>
              <a:ext uri="{FF2B5EF4-FFF2-40B4-BE49-F238E27FC236}">
                <a16:creationId xmlns:a16="http://schemas.microsoft.com/office/drawing/2014/main" id="{6B4939D7-3DE3-4DA6-A9EA-9409F491642F}"/>
              </a:ext>
            </a:extLst>
          </p:cNvPr>
          <p:cNvSpPr>
            <a:spLocks noGrp="1"/>
          </p:cNvSpPr>
          <p:nvPr>
            <p:ph type="title"/>
          </p:nvPr>
        </p:nvSpPr>
        <p:spPr bwMode="auto">
          <a:xfrm>
            <a:off x="457200" y="152400"/>
            <a:ext cx="8229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pt-BR" altLang="pt-BR"/>
              <a:t>Clique para editar o estilo do título mestre</a:t>
            </a:r>
            <a:endParaRPr lang="en-US" altLang="pt-BR"/>
          </a:p>
        </p:txBody>
      </p:sp>
      <p:sp>
        <p:nvSpPr>
          <p:cNvPr id="1027" name="Espaço Reservado para Texto 12">
            <a:extLst>
              <a:ext uri="{FF2B5EF4-FFF2-40B4-BE49-F238E27FC236}">
                <a16:creationId xmlns:a16="http://schemas.microsoft.com/office/drawing/2014/main" id="{2C099A11-A6E0-4049-BEBF-E8C773CDF3D5}"/>
              </a:ext>
            </a:extLst>
          </p:cNvPr>
          <p:cNvSpPr>
            <a:spLocks noGrp="1"/>
          </p:cNvSpPr>
          <p:nvPr>
            <p:ph type="body" idx="1"/>
          </p:nvPr>
        </p:nvSpPr>
        <p:spPr bwMode="auto">
          <a:xfrm>
            <a:off x="457200" y="1219200"/>
            <a:ext cx="8229600" cy="491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t-BR" altLang="pt-BR"/>
              <a:t>Clique para editar os estilos do texto mestre</a:t>
            </a:r>
          </a:p>
          <a:p>
            <a:pPr lvl="1"/>
            <a:r>
              <a:rPr lang="pt-BR" altLang="pt-BR"/>
              <a:t>Segundo nível</a:t>
            </a:r>
          </a:p>
          <a:p>
            <a:pPr lvl="2"/>
            <a:r>
              <a:rPr lang="pt-BR" altLang="pt-BR"/>
              <a:t>Terceiro nível</a:t>
            </a:r>
          </a:p>
          <a:p>
            <a:pPr lvl="3"/>
            <a:r>
              <a:rPr lang="pt-BR" altLang="pt-BR"/>
              <a:t>Quarto nível</a:t>
            </a:r>
          </a:p>
          <a:p>
            <a:pPr lvl="4"/>
            <a:r>
              <a:rPr lang="pt-BR" altLang="pt-BR"/>
              <a:t>Quinto nível</a:t>
            </a:r>
            <a:endParaRPr lang="en-US" altLang="pt-BR"/>
          </a:p>
        </p:txBody>
      </p:sp>
      <p:sp>
        <p:nvSpPr>
          <p:cNvPr id="14" name="Espaço Reservado para Data 13">
            <a:extLst>
              <a:ext uri="{FF2B5EF4-FFF2-40B4-BE49-F238E27FC236}">
                <a16:creationId xmlns:a16="http://schemas.microsoft.com/office/drawing/2014/main" id="{517DD3D4-4653-45B5-953D-E8E06A6F0AE7}"/>
              </a:ext>
            </a:extLst>
          </p:cNvPr>
          <p:cNvSpPr>
            <a:spLocks noGrp="1"/>
          </p:cNvSpPr>
          <p:nvPr>
            <p:ph type="dt" sz="half" idx="2"/>
          </p:nvPr>
        </p:nvSpPr>
        <p:spPr>
          <a:xfrm>
            <a:off x="6400800" y="6356350"/>
            <a:ext cx="2289175" cy="365125"/>
          </a:xfrm>
          <a:prstGeom prst="rect">
            <a:avLst/>
          </a:prstGeom>
        </p:spPr>
        <p:txBody>
          <a:bodyPr vert="horz"/>
          <a:lstStyle>
            <a:lvl1pPr algn="l" eaLnBrk="1" fontAlgn="auto" latinLnBrk="0" hangingPunct="1">
              <a:spcBef>
                <a:spcPts val="0"/>
              </a:spcBef>
              <a:spcAft>
                <a:spcPts val="0"/>
              </a:spcAft>
              <a:defRPr kumimoji="0" sz="1400">
                <a:solidFill>
                  <a:schemeClr val="tx2"/>
                </a:solidFill>
                <a:latin typeface="+mn-lt"/>
              </a:defRPr>
            </a:lvl1pPr>
          </a:lstStyle>
          <a:p>
            <a:pPr>
              <a:defRPr/>
            </a:pPr>
            <a:fld id="{417972F5-68AC-42C0-AF92-DB756FB16748}" type="datetime1">
              <a:rPr lang="pt-BR" smtClean="0"/>
              <a:pPr>
                <a:defRPr/>
              </a:pPr>
              <a:t>27/6/2018</a:t>
            </a:fld>
            <a:endParaRPr lang="pt-BR" dirty="0"/>
          </a:p>
        </p:txBody>
      </p:sp>
      <p:sp>
        <p:nvSpPr>
          <p:cNvPr id="3" name="Espaço Reservado para Rodapé 2">
            <a:extLst>
              <a:ext uri="{FF2B5EF4-FFF2-40B4-BE49-F238E27FC236}">
                <a16:creationId xmlns:a16="http://schemas.microsoft.com/office/drawing/2014/main" id="{9884A674-3B49-45B7-B664-D292FFDEE08C}"/>
              </a:ext>
            </a:extLst>
          </p:cNvPr>
          <p:cNvSpPr>
            <a:spLocks noGrp="1"/>
          </p:cNvSpPr>
          <p:nvPr>
            <p:ph type="ftr" sz="quarter" idx="3"/>
          </p:nvPr>
        </p:nvSpPr>
        <p:spPr>
          <a:xfrm>
            <a:off x="2898775" y="6356350"/>
            <a:ext cx="3505200" cy="365125"/>
          </a:xfrm>
          <a:prstGeom prst="rect">
            <a:avLst/>
          </a:prstGeom>
        </p:spPr>
        <p:txBody>
          <a:bodyPr vert="horz"/>
          <a:lstStyle>
            <a:lvl1pPr algn="r" eaLnBrk="1" fontAlgn="auto" latinLnBrk="0" hangingPunct="1">
              <a:spcBef>
                <a:spcPts val="0"/>
              </a:spcBef>
              <a:spcAft>
                <a:spcPts val="0"/>
              </a:spcAft>
              <a:defRPr kumimoji="0" sz="1400" dirty="0">
                <a:solidFill>
                  <a:schemeClr val="tx2"/>
                </a:solidFill>
                <a:latin typeface="+mn-lt"/>
              </a:defRPr>
            </a:lvl1pPr>
          </a:lstStyle>
          <a:p>
            <a:pPr>
              <a:defRPr/>
            </a:pPr>
            <a:r>
              <a:rPr lang="pt-BR"/>
              <a:t>7ª Reunião do COGEST</a:t>
            </a:r>
          </a:p>
        </p:txBody>
      </p:sp>
      <p:sp>
        <p:nvSpPr>
          <p:cNvPr id="23" name="Espaço Reservado para Número de Slide 22">
            <a:extLst>
              <a:ext uri="{FF2B5EF4-FFF2-40B4-BE49-F238E27FC236}">
                <a16:creationId xmlns:a16="http://schemas.microsoft.com/office/drawing/2014/main" id="{19C3DD2B-6CD3-4065-9E89-EFFD04846238}"/>
              </a:ext>
            </a:extLst>
          </p:cNvPr>
          <p:cNvSpPr>
            <a:spLocks noGrp="1"/>
          </p:cNvSpPr>
          <p:nvPr>
            <p:ph type="sldNum" sz="quarter" idx="4"/>
          </p:nvPr>
        </p:nvSpPr>
        <p:spPr>
          <a:xfrm>
            <a:off x="612775" y="6356350"/>
            <a:ext cx="19812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400">
                <a:solidFill>
                  <a:schemeClr val="tx2"/>
                </a:solidFill>
                <a:latin typeface="Gill Sans MT" panose="020B0502020104020203" pitchFamily="34" charset="0"/>
              </a:defRPr>
            </a:lvl1pPr>
          </a:lstStyle>
          <a:p>
            <a:pPr>
              <a:defRPr/>
            </a:pPr>
            <a:fld id="{6514A072-1A68-4E2F-89B2-986FBD1BB62B}" type="slidenum">
              <a:rPr lang="pt-BR" altLang="pt-BR"/>
              <a:pPr>
                <a:defRPr/>
              </a:pPr>
              <a:t>‹nº›</a:t>
            </a:fld>
            <a:endParaRPr lang="pt-BR" altLang="pt-BR" dirty="0"/>
          </a:p>
        </p:txBody>
      </p:sp>
      <p:sp>
        <p:nvSpPr>
          <p:cNvPr id="1031" name="Conector reto 27">
            <a:extLst>
              <a:ext uri="{FF2B5EF4-FFF2-40B4-BE49-F238E27FC236}">
                <a16:creationId xmlns:a16="http://schemas.microsoft.com/office/drawing/2014/main" id="{BCAAFFAF-7FB0-4275-AF13-EB1CF0971CFA}"/>
              </a:ext>
            </a:extLst>
          </p:cNvPr>
          <p:cNvSpPr>
            <a:spLocks noChangeShapeType="1"/>
          </p:cNvSpPr>
          <p:nvPr/>
        </p:nvSpPr>
        <p:spPr bwMode="auto">
          <a:xfrm>
            <a:off x="457200" y="6353175"/>
            <a:ext cx="82296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pt-BR"/>
          </a:p>
        </p:txBody>
      </p:sp>
      <p:sp>
        <p:nvSpPr>
          <p:cNvPr id="1032" name="Conector reto 28">
            <a:extLst>
              <a:ext uri="{FF2B5EF4-FFF2-40B4-BE49-F238E27FC236}">
                <a16:creationId xmlns:a16="http://schemas.microsoft.com/office/drawing/2014/main" id="{40A4CBCB-2B90-44BA-AED9-B4D0C36A15F9}"/>
              </a:ext>
            </a:extLst>
          </p:cNvPr>
          <p:cNvSpPr>
            <a:spLocks noChangeShapeType="1"/>
          </p:cNvSpPr>
          <p:nvPr/>
        </p:nvSpPr>
        <p:spPr bwMode="auto">
          <a:xfrm>
            <a:off x="457200" y="1143000"/>
            <a:ext cx="82296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pt-BR"/>
          </a:p>
        </p:txBody>
      </p:sp>
      <p:sp>
        <p:nvSpPr>
          <p:cNvPr id="10" name="Triângulo isósceles 9">
            <a:extLst>
              <a:ext uri="{FF2B5EF4-FFF2-40B4-BE49-F238E27FC236}">
                <a16:creationId xmlns:a16="http://schemas.microsoft.com/office/drawing/2014/main" id="{C238CF3F-9A3D-47B0-97FB-C4775B457D51}"/>
              </a:ext>
            </a:extLst>
          </p:cNvPr>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Tree>
    <p:extLst>
      <p:ext uri="{BB962C8B-B14F-4D97-AF65-F5344CB8AC3E}">
        <p14:creationId xmlns:p14="http://schemas.microsoft.com/office/powerpoint/2010/main" val="21634476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Bookman Old Style" pitchFamily="18" charset="0"/>
        </a:defRPr>
      </a:lvl2pPr>
      <a:lvl3pPr algn="l" rtl="0" eaLnBrk="0" fontAlgn="base" hangingPunct="0">
        <a:spcBef>
          <a:spcPct val="0"/>
        </a:spcBef>
        <a:spcAft>
          <a:spcPct val="0"/>
        </a:spcAft>
        <a:defRPr sz="3200">
          <a:solidFill>
            <a:schemeClr val="tx2"/>
          </a:solidFill>
          <a:latin typeface="Bookman Old Style" pitchFamily="18" charset="0"/>
        </a:defRPr>
      </a:lvl3pPr>
      <a:lvl4pPr algn="l" rtl="0" eaLnBrk="0" fontAlgn="base" hangingPunct="0">
        <a:spcBef>
          <a:spcPct val="0"/>
        </a:spcBef>
        <a:spcAft>
          <a:spcPct val="0"/>
        </a:spcAft>
        <a:defRPr sz="3200">
          <a:solidFill>
            <a:schemeClr val="tx2"/>
          </a:solidFill>
          <a:latin typeface="Bookman Old Style" pitchFamily="18" charset="0"/>
        </a:defRPr>
      </a:lvl4pPr>
      <a:lvl5pPr algn="l" rtl="0" eaLnBrk="0" fontAlgn="base" hangingPunct="0">
        <a:spcBef>
          <a:spcPct val="0"/>
        </a:spcBef>
        <a:spcAft>
          <a:spcPct val="0"/>
        </a:spcAft>
        <a:defRPr sz="3200">
          <a:solidFill>
            <a:schemeClr val="tx2"/>
          </a:solidFill>
          <a:latin typeface="Bookman Old Style" pitchFamily="18" charset="0"/>
        </a:defRPr>
      </a:lvl5pPr>
      <a:lvl6pPr marL="457200" algn="l" rtl="0" fontAlgn="base">
        <a:spcBef>
          <a:spcPct val="0"/>
        </a:spcBef>
        <a:spcAft>
          <a:spcPct val="0"/>
        </a:spcAft>
        <a:defRPr sz="3200">
          <a:solidFill>
            <a:schemeClr val="tx2"/>
          </a:solidFill>
          <a:latin typeface="Bookman Old Style" pitchFamily="18" charset="0"/>
        </a:defRPr>
      </a:lvl6pPr>
      <a:lvl7pPr marL="914400" algn="l" rtl="0" fontAlgn="base">
        <a:spcBef>
          <a:spcPct val="0"/>
        </a:spcBef>
        <a:spcAft>
          <a:spcPct val="0"/>
        </a:spcAft>
        <a:defRPr sz="3200">
          <a:solidFill>
            <a:schemeClr val="tx2"/>
          </a:solidFill>
          <a:latin typeface="Bookman Old Style" pitchFamily="18" charset="0"/>
        </a:defRPr>
      </a:lvl7pPr>
      <a:lvl8pPr marL="1371600" algn="l" rtl="0" fontAlgn="base">
        <a:spcBef>
          <a:spcPct val="0"/>
        </a:spcBef>
        <a:spcAft>
          <a:spcPct val="0"/>
        </a:spcAft>
        <a:defRPr sz="3200">
          <a:solidFill>
            <a:schemeClr val="tx2"/>
          </a:solidFill>
          <a:latin typeface="Bookman Old Style" pitchFamily="18" charset="0"/>
        </a:defRPr>
      </a:lvl8pPr>
      <a:lvl9pPr marL="1828800" algn="l" rtl="0" fontAlgn="base">
        <a:spcBef>
          <a:spcPct val="0"/>
        </a:spcBef>
        <a:spcAft>
          <a:spcPct val="0"/>
        </a:spcAft>
        <a:defRPr sz="3200">
          <a:solidFill>
            <a:schemeClr val="tx2"/>
          </a:solidFill>
          <a:latin typeface="Bookman Old Style" pitchFamily="18" charset="0"/>
        </a:defRPr>
      </a:lvl9pPr>
    </p:titleStyle>
    <p:bodyStyle>
      <a:lvl1pPr marL="273050" indent="-273050" algn="l" rtl="0" eaLnBrk="0" fontAlgn="base" hangingPunct="0">
        <a:spcBef>
          <a:spcPts val="600"/>
        </a:spcBef>
        <a:spcAft>
          <a:spcPct val="0"/>
        </a:spcAft>
        <a:buClr>
          <a:schemeClr val="accent1"/>
        </a:buClr>
        <a:buSzPct val="76000"/>
        <a:buFont typeface="Wingdings 3" panose="05040102010807070707" pitchFamily="18" charset="2"/>
        <a:buChar char=""/>
        <a:defRPr sz="2600" kern="1200">
          <a:solidFill>
            <a:schemeClr val="tx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panose="05040102010807070707" pitchFamily="18" charset="2"/>
        <a:buChar char=""/>
        <a:defRPr sz="2300" kern="1200">
          <a:solidFill>
            <a:schemeClr val="tx2"/>
          </a:solidFill>
          <a:latin typeface="+mn-lt"/>
          <a:ea typeface="+mn-ea"/>
          <a:cs typeface="+mn-cs"/>
        </a:defRPr>
      </a:lvl2pPr>
      <a:lvl3pPr marL="822325" indent="-228600" algn="l" rtl="0" eaLnBrk="0" fontAlgn="base" hangingPunct="0">
        <a:spcBef>
          <a:spcPts val="500"/>
        </a:spcBef>
        <a:spcAft>
          <a:spcPct val="0"/>
        </a:spcAft>
        <a:buClr>
          <a:srgbClr val="BCBCBC"/>
        </a:buClr>
        <a:buSzPct val="76000"/>
        <a:buFont typeface="Wingdings 3" panose="05040102010807070707" pitchFamily="18" charset="2"/>
        <a:buChar char=""/>
        <a:defRPr sz="2000" kern="1200">
          <a:solidFill>
            <a:schemeClr val="tx1"/>
          </a:solidFill>
          <a:latin typeface="+mn-lt"/>
          <a:ea typeface="+mn-ea"/>
          <a:cs typeface="+mn-cs"/>
        </a:defRPr>
      </a:lvl3pPr>
      <a:lvl4pPr marL="1096963" indent="-228600" algn="l" rtl="0" eaLnBrk="0" fontAlgn="base" hangingPunct="0">
        <a:spcBef>
          <a:spcPts val="400"/>
        </a:spcBef>
        <a:spcAft>
          <a:spcPct val="0"/>
        </a:spcAft>
        <a:buClr>
          <a:srgbClr val="8BA2B4"/>
        </a:buClr>
        <a:buSzPct val="70000"/>
        <a:buFont typeface="Wingdings" panose="05000000000000000000" pitchFamily="2" charset="2"/>
        <a:buChar char=""/>
        <a:defRPr sz="2000" kern="1200">
          <a:solidFill>
            <a:schemeClr val="tx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Wingdings" panose="05000000000000000000" pitchFamily="2" charset="2"/>
        <a:buChar char=""/>
        <a:defRPr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a:t>Clique para editar o estilo do título mestre</a:t>
            </a: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2BCB9B-7D01-46F7-A2BF-D8D6F89C4F29}" type="datetimeFigureOut">
              <a:rPr lang="pt-BR" smtClean="0"/>
              <a:pPr/>
              <a:t>27/6/2018</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06E021-EDD0-480B-9046-F1205C1CEBD0}" type="slidenum">
              <a:rPr lang="pt-BR" smtClean="0"/>
              <a:pPr/>
              <a:t>‹nº›</a:t>
            </a:fld>
            <a:endParaRPr lang="pt-BR"/>
          </a:p>
        </p:txBody>
      </p:sp>
    </p:spTree>
    <p:extLst>
      <p:ext uri="{BB962C8B-B14F-4D97-AF65-F5344CB8AC3E}">
        <p14:creationId xmlns:p14="http://schemas.microsoft.com/office/powerpoint/2010/main" val="245109513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a:t>Clique para editar o estilo do título mestre</a:t>
            </a: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2BCB9B-7D01-46F7-A2BF-D8D6F89C4F29}" type="datetimeFigureOut">
              <a:rPr lang="pt-BR" smtClean="0">
                <a:solidFill>
                  <a:prstClr val="black">
                    <a:tint val="75000"/>
                  </a:prstClr>
                </a:solidFill>
              </a:rPr>
              <a:pPr/>
              <a:t>27/6/2018</a:t>
            </a:fld>
            <a:endParaRPr lang="pt-BR">
              <a:solidFill>
                <a:prstClr val="black">
                  <a:tint val="75000"/>
                </a:prstClr>
              </a:solidFill>
            </a:endParaRP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solidFill>
                <a:prstClr val="black">
                  <a:tint val="75000"/>
                </a:prstClr>
              </a:solidFill>
            </a:endParaRP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06E021-EDD0-480B-9046-F1205C1CEBD0}"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168254650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7.jpeg"/></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7.jpeg"/></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7.jpeg"/></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2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7.jpeg"/></Relationships>
</file>

<file path=ppt/slides/_rels/slide2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2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hyperlink" Target="http://www.comprasnet.gov.br/" TargetMode="Externa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3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7.jpeg"/></Relationships>
</file>

<file path=ppt/slides/_rels/slide3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image" Target="../media/image7.jpeg"/></Relationships>
</file>

<file path=ppt/slides/_rels/slide3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3.xml"/><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7.jpeg"/></Relationships>
</file>

<file path=ppt/slides/_rels/slide3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7.jpeg"/></Relationships>
</file>

<file path=ppt/slides/_rels/slide3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3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3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3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3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9.xml"/><Relationship Id="rId1" Type="http://schemas.openxmlformats.org/officeDocument/2006/relationships/slideLayout" Target="../slideLayouts/slideLayout1.xml"/><Relationship Id="rId5" Type="http://schemas.openxmlformats.org/officeDocument/2006/relationships/image" Target="../media/image34.pn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4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35.png"/></Relationships>
</file>

<file path=ppt/slides/_rels/slide4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 Id="rId5" Type="http://schemas.openxmlformats.org/officeDocument/2006/relationships/image" Target="../media/image37.jpeg"/><Relationship Id="rId4" Type="http://schemas.openxmlformats.org/officeDocument/2006/relationships/image" Target="../media/image36.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7.jpeg"/></Relationships>
</file>

<file path=ppt/slides/_rels/slide5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38.png"/></Relationships>
</file>

<file path=ppt/slides/_rels/slide5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5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40.png"/></Relationships>
</file>

<file path=ppt/slides/_rels/slide5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41.jpeg"/></Relationships>
</file>

<file path=ppt/slides/_rels/slide5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chart" Target="../charts/chart1.xml"/></Relationships>
</file>

<file path=ppt/slides/_rels/slide5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4.xml"/></Relationships>
</file>

<file path=ppt/slides/_rels/slide5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6.jpeg"/><Relationship Id="rId1" Type="http://schemas.openxmlformats.org/officeDocument/2006/relationships/slideLayout" Target="../slideLayouts/slideLayout34.xml"/></Relationships>
</file>

<file path=ppt/slides/_rels/slide5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5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5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6.pn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7.jpeg"/></Relationships>
</file>

<file path=ppt/slides/_rels/slide6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46.png"/></Relationships>
</file>

<file path=ppt/slides/_rels/slide61.xml.rels><?xml version="1.0" encoding="UTF-8" standalone="yes"?>
<Relationships xmlns="http://schemas.openxmlformats.org/package/2006/relationships"><Relationship Id="rId3" Type="http://schemas.openxmlformats.org/officeDocument/2006/relationships/image" Target="../media/image53.png"/><Relationship Id="rId7" Type="http://schemas.openxmlformats.org/officeDocument/2006/relationships/image" Target="../media/image56.png"/><Relationship Id="rId2"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7.jpeg"/></Relationships>
</file>

<file path=ppt/slides/_rels/slide62.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55.png"/><Relationship Id="rId2" Type="http://schemas.openxmlformats.org/officeDocument/2006/relationships/notesSlide" Target="../notesSlides/notesSlide41.xml"/><Relationship Id="rId1" Type="http://schemas.openxmlformats.org/officeDocument/2006/relationships/slideLayout" Target="../slideLayouts/slideLayout1.xml"/><Relationship Id="rId6" Type="http://schemas.openxmlformats.org/officeDocument/2006/relationships/image" Target="../media/image58.png"/><Relationship Id="rId5" Type="http://schemas.openxmlformats.org/officeDocument/2006/relationships/image" Target="../media/image7.jpeg"/><Relationship Id="rId4" Type="http://schemas.openxmlformats.org/officeDocument/2006/relationships/image" Target="../media/image57.png"/></Relationships>
</file>

<file path=ppt/slides/_rels/slide6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image" Target="../media/image55.png"/><Relationship Id="rId5" Type="http://schemas.openxmlformats.org/officeDocument/2006/relationships/image" Target="../media/image60.png"/><Relationship Id="rId4" Type="http://schemas.openxmlformats.org/officeDocument/2006/relationships/image" Target="../media/image7.jpeg"/></Relationships>
</file>

<file path=ppt/slides/_rels/slide6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2.xml"/><Relationship Id="rId1" Type="http://schemas.openxmlformats.org/officeDocument/2006/relationships/slideLayout" Target="../slideLayouts/slideLayout1.xml"/><Relationship Id="rId6" Type="http://schemas.openxmlformats.org/officeDocument/2006/relationships/image" Target="../media/image62.png"/><Relationship Id="rId5" Type="http://schemas.openxmlformats.org/officeDocument/2006/relationships/image" Target="../media/image7.jpeg"/><Relationship Id="rId4" Type="http://schemas.openxmlformats.org/officeDocument/2006/relationships/image" Target="../media/image61.png"/></Relationships>
</file>

<file path=ppt/slides/_rels/slide6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6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themeOverride" Target="../theme/themeOverride4.xml"/><Relationship Id="rId4" Type="http://schemas.openxmlformats.org/officeDocument/2006/relationships/image" Target="../media/image7.jpeg"/></Relationships>
</file>

<file path=ppt/slides/_rels/slide68.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themeOverride" Target="../theme/themeOverride5.xml"/><Relationship Id="rId6" Type="http://schemas.openxmlformats.org/officeDocument/2006/relationships/image" Target="../media/image68.png"/><Relationship Id="rId5" Type="http://schemas.openxmlformats.org/officeDocument/2006/relationships/image" Target="../media/image67.jpeg"/><Relationship Id="rId4" Type="http://schemas.openxmlformats.org/officeDocument/2006/relationships/image" Target="../media/image66.png"/></Relationships>
</file>

<file path=ppt/slides/_rels/slide6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themeOverride" Target="../theme/themeOverride6.xml"/><Relationship Id="rId6" Type="http://schemas.openxmlformats.org/officeDocument/2006/relationships/image" Target="../media/image7.jpeg"/><Relationship Id="rId5" Type="http://schemas.openxmlformats.org/officeDocument/2006/relationships/image" Target="../media/image70.png"/><Relationship Id="rId4" Type="http://schemas.openxmlformats.org/officeDocument/2006/relationships/image" Target="../media/image69.pn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7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themeOverride" Target="../theme/themeOverride7.xml"/><Relationship Id="rId5" Type="http://schemas.openxmlformats.org/officeDocument/2006/relationships/image" Target="../media/image7.jpeg"/><Relationship Id="rId4" Type="http://schemas.openxmlformats.org/officeDocument/2006/relationships/image" Target="../media/image71.jpeg"/></Relationships>
</file>

<file path=ppt/slides/_rels/slide7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themeOverride" Target="../theme/themeOverride8.xml"/><Relationship Id="rId5" Type="http://schemas.openxmlformats.org/officeDocument/2006/relationships/image" Target="../media/image7.jpeg"/><Relationship Id="rId4" Type="http://schemas.openxmlformats.org/officeDocument/2006/relationships/image" Target="../media/image72.jpeg"/></Relationships>
</file>

<file path=ppt/slides/_rels/slide7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themeOverride" Target="../theme/themeOverride9.xml"/><Relationship Id="rId5" Type="http://schemas.openxmlformats.org/officeDocument/2006/relationships/image" Target="../media/image7.jpeg"/><Relationship Id="rId4" Type="http://schemas.openxmlformats.org/officeDocument/2006/relationships/image" Target="../media/image73.png"/></Relationships>
</file>

<file path=ppt/slides/_rels/slide7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themeOverride" Target="../theme/themeOverride10.xml"/><Relationship Id="rId6" Type="http://schemas.openxmlformats.org/officeDocument/2006/relationships/image" Target="../media/image7.jpeg"/><Relationship Id="rId5" Type="http://schemas.openxmlformats.org/officeDocument/2006/relationships/image" Target="../media/image74.png"/><Relationship Id="rId4" Type="http://schemas.openxmlformats.org/officeDocument/2006/relationships/hyperlink" Target="http://www.jfsp.jus.br/inovajusp/processos-de-trabalho/curso-do-software-bizagi/" TargetMode="External"/></Relationships>
</file>

<file path=ppt/slides/_rels/slide7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themeOverride" Target="../theme/themeOverride11.xml"/><Relationship Id="rId6" Type="http://schemas.openxmlformats.org/officeDocument/2006/relationships/image" Target="../media/image7.jpeg"/><Relationship Id="rId5" Type="http://schemas.openxmlformats.org/officeDocument/2006/relationships/image" Target="../media/image75.png"/><Relationship Id="rId4" Type="http://schemas.openxmlformats.org/officeDocument/2006/relationships/hyperlink" Target="http://www.jfsp.jus.br/inovajusp/processos-de-trabalho/mapeamento-dos-processos-de-trabalho" TargetMode="External"/></Relationships>
</file>

<file path=ppt/slides/_rels/slide75.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themeOverride" Target="../theme/themeOverride12.xml"/><Relationship Id="rId6" Type="http://schemas.openxmlformats.org/officeDocument/2006/relationships/image" Target="../media/image78.jpeg"/><Relationship Id="rId5" Type="http://schemas.openxmlformats.org/officeDocument/2006/relationships/image" Target="../media/image77.jpeg"/><Relationship Id="rId4" Type="http://schemas.openxmlformats.org/officeDocument/2006/relationships/image" Target="../media/image76.jpeg"/></Relationships>
</file>

<file path=ppt/slides/_rels/slide7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themeOverride" Target="../theme/themeOverride13.xml"/><Relationship Id="rId5" Type="http://schemas.openxmlformats.org/officeDocument/2006/relationships/image" Target="../media/image7.jpeg"/><Relationship Id="rId4" Type="http://schemas.openxmlformats.org/officeDocument/2006/relationships/image" Target="../media/image79.png"/></Relationships>
</file>

<file path=ppt/slides/_rels/slide7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themeOverride" Target="../theme/themeOverride14.xml"/><Relationship Id="rId4" Type="http://schemas.openxmlformats.org/officeDocument/2006/relationships/image" Target="../media/image7.jpeg"/></Relationships>
</file>

<file path=ppt/slides/_rels/slide7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themeOverride" Target="../theme/themeOverride15.xml"/><Relationship Id="rId4" Type="http://schemas.openxmlformats.org/officeDocument/2006/relationships/image" Target="../media/image7.jpeg"/></Relationships>
</file>

<file path=ppt/slides/_rels/slide7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themeOverride" Target="../theme/themeOverride16.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7.jpeg"/></Relationships>
</file>

<file path=ppt/slides/_rels/slide8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themeOverride" Target="../theme/themeOverride17.xml"/><Relationship Id="rId4" Type="http://schemas.openxmlformats.org/officeDocument/2006/relationships/image" Target="../media/image7.jpeg"/></Relationships>
</file>

<file path=ppt/slides/_rels/slide8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4.xml"/><Relationship Id="rId1" Type="http://schemas.openxmlformats.org/officeDocument/2006/relationships/themeOverride" Target="../theme/themeOverride18.xml"/><Relationship Id="rId4" Type="http://schemas.openxmlformats.org/officeDocument/2006/relationships/hyperlink" Target="http://www.jfsp.jus.br/inovajusp/" TargetMode="External"/></Relationships>
</file>

<file path=ppt/slides/_rels/slide8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image" Target="../media/image55.png"/><Relationship Id="rId5" Type="http://schemas.openxmlformats.org/officeDocument/2006/relationships/image" Target="../media/image81.jpeg"/><Relationship Id="rId4" Type="http://schemas.openxmlformats.org/officeDocument/2006/relationships/image" Target="../media/image80.jpeg"/></Relationships>
</file>

<file path=ppt/slides/_rels/slide8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image" Target="../media/image55.png"/><Relationship Id="rId5" Type="http://schemas.openxmlformats.org/officeDocument/2006/relationships/image" Target="../media/image83.png"/><Relationship Id="rId4" Type="http://schemas.openxmlformats.org/officeDocument/2006/relationships/image" Target="../media/image82.png"/></Relationships>
</file>

<file path=ppt/slides/_rels/slide8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84.pn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CaixaDeTexto 3"/>
          <p:cNvSpPr txBox="1"/>
          <p:nvPr/>
        </p:nvSpPr>
        <p:spPr>
          <a:xfrm>
            <a:off x="1000100" y="2428868"/>
            <a:ext cx="7143800" cy="646331"/>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pt-BR" sz="3600" b="1" dirty="0">
                <a:solidFill>
                  <a:srgbClr val="8DE3CC"/>
                </a:solidFill>
              </a:rPr>
              <a:t>7ª Reunião do COGEST</a:t>
            </a:r>
          </a:p>
        </p:txBody>
      </p:sp>
      <p:sp>
        <p:nvSpPr>
          <p:cNvPr id="6" name="CaixaDeTexto 5"/>
          <p:cNvSpPr txBox="1"/>
          <p:nvPr/>
        </p:nvSpPr>
        <p:spPr>
          <a:xfrm>
            <a:off x="357158" y="6019404"/>
            <a:ext cx="7786742" cy="369332"/>
          </a:xfrm>
          <a:prstGeom prst="rect">
            <a:avLst/>
          </a:prstGeom>
          <a:noFill/>
        </p:spPr>
        <p:txBody>
          <a:bodyPr wrap="square" rtlCol="0">
            <a:spAutoFit/>
          </a:bodyPr>
          <a:lstStyle/>
          <a:p>
            <a:endParaRPr lang="pt-BR" b="1" dirty="0">
              <a:solidFill>
                <a:schemeClr val="bg1"/>
              </a:solidFill>
            </a:endParaRPr>
          </a:p>
        </p:txBody>
      </p:sp>
      <p:sp>
        <p:nvSpPr>
          <p:cNvPr id="7" name="CaixaDeTexto 6"/>
          <p:cNvSpPr txBox="1"/>
          <p:nvPr/>
        </p:nvSpPr>
        <p:spPr>
          <a:xfrm>
            <a:off x="357158" y="6305156"/>
            <a:ext cx="7786742" cy="338554"/>
          </a:xfrm>
          <a:prstGeom prst="rect">
            <a:avLst/>
          </a:prstGeom>
          <a:noFill/>
        </p:spPr>
        <p:txBody>
          <a:bodyPr wrap="square" rtlCol="0">
            <a:spAutoFit/>
          </a:bodyPr>
          <a:lstStyle/>
          <a:p>
            <a:r>
              <a:rPr lang="pt-BR" sz="1600" dirty="0">
                <a:solidFill>
                  <a:schemeClr val="bg1"/>
                </a:solidFill>
              </a:rPr>
              <a:t>Brasília, 25 de junho de 2018</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4B33AE61-CE9B-4F86-86F6-43906BC78D2B}"/>
              </a:ext>
            </a:extLst>
          </p:cNvPr>
          <p:cNvSpPr/>
          <p:nvPr/>
        </p:nvSpPr>
        <p:spPr>
          <a:xfrm>
            <a:off x="1763688" y="197921"/>
            <a:ext cx="4541500" cy="400110"/>
          </a:xfrm>
          <a:prstGeom prst="rect">
            <a:avLst/>
          </a:prstGeom>
        </p:spPr>
        <p:txBody>
          <a:bodyPr wrap="none">
            <a:spAutoFit/>
          </a:bodyPr>
          <a:lstStyle/>
          <a:p>
            <a:r>
              <a:rPr lang="pt-BR"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Projeto Estudos Visando Alteração na LEF </a:t>
            </a:r>
            <a:endParaRPr lang="pt-BR" sz="2000" dirty="0">
              <a:solidFill>
                <a:schemeClr val="bg1"/>
              </a:solidFill>
            </a:endParaRPr>
          </a:p>
        </p:txBody>
      </p:sp>
      <p:pic>
        <p:nvPicPr>
          <p:cNvPr id="4" name="Imagem 3">
            <a:extLst>
              <a:ext uri="{FF2B5EF4-FFF2-40B4-BE49-F238E27FC236}">
                <a16:creationId xmlns:a16="http://schemas.microsoft.com/office/drawing/2014/main" id="{4D7E81E6-E5FA-41EE-946A-34A9394D9949}"/>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1547813"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Espaço Reservado para Rodapé 4">
            <a:extLst>
              <a:ext uri="{FF2B5EF4-FFF2-40B4-BE49-F238E27FC236}">
                <a16:creationId xmlns:a16="http://schemas.microsoft.com/office/drawing/2014/main" id="{A923FF04-8BFD-47F3-BF8E-5A7D6B50CB91}"/>
              </a:ext>
            </a:extLst>
          </p:cNvPr>
          <p:cNvSpPr>
            <a:spLocks noGrp="1"/>
          </p:cNvSpPr>
          <p:nvPr>
            <p:ph type="ftr" sz="quarter" idx="11"/>
          </p:nvPr>
        </p:nvSpPr>
        <p:spPr>
          <a:xfrm>
            <a:off x="3124200" y="6237312"/>
            <a:ext cx="2895600" cy="365125"/>
          </a:xfrm>
        </p:spPr>
        <p:txBody>
          <a:bodyPr/>
          <a:lstStyle/>
          <a:p>
            <a:r>
              <a:rPr lang="pt-BR" dirty="0"/>
              <a:t>7ª Reunião do COGEST</a:t>
            </a:r>
          </a:p>
        </p:txBody>
      </p:sp>
      <p:pic>
        <p:nvPicPr>
          <p:cNvPr id="7" name="Shape 172">
            <a:extLst>
              <a:ext uri="{FF2B5EF4-FFF2-40B4-BE49-F238E27FC236}">
                <a16:creationId xmlns:a16="http://schemas.microsoft.com/office/drawing/2014/main" id="{B1CB43BB-200F-4FDA-9A48-465C17500DFA}"/>
              </a:ext>
            </a:extLst>
          </p:cNvPr>
          <p:cNvPicPr preferRelativeResize="0"/>
          <p:nvPr/>
        </p:nvPicPr>
        <p:blipFill>
          <a:blip r:embed="rId5">
            <a:alphaModFix/>
          </a:blip>
          <a:stretch>
            <a:fillRect/>
          </a:stretch>
        </p:blipFill>
        <p:spPr>
          <a:xfrm>
            <a:off x="1187624" y="2073173"/>
            <a:ext cx="6588850" cy="367150"/>
          </a:xfrm>
          <a:prstGeom prst="rect">
            <a:avLst/>
          </a:prstGeom>
          <a:noFill/>
          <a:ln>
            <a:noFill/>
          </a:ln>
        </p:spPr>
      </p:pic>
      <p:pic>
        <p:nvPicPr>
          <p:cNvPr id="8" name="Shape 173">
            <a:extLst>
              <a:ext uri="{FF2B5EF4-FFF2-40B4-BE49-F238E27FC236}">
                <a16:creationId xmlns:a16="http://schemas.microsoft.com/office/drawing/2014/main" id="{75798FE9-B246-4325-8CC4-6982BD3255E1}"/>
              </a:ext>
            </a:extLst>
          </p:cNvPr>
          <p:cNvPicPr preferRelativeResize="0"/>
          <p:nvPr/>
        </p:nvPicPr>
        <p:blipFill>
          <a:blip r:embed="rId6">
            <a:alphaModFix/>
          </a:blip>
          <a:stretch>
            <a:fillRect/>
          </a:stretch>
        </p:blipFill>
        <p:spPr>
          <a:xfrm>
            <a:off x="1979712" y="2871090"/>
            <a:ext cx="4701900" cy="2088750"/>
          </a:xfrm>
          <a:prstGeom prst="rect">
            <a:avLst/>
          </a:prstGeom>
          <a:noFill/>
          <a:ln>
            <a:noFill/>
          </a:ln>
        </p:spPr>
      </p:pic>
    </p:spTree>
    <p:extLst>
      <p:ext uri="{BB962C8B-B14F-4D97-AF65-F5344CB8AC3E}">
        <p14:creationId xmlns:p14="http://schemas.microsoft.com/office/powerpoint/2010/main" val="266417141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4B33AE61-CE9B-4F86-86F6-43906BC78D2B}"/>
              </a:ext>
            </a:extLst>
          </p:cNvPr>
          <p:cNvSpPr/>
          <p:nvPr/>
        </p:nvSpPr>
        <p:spPr>
          <a:xfrm>
            <a:off x="1763688" y="197921"/>
            <a:ext cx="4541500" cy="400110"/>
          </a:xfrm>
          <a:prstGeom prst="rect">
            <a:avLst/>
          </a:prstGeom>
        </p:spPr>
        <p:txBody>
          <a:bodyPr wrap="none">
            <a:spAutoFit/>
          </a:bodyPr>
          <a:lstStyle/>
          <a:p>
            <a:r>
              <a:rPr lang="pt-BR"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Projeto Estudos Visando Alteração na LEF </a:t>
            </a:r>
            <a:endParaRPr lang="pt-BR" sz="2000" dirty="0">
              <a:solidFill>
                <a:schemeClr val="bg1"/>
              </a:solidFill>
            </a:endParaRPr>
          </a:p>
        </p:txBody>
      </p:sp>
      <p:pic>
        <p:nvPicPr>
          <p:cNvPr id="4" name="Imagem 3">
            <a:extLst>
              <a:ext uri="{FF2B5EF4-FFF2-40B4-BE49-F238E27FC236}">
                <a16:creationId xmlns:a16="http://schemas.microsoft.com/office/drawing/2014/main" id="{4D7E81E6-E5FA-41EE-946A-34A9394D9949}"/>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1547813"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Espaço Reservado para Rodapé 4">
            <a:extLst>
              <a:ext uri="{FF2B5EF4-FFF2-40B4-BE49-F238E27FC236}">
                <a16:creationId xmlns:a16="http://schemas.microsoft.com/office/drawing/2014/main" id="{A923FF04-8BFD-47F3-BF8E-5A7D6B50CB91}"/>
              </a:ext>
            </a:extLst>
          </p:cNvPr>
          <p:cNvSpPr>
            <a:spLocks noGrp="1"/>
          </p:cNvSpPr>
          <p:nvPr>
            <p:ph type="ftr" sz="quarter" idx="11"/>
          </p:nvPr>
        </p:nvSpPr>
        <p:spPr>
          <a:xfrm>
            <a:off x="3124200" y="6237312"/>
            <a:ext cx="2895600" cy="365125"/>
          </a:xfrm>
        </p:spPr>
        <p:txBody>
          <a:bodyPr/>
          <a:lstStyle/>
          <a:p>
            <a:r>
              <a:rPr lang="pt-BR" dirty="0"/>
              <a:t>7ª Reunião do COGEST</a:t>
            </a:r>
          </a:p>
        </p:txBody>
      </p:sp>
      <p:pic>
        <p:nvPicPr>
          <p:cNvPr id="9" name="Shape 179">
            <a:extLst>
              <a:ext uri="{FF2B5EF4-FFF2-40B4-BE49-F238E27FC236}">
                <a16:creationId xmlns:a16="http://schemas.microsoft.com/office/drawing/2014/main" id="{9E86AB1C-6ACA-42D1-99C7-CBEA32B90FB3}"/>
              </a:ext>
            </a:extLst>
          </p:cNvPr>
          <p:cNvPicPr preferRelativeResize="0"/>
          <p:nvPr/>
        </p:nvPicPr>
        <p:blipFill>
          <a:blip r:embed="rId5">
            <a:alphaModFix/>
          </a:blip>
          <a:stretch>
            <a:fillRect/>
          </a:stretch>
        </p:blipFill>
        <p:spPr>
          <a:xfrm>
            <a:off x="1187624" y="1772816"/>
            <a:ext cx="5760640" cy="576064"/>
          </a:xfrm>
          <a:prstGeom prst="rect">
            <a:avLst/>
          </a:prstGeom>
          <a:noFill/>
          <a:ln>
            <a:noFill/>
          </a:ln>
        </p:spPr>
      </p:pic>
      <p:pic>
        <p:nvPicPr>
          <p:cNvPr id="10" name="Shape 180">
            <a:extLst>
              <a:ext uri="{FF2B5EF4-FFF2-40B4-BE49-F238E27FC236}">
                <a16:creationId xmlns:a16="http://schemas.microsoft.com/office/drawing/2014/main" id="{DFC2C279-F9A8-4A88-8E4B-27C1CC8E5692}"/>
              </a:ext>
            </a:extLst>
          </p:cNvPr>
          <p:cNvPicPr preferRelativeResize="0"/>
          <p:nvPr/>
        </p:nvPicPr>
        <p:blipFill>
          <a:blip r:embed="rId6">
            <a:alphaModFix/>
          </a:blip>
          <a:stretch>
            <a:fillRect/>
          </a:stretch>
        </p:blipFill>
        <p:spPr>
          <a:xfrm>
            <a:off x="1322480" y="2348880"/>
            <a:ext cx="5616624" cy="3197331"/>
          </a:xfrm>
          <a:prstGeom prst="rect">
            <a:avLst/>
          </a:prstGeom>
          <a:noFill/>
          <a:ln>
            <a:noFill/>
          </a:ln>
        </p:spPr>
      </p:pic>
    </p:spTree>
    <p:extLst>
      <p:ext uri="{BB962C8B-B14F-4D97-AF65-F5344CB8AC3E}">
        <p14:creationId xmlns:p14="http://schemas.microsoft.com/office/powerpoint/2010/main" val="411287657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4B33AE61-CE9B-4F86-86F6-43906BC78D2B}"/>
              </a:ext>
            </a:extLst>
          </p:cNvPr>
          <p:cNvSpPr/>
          <p:nvPr/>
        </p:nvSpPr>
        <p:spPr>
          <a:xfrm>
            <a:off x="1763688" y="197921"/>
            <a:ext cx="4541500" cy="400110"/>
          </a:xfrm>
          <a:prstGeom prst="rect">
            <a:avLst/>
          </a:prstGeom>
        </p:spPr>
        <p:txBody>
          <a:bodyPr wrap="none">
            <a:spAutoFit/>
          </a:bodyPr>
          <a:lstStyle/>
          <a:p>
            <a:r>
              <a:rPr lang="pt-BR"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Projeto Estudos Visando Alteração na LEF </a:t>
            </a:r>
            <a:endParaRPr lang="pt-BR" sz="2000" dirty="0">
              <a:solidFill>
                <a:schemeClr val="bg1"/>
              </a:solidFill>
            </a:endParaRPr>
          </a:p>
        </p:txBody>
      </p:sp>
      <p:pic>
        <p:nvPicPr>
          <p:cNvPr id="4" name="Imagem 3">
            <a:extLst>
              <a:ext uri="{FF2B5EF4-FFF2-40B4-BE49-F238E27FC236}">
                <a16:creationId xmlns:a16="http://schemas.microsoft.com/office/drawing/2014/main" id="{4D7E81E6-E5FA-41EE-946A-34A9394D9949}"/>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1547813"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Espaço Reservado para Rodapé 4">
            <a:extLst>
              <a:ext uri="{FF2B5EF4-FFF2-40B4-BE49-F238E27FC236}">
                <a16:creationId xmlns:a16="http://schemas.microsoft.com/office/drawing/2014/main" id="{A923FF04-8BFD-47F3-BF8E-5A7D6B50CB91}"/>
              </a:ext>
            </a:extLst>
          </p:cNvPr>
          <p:cNvSpPr>
            <a:spLocks noGrp="1"/>
          </p:cNvSpPr>
          <p:nvPr>
            <p:ph type="ftr" sz="quarter" idx="11"/>
          </p:nvPr>
        </p:nvSpPr>
        <p:spPr>
          <a:xfrm>
            <a:off x="3124200" y="6237312"/>
            <a:ext cx="2895600" cy="365125"/>
          </a:xfrm>
        </p:spPr>
        <p:txBody>
          <a:bodyPr/>
          <a:lstStyle/>
          <a:p>
            <a:r>
              <a:rPr lang="pt-BR" dirty="0"/>
              <a:t>7ª Reunião do COGEST</a:t>
            </a:r>
          </a:p>
        </p:txBody>
      </p:sp>
      <p:pic>
        <p:nvPicPr>
          <p:cNvPr id="7" name="Shape 188">
            <a:extLst>
              <a:ext uri="{FF2B5EF4-FFF2-40B4-BE49-F238E27FC236}">
                <a16:creationId xmlns:a16="http://schemas.microsoft.com/office/drawing/2014/main" id="{497620D9-CD8F-48CA-8F72-4DD18D7A675C}"/>
              </a:ext>
            </a:extLst>
          </p:cNvPr>
          <p:cNvPicPr preferRelativeResize="0"/>
          <p:nvPr/>
        </p:nvPicPr>
        <p:blipFill rotWithShape="1">
          <a:blip r:embed="rId5">
            <a:alphaModFix/>
          </a:blip>
          <a:srcRect/>
          <a:stretch/>
        </p:blipFill>
        <p:spPr>
          <a:xfrm>
            <a:off x="768202" y="1602871"/>
            <a:ext cx="7886701" cy="3629601"/>
          </a:xfrm>
          <a:prstGeom prst="rect">
            <a:avLst/>
          </a:prstGeom>
          <a:noFill/>
          <a:ln>
            <a:noFill/>
          </a:ln>
        </p:spPr>
      </p:pic>
    </p:spTree>
    <p:extLst>
      <p:ext uri="{BB962C8B-B14F-4D97-AF65-F5344CB8AC3E}">
        <p14:creationId xmlns:p14="http://schemas.microsoft.com/office/powerpoint/2010/main" val="136171207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4B33AE61-CE9B-4F86-86F6-43906BC78D2B}"/>
              </a:ext>
            </a:extLst>
          </p:cNvPr>
          <p:cNvSpPr/>
          <p:nvPr/>
        </p:nvSpPr>
        <p:spPr>
          <a:xfrm>
            <a:off x="1763688" y="197921"/>
            <a:ext cx="4541500" cy="400110"/>
          </a:xfrm>
          <a:prstGeom prst="rect">
            <a:avLst/>
          </a:prstGeom>
        </p:spPr>
        <p:txBody>
          <a:bodyPr wrap="none">
            <a:spAutoFit/>
          </a:bodyPr>
          <a:lstStyle/>
          <a:p>
            <a:r>
              <a:rPr lang="pt-BR"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Projeto Estudos Visando Alteração na LEF </a:t>
            </a:r>
            <a:endParaRPr lang="pt-BR" sz="2000" dirty="0">
              <a:solidFill>
                <a:schemeClr val="bg1"/>
              </a:solidFill>
            </a:endParaRPr>
          </a:p>
        </p:txBody>
      </p:sp>
      <p:pic>
        <p:nvPicPr>
          <p:cNvPr id="4" name="Imagem 3">
            <a:extLst>
              <a:ext uri="{FF2B5EF4-FFF2-40B4-BE49-F238E27FC236}">
                <a16:creationId xmlns:a16="http://schemas.microsoft.com/office/drawing/2014/main" id="{4D7E81E6-E5FA-41EE-946A-34A9394D9949}"/>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1547813"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Espaço Reservado para Rodapé 4">
            <a:extLst>
              <a:ext uri="{FF2B5EF4-FFF2-40B4-BE49-F238E27FC236}">
                <a16:creationId xmlns:a16="http://schemas.microsoft.com/office/drawing/2014/main" id="{A923FF04-8BFD-47F3-BF8E-5A7D6B50CB91}"/>
              </a:ext>
            </a:extLst>
          </p:cNvPr>
          <p:cNvSpPr>
            <a:spLocks noGrp="1"/>
          </p:cNvSpPr>
          <p:nvPr>
            <p:ph type="ftr" sz="quarter" idx="11"/>
          </p:nvPr>
        </p:nvSpPr>
        <p:spPr>
          <a:xfrm>
            <a:off x="3124200" y="6237312"/>
            <a:ext cx="2895600" cy="365125"/>
          </a:xfrm>
        </p:spPr>
        <p:txBody>
          <a:bodyPr/>
          <a:lstStyle/>
          <a:p>
            <a:r>
              <a:rPr lang="pt-BR" dirty="0"/>
              <a:t>7ª Reunião do COGEST</a:t>
            </a:r>
          </a:p>
        </p:txBody>
      </p:sp>
      <p:sp>
        <p:nvSpPr>
          <p:cNvPr id="6" name="Shape 193">
            <a:extLst>
              <a:ext uri="{FF2B5EF4-FFF2-40B4-BE49-F238E27FC236}">
                <a16:creationId xmlns:a16="http://schemas.microsoft.com/office/drawing/2014/main" id="{21CDAD54-1C1D-4B90-83FC-5BF55FC00907}"/>
              </a:ext>
            </a:extLst>
          </p:cNvPr>
          <p:cNvSpPr txBox="1">
            <a:spLocks/>
          </p:cNvSpPr>
          <p:nvPr/>
        </p:nvSpPr>
        <p:spPr>
          <a:xfrm>
            <a:off x="608239" y="1325894"/>
            <a:ext cx="7927522" cy="497730"/>
          </a:xfrm>
          <a:prstGeom prst="rect">
            <a:avLst/>
          </a:prstGeom>
          <a:noFill/>
          <a:ln>
            <a:noFill/>
          </a:ln>
        </p:spPr>
        <p:txBody>
          <a:bodyPr spcFirstLastPara="1" vert="horz" wrap="square" lIns="68575" tIns="34275" rIns="68575" bIns="34275" rtlCol="0"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spcBef>
                <a:spcPts val="0"/>
              </a:spcBef>
              <a:buClr>
                <a:schemeClr val="dk1"/>
              </a:buClr>
              <a:buSzPts val="2100"/>
            </a:pPr>
            <a:r>
              <a:rPr lang="pt-BR" sz="2100" b="1" dirty="0">
                <a:solidFill>
                  <a:schemeClr val="dk1"/>
                </a:solidFill>
                <a:latin typeface="Calibri"/>
                <a:ea typeface="Calibri"/>
                <a:cs typeface="Calibri"/>
                <a:sym typeface="Calibri"/>
              </a:rPr>
              <a:t>A realidade da execução fiscal</a:t>
            </a:r>
          </a:p>
        </p:txBody>
      </p:sp>
      <p:sp>
        <p:nvSpPr>
          <p:cNvPr id="8" name="Shape 194">
            <a:extLst>
              <a:ext uri="{FF2B5EF4-FFF2-40B4-BE49-F238E27FC236}">
                <a16:creationId xmlns:a16="http://schemas.microsoft.com/office/drawing/2014/main" id="{85537112-8CF9-4180-B4A8-1A5B07092072}"/>
              </a:ext>
            </a:extLst>
          </p:cNvPr>
          <p:cNvSpPr txBox="1"/>
          <p:nvPr/>
        </p:nvSpPr>
        <p:spPr>
          <a:xfrm>
            <a:off x="563307" y="2704409"/>
            <a:ext cx="1009556" cy="276999"/>
          </a:xfrm>
          <a:prstGeom prst="rect">
            <a:avLst/>
          </a:prstGeom>
          <a:noFill/>
          <a:ln>
            <a:noFill/>
          </a:ln>
        </p:spPr>
        <p:txBody>
          <a:bodyPr spcFirstLastPara="1" wrap="square" lIns="68575" tIns="34275" rIns="68575" bIns="34275" anchor="t" anchorCtr="0">
            <a:noAutofit/>
          </a:bodyPr>
          <a:lstStyle/>
          <a:p>
            <a:r>
              <a:rPr lang="pt-BR" sz="1400" b="1" dirty="0">
                <a:solidFill>
                  <a:schemeClr val="dk1"/>
                </a:solidFill>
                <a:latin typeface="Calibri"/>
                <a:ea typeface="Calibri"/>
                <a:cs typeface="Calibri"/>
                <a:sym typeface="Calibri"/>
              </a:rPr>
              <a:t>Penhora (%)</a:t>
            </a:r>
            <a:endParaRPr sz="1100" dirty="0"/>
          </a:p>
        </p:txBody>
      </p:sp>
      <p:sp>
        <p:nvSpPr>
          <p:cNvPr id="9" name="Shape 195">
            <a:extLst>
              <a:ext uri="{FF2B5EF4-FFF2-40B4-BE49-F238E27FC236}">
                <a16:creationId xmlns:a16="http://schemas.microsoft.com/office/drawing/2014/main" id="{77948460-4A4B-451F-9252-5C07C6D2652E}"/>
              </a:ext>
            </a:extLst>
          </p:cNvPr>
          <p:cNvSpPr txBox="1"/>
          <p:nvPr/>
        </p:nvSpPr>
        <p:spPr>
          <a:xfrm>
            <a:off x="3737396" y="2167945"/>
            <a:ext cx="834604" cy="276999"/>
          </a:xfrm>
          <a:prstGeom prst="rect">
            <a:avLst/>
          </a:prstGeom>
          <a:noFill/>
          <a:ln>
            <a:noFill/>
          </a:ln>
        </p:spPr>
        <p:txBody>
          <a:bodyPr spcFirstLastPara="1" wrap="square" lIns="68575" tIns="34275" rIns="68575" bIns="34275" anchor="t" anchorCtr="0">
            <a:noAutofit/>
          </a:bodyPr>
          <a:lstStyle/>
          <a:p>
            <a:r>
              <a:rPr lang="pt-BR" sz="1400" b="1" dirty="0">
                <a:solidFill>
                  <a:schemeClr val="dk1"/>
                </a:solidFill>
                <a:latin typeface="Calibri"/>
                <a:ea typeface="Calibri"/>
                <a:cs typeface="Calibri"/>
                <a:sym typeface="Calibri"/>
              </a:rPr>
              <a:t>Leilão (%)</a:t>
            </a:r>
            <a:endParaRPr sz="1100" dirty="0"/>
          </a:p>
        </p:txBody>
      </p:sp>
      <p:pic>
        <p:nvPicPr>
          <p:cNvPr id="10" name="Shape 196">
            <a:extLst>
              <a:ext uri="{FF2B5EF4-FFF2-40B4-BE49-F238E27FC236}">
                <a16:creationId xmlns:a16="http://schemas.microsoft.com/office/drawing/2014/main" id="{10441A26-745C-4800-BBA9-C06505EF8B19}"/>
              </a:ext>
            </a:extLst>
          </p:cNvPr>
          <p:cNvPicPr preferRelativeResize="0"/>
          <p:nvPr/>
        </p:nvPicPr>
        <p:blipFill rotWithShape="1">
          <a:blip r:embed="rId5">
            <a:alphaModFix/>
          </a:blip>
          <a:srcRect l="7122" t="2359" r="31525" b="22491"/>
          <a:stretch/>
        </p:blipFill>
        <p:spPr>
          <a:xfrm>
            <a:off x="157061" y="3295671"/>
            <a:ext cx="3034417" cy="2307874"/>
          </a:xfrm>
          <a:prstGeom prst="rect">
            <a:avLst/>
          </a:prstGeom>
          <a:noFill/>
          <a:ln>
            <a:noFill/>
          </a:ln>
        </p:spPr>
      </p:pic>
      <p:pic>
        <p:nvPicPr>
          <p:cNvPr id="11" name="Shape 197">
            <a:extLst>
              <a:ext uri="{FF2B5EF4-FFF2-40B4-BE49-F238E27FC236}">
                <a16:creationId xmlns:a16="http://schemas.microsoft.com/office/drawing/2014/main" id="{B6B0230A-72B8-4F49-97A9-5A87CFD78C4D}"/>
              </a:ext>
            </a:extLst>
          </p:cNvPr>
          <p:cNvPicPr preferRelativeResize="0"/>
          <p:nvPr/>
        </p:nvPicPr>
        <p:blipFill rotWithShape="1">
          <a:blip r:embed="rId6">
            <a:alphaModFix/>
          </a:blip>
          <a:srcRect l="10321" t="7142" r="9133" b="23240"/>
          <a:stretch/>
        </p:blipFill>
        <p:spPr>
          <a:xfrm>
            <a:off x="3191478" y="2655670"/>
            <a:ext cx="2762360" cy="2113442"/>
          </a:xfrm>
          <a:prstGeom prst="rect">
            <a:avLst/>
          </a:prstGeom>
          <a:noFill/>
          <a:ln>
            <a:noFill/>
          </a:ln>
        </p:spPr>
      </p:pic>
      <p:pic>
        <p:nvPicPr>
          <p:cNvPr id="12" name="Shape 198">
            <a:extLst>
              <a:ext uri="{FF2B5EF4-FFF2-40B4-BE49-F238E27FC236}">
                <a16:creationId xmlns:a16="http://schemas.microsoft.com/office/drawing/2014/main" id="{57138908-5F0A-458C-B55D-C59403DB84F3}"/>
              </a:ext>
            </a:extLst>
          </p:cNvPr>
          <p:cNvPicPr preferRelativeResize="0"/>
          <p:nvPr/>
        </p:nvPicPr>
        <p:blipFill rotWithShape="1">
          <a:blip r:embed="rId7">
            <a:alphaModFix/>
          </a:blip>
          <a:srcRect l="7680" t="4393" r="32740" b="21089"/>
          <a:stretch/>
        </p:blipFill>
        <p:spPr>
          <a:xfrm>
            <a:off x="6103304" y="3501008"/>
            <a:ext cx="2938295" cy="2240817"/>
          </a:xfrm>
          <a:prstGeom prst="rect">
            <a:avLst/>
          </a:prstGeom>
          <a:noFill/>
          <a:ln>
            <a:noFill/>
          </a:ln>
        </p:spPr>
      </p:pic>
      <p:sp>
        <p:nvSpPr>
          <p:cNvPr id="13" name="Shape 199">
            <a:extLst>
              <a:ext uri="{FF2B5EF4-FFF2-40B4-BE49-F238E27FC236}">
                <a16:creationId xmlns:a16="http://schemas.microsoft.com/office/drawing/2014/main" id="{3D0E6FC4-F55E-4737-9152-C040ADAF4E9B}"/>
              </a:ext>
            </a:extLst>
          </p:cNvPr>
          <p:cNvSpPr txBox="1"/>
          <p:nvPr/>
        </p:nvSpPr>
        <p:spPr>
          <a:xfrm>
            <a:off x="6513124" y="2981408"/>
            <a:ext cx="2118657" cy="276999"/>
          </a:xfrm>
          <a:prstGeom prst="rect">
            <a:avLst/>
          </a:prstGeom>
          <a:noFill/>
          <a:ln>
            <a:noFill/>
          </a:ln>
        </p:spPr>
        <p:txBody>
          <a:bodyPr spcFirstLastPara="1" wrap="square" lIns="68575" tIns="34275" rIns="68575" bIns="34275" anchor="t" anchorCtr="0">
            <a:noAutofit/>
          </a:bodyPr>
          <a:lstStyle/>
          <a:p>
            <a:r>
              <a:rPr lang="pt-BR" sz="1400" b="1" dirty="0">
                <a:solidFill>
                  <a:schemeClr val="dk1"/>
                </a:solidFill>
                <a:latin typeface="Calibri"/>
                <a:ea typeface="Calibri"/>
                <a:cs typeface="Calibri"/>
                <a:sym typeface="Calibri"/>
              </a:rPr>
              <a:t>Hipótese de pagamento (%)</a:t>
            </a:r>
            <a:endParaRPr sz="1400" b="1"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2712437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4B33AE61-CE9B-4F86-86F6-43906BC78D2B}"/>
              </a:ext>
            </a:extLst>
          </p:cNvPr>
          <p:cNvSpPr/>
          <p:nvPr/>
        </p:nvSpPr>
        <p:spPr>
          <a:xfrm>
            <a:off x="1763688" y="197921"/>
            <a:ext cx="4541500" cy="400110"/>
          </a:xfrm>
          <a:prstGeom prst="rect">
            <a:avLst/>
          </a:prstGeom>
        </p:spPr>
        <p:txBody>
          <a:bodyPr wrap="none">
            <a:spAutoFit/>
          </a:bodyPr>
          <a:lstStyle/>
          <a:p>
            <a:r>
              <a:rPr lang="pt-BR"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Projeto Estudos Visando Alteração na LEF </a:t>
            </a:r>
            <a:endParaRPr lang="pt-BR" sz="2000" dirty="0">
              <a:solidFill>
                <a:schemeClr val="bg1"/>
              </a:solidFill>
            </a:endParaRPr>
          </a:p>
        </p:txBody>
      </p:sp>
      <p:pic>
        <p:nvPicPr>
          <p:cNvPr id="4" name="Imagem 3">
            <a:extLst>
              <a:ext uri="{FF2B5EF4-FFF2-40B4-BE49-F238E27FC236}">
                <a16:creationId xmlns:a16="http://schemas.microsoft.com/office/drawing/2014/main" id="{4D7E81E6-E5FA-41EE-946A-34A9394D9949}"/>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1547813"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Espaço Reservado para Rodapé 4">
            <a:extLst>
              <a:ext uri="{FF2B5EF4-FFF2-40B4-BE49-F238E27FC236}">
                <a16:creationId xmlns:a16="http://schemas.microsoft.com/office/drawing/2014/main" id="{A923FF04-8BFD-47F3-BF8E-5A7D6B50CB91}"/>
              </a:ext>
            </a:extLst>
          </p:cNvPr>
          <p:cNvSpPr>
            <a:spLocks noGrp="1"/>
          </p:cNvSpPr>
          <p:nvPr>
            <p:ph type="ftr" sz="quarter" idx="11"/>
          </p:nvPr>
        </p:nvSpPr>
        <p:spPr>
          <a:xfrm>
            <a:off x="3124200" y="6237312"/>
            <a:ext cx="2895600" cy="365125"/>
          </a:xfrm>
        </p:spPr>
        <p:txBody>
          <a:bodyPr/>
          <a:lstStyle/>
          <a:p>
            <a:r>
              <a:rPr lang="pt-BR" dirty="0"/>
              <a:t>7ª Reunião do COGEST</a:t>
            </a:r>
          </a:p>
        </p:txBody>
      </p:sp>
      <p:sp>
        <p:nvSpPr>
          <p:cNvPr id="14" name="Shape 204">
            <a:extLst>
              <a:ext uri="{FF2B5EF4-FFF2-40B4-BE49-F238E27FC236}">
                <a16:creationId xmlns:a16="http://schemas.microsoft.com/office/drawing/2014/main" id="{3388CF17-11D6-43EA-A14A-388BD3B43A58}"/>
              </a:ext>
            </a:extLst>
          </p:cNvPr>
          <p:cNvSpPr txBox="1">
            <a:spLocks/>
          </p:cNvSpPr>
          <p:nvPr/>
        </p:nvSpPr>
        <p:spPr>
          <a:xfrm>
            <a:off x="628650" y="1496938"/>
            <a:ext cx="7886700" cy="370800"/>
          </a:xfrm>
          <a:prstGeom prst="rect">
            <a:avLst/>
          </a:prstGeom>
          <a:noFill/>
          <a:ln>
            <a:noFill/>
          </a:ln>
        </p:spPr>
        <p:txBody>
          <a:bodyPr spcFirstLastPara="1" vert="horz" wrap="square" lIns="68575" tIns="34275" rIns="68575" bIns="34275" rtlCol="0"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spcBef>
                <a:spcPts val="0"/>
              </a:spcBef>
              <a:buClr>
                <a:schemeClr val="dk1"/>
              </a:buClr>
              <a:buSzPts val="1500"/>
            </a:pPr>
            <a:r>
              <a:rPr lang="pt-BR" sz="3000" b="1"/>
              <a:t>ARRECADAÇÃO</a:t>
            </a:r>
          </a:p>
        </p:txBody>
      </p:sp>
      <p:pic>
        <p:nvPicPr>
          <p:cNvPr id="15" name="Shape 205">
            <a:extLst>
              <a:ext uri="{FF2B5EF4-FFF2-40B4-BE49-F238E27FC236}">
                <a16:creationId xmlns:a16="http://schemas.microsoft.com/office/drawing/2014/main" id="{46C958A8-B23F-4ED7-AE59-B6D566D7AF0E}"/>
              </a:ext>
            </a:extLst>
          </p:cNvPr>
          <p:cNvPicPr preferRelativeResize="0"/>
          <p:nvPr/>
        </p:nvPicPr>
        <p:blipFill>
          <a:blip r:embed="rId5">
            <a:alphaModFix/>
          </a:blip>
          <a:stretch>
            <a:fillRect/>
          </a:stretch>
        </p:blipFill>
        <p:spPr>
          <a:xfrm>
            <a:off x="312150" y="2499350"/>
            <a:ext cx="4220650" cy="3080700"/>
          </a:xfrm>
          <a:prstGeom prst="rect">
            <a:avLst/>
          </a:prstGeom>
          <a:noFill/>
          <a:ln>
            <a:noFill/>
          </a:ln>
        </p:spPr>
      </p:pic>
      <p:pic>
        <p:nvPicPr>
          <p:cNvPr id="16" name="Shape 206">
            <a:extLst>
              <a:ext uri="{FF2B5EF4-FFF2-40B4-BE49-F238E27FC236}">
                <a16:creationId xmlns:a16="http://schemas.microsoft.com/office/drawing/2014/main" id="{4FBE946B-4509-4034-9A86-19C3539B17E7}"/>
              </a:ext>
            </a:extLst>
          </p:cNvPr>
          <p:cNvPicPr preferRelativeResize="0"/>
          <p:nvPr/>
        </p:nvPicPr>
        <p:blipFill>
          <a:blip r:embed="rId6">
            <a:alphaModFix/>
          </a:blip>
          <a:stretch>
            <a:fillRect/>
          </a:stretch>
        </p:blipFill>
        <p:spPr>
          <a:xfrm>
            <a:off x="4458176" y="2997800"/>
            <a:ext cx="4526475" cy="1924050"/>
          </a:xfrm>
          <a:prstGeom prst="rect">
            <a:avLst/>
          </a:prstGeom>
          <a:noFill/>
          <a:ln>
            <a:noFill/>
          </a:ln>
        </p:spPr>
      </p:pic>
    </p:spTree>
    <p:extLst>
      <p:ext uri="{BB962C8B-B14F-4D97-AF65-F5344CB8AC3E}">
        <p14:creationId xmlns:p14="http://schemas.microsoft.com/office/powerpoint/2010/main" val="343441944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4B33AE61-CE9B-4F86-86F6-43906BC78D2B}"/>
              </a:ext>
            </a:extLst>
          </p:cNvPr>
          <p:cNvSpPr/>
          <p:nvPr/>
        </p:nvSpPr>
        <p:spPr>
          <a:xfrm>
            <a:off x="1763688" y="197921"/>
            <a:ext cx="4541500" cy="400110"/>
          </a:xfrm>
          <a:prstGeom prst="rect">
            <a:avLst/>
          </a:prstGeom>
        </p:spPr>
        <p:txBody>
          <a:bodyPr wrap="none">
            <a:spAutoFit/>
          </a:bodyPr>
          <a:lstStyle/>
          <a:p>
            <a:r>
              <a:rPr lang="pt-BR"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Projeto Estudos Visando Alteração na LEF </a:t>
            </a:r>
            <a:endParaRPr lang="pt-BR" sz="2000" dirty="0">
              <a:solidFill>
                <a:schemeClr val="bg1"/>
              </a:solidFill>
            </a:endParaRPr>
          </a:p>
        </p:txBody>
      </p:sp>
      <p:pic>
        <p:nvPicPr>
          <p:cNvPr id="4" name="Imagem 3">
            <a:extLst>
              <a:ext uri="{FF2B5EF4-FFF2-40B4-BE49-F238E27FC236}">
                <a16:creationId xmlns:a16="http://schemas.microsoft.com/office/drawing/2014/main" id="{4D7E81E6-E5FA-41EE-946A-34A9394D9949}"/>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1547813"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Espaço Reservado para Rodapé 4">
            <a:extLst>
              <a:ext uri="{FF2B5EF4-FFF2-40B4-BE49-F238E27FC236}">
                <a16:creationId xmlns:a16="http://schemas.microsoft.com/office/drawing/2014/main" id="{A923FF04-8BFD-47F3-BF8E-5A7D6B50CB91}"/>
              </a:ext>
            </a:extLst>
          </p:cNvPr>
          <p:cNvSpPr>
            <a:spLocks noGrp="1"/>
          </p:cNvSpPr>
          <p:nvPr>
            <p:ph type="ftr" sz="quarter" idx="11"/>
          </p:nvPr>
        </p:nvSpPr>
        <p:spPr>
          <a:xfrm>
            <a:off x="3124200" y="6237312"/>
            <a:ext cx="2895600" cy="365125"/>
          </a:xfrm>
        </p:spPr>
        <p:txBody>
          <a:bodyPr/>
          <a:lstStyle/>
          <a:p>
            <a:r>
              <a:rPr lang="pt-BR" dirty="0"/>
              <a:t>7ª Reunião do COGEST</a:t>
            </a:r>
          </a:p>
        </p:txBody>
      </p:sp>
      <p:sp>
        <p:nvSpPr>
          <p:cNvPr id="8" name="Shape 214">
            <a:extLst>
              <a:ext uri="{FF2B5EF4-FFF2-40B4-BE49-F238E27FC236}">
                <a16:creationId xmlns:a16="http://schemas.microsoft.com/office/drawing/2014/main" id="{87CC3310-A252-4C0D-8C71-BAD2ED0D263E}"/>
              </a:ext>
            </a:extLst>
          </p:cNvPr>
          <p:cNvSpPr/>
          <p:nvPr/>
        </p:nvSpPr>
        <p:spPr>
          <a:xfrm>
            <a:off x="698625" y="2591887"/>
            <a:ext cx="7886700" cy="2854569"/>
          </a:xfrm>
          <a:prstGeom prst="roundRect">
            <a:avLst>
              <a:gd name="adj" fmla="val 16667"/>
            </a:avLst>
          </a:prstGeom>
          <a:noFill/>
          <a:ln w="12700" cap="flat" cmpd="sng">
            <a:solidFill>
              <a:srgbClr val="42719B"/>
            </a:solidFill>
            <a:prstDash val="solid"/>
            <a:miter lim="800000"/>
            <a:headEnd type="none" w="sm" len="sm"/>
            <a:tailEnd type="none" w="sm" len="sm"/>
          </a:ln>
        </p:spPr>
        <p:txBody>
          <a:bodyPr spcFirstLastPara="1" wrap="square" lIns="68575" tIns="34275" rIns="68575" bIns="34275" anchor="ctr" anchorCtr="0">
            <a:noAutofit/>
          </a:bodyPr>
          <a:lstStyle/>
          <a:p>
            <a:pPr algn="ctr"/>
            <a:endParaRPr sz="1400">
              <a:solidFill>
                <a:schemeClr val="lt1"/>
              </a:solidFill>
              <a:latin typeface="Calibri"/>
              <a:ea typeface="Calibri"/>
              <a:cs typeface="Calibri"/>
              <a:sym typeface="Calibri"/>
            </a:endParaRPr>
          </a:p>
        </p:txBody>
      </p:sp>
      <p:pic>
        <p:nvPicPr>
          <p:cNvPr id="9" name="Shape 216">
            <a:extLst>
              <a:ext uri="{FF2B5EF4-FFF2-40B4-BE49-F238E27FC236}">
                <a16:creationId xmlns:a16="http://schemas.microsoft.com/office/drawing/2014/main" id="{990187B1-D33A-4FEB-AB39-5DE9C3FF2866}"/>
              </a:ext>
            </a:extLst>
          </p:cNvPr>
          <p:cNvPicPr preferRelativeResize="0"/>
          <p:nvPr/>
        </p:nvPicPr>
        <p:blipFill>
          <a:blip r:embed="rId5">
            <a:alphaModFix/>
          </a:blip>
          <a:stretch>
            <a:fillRect/>
          </a:stretch>
        </p:blipFill>
        <p:spPr>
          <a:xfrm>
            <a:off x="983925" y="2773241"/>
            <a:ext cx="7316100" cy="2524150"/>
          </a:xfrm>
          <a:prstGeom prst="rect">
            <a:avLst/>
          </a:prstGeom>
          <a:noFill/>
          <a:ln>
            <a:noFill/>
          </a:ln>
        </p:spPr>
      </p:pic>
      <p:pic>
        <p:nvPicPr>
          <p:cNvPr id="10" name="Shape 217">
            <a:extLst>
              <a:ext uri="{FF2B5EF4-FFF2-40B4-BE49-F238E27FC236}">
                <a16:creationId xmlns:a16="http://schemas.microsoft.com/office/drawing/2014/main" id="{1F9A5C37-2A36-4322-AA2A-82F66BD3EBEB}"/>
              </a:ext>
            </a:extLst>
          </p:cNvPr>
          <p:cNvPicPr preferRelativeResize="0"/>
          <p:nvPr/>
        </p:nvPicPr>
        <p:blipFill>
          <a:blip r:embed="rId6">
            <a:alphaModFix/>
          </a:blip>
          <a:stretch>
            <a:fillRect/>
          </a:stretch>
        </p:blipFill>
        <p:spPr>
          <a:xfrm>
            <a:off x="1146750" y="1425164"/>
            <a:ext cx="7153275" cy="685800"/>
          </a:xfrm>
          <a:prstGeom prst="rect">
            <a:avLst/>
          </a:prstGeom>
          <a:noFill/>
          <a:ln>
            <a:noFill/>
          </a:ln>
        </p:spPr>
      </p:pic>
    </p:spTree>
    <p:extLst>
      <p:ext uri="{BB962C8B-B14F-4D97-AF65-F5344CB8AC3E}">
        <p14:creationId xmlns:p14="http://schemas.microsoft.com/office/powerpoint/2010/main" val="289802329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4B33AE61-CE9B-4F86-86F6-43906BC78D2B}"/>
              </a:ext>
            </a:extLst>
          </p:cNvPr>
          <p:cNvSpPr/>
          <p:nvPr/>
        </p:nvSpPr>
        <p:spPr>
          <a:xfrm>
            <a:off x="1763688" y="197921"/>
            <a:ext cx="4541500" cy="400110"/>
          </a:xfrm>
          <a:prstGeom prst="rect">
            <a:avLst/>
          </a:prstGeom>
        </p:spPr>
        <p:txBody>
          <a:bodyPr wrap="none">
            <a:spAutoFit/>
          </a:bodyPr>
          <a:lstStyle/>
          <a:p>
            <a:r>
              <a:rPr lang="pt-BR"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Projeto Estudos Visando Alteração na LEF </a:t>
            </a:r>
            <a:endParaRPr lang="pt-BR" sz="2000" dirty="0">
              <a:solidFill>
                <a:schemeClr val="bg1"/>
              </a:solidFill>
            </a:endParaRPr>
          </a:p>
        </p:txBody>
      </p:sp>
      <p:pic>
        <p:nvPicPr>
          <p:cNvPr id="4" name="Imagem 3">
            <a:extLst>
              <a:ext uri="{FF2B5EF4-FFF2-40B4-BE49-F238E27FC236}">
                <a16:creationId xmlns:a16="http://schemas.microsoft.com/office/drawing/2014/main" id="{4D7E81E6-E5FA-41EE-946A-34A9394D9949}"/>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1547813"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Espaço Reservado para Rodapé 4">
            <a:extLst>
              <a:ext uri="{FF2B5EF4-FFF2-40B4-BE49-F238E27FC236}">
                <a16:creationId xmlns:a16="http://schemas.microsoft.com/office/drawing/2014/main" id="{A923FF04-8BFD-47F3-BF8E-5A7D6B50CB91}"/>
              </a:ext>
            </a:extLst>
          </p:cNvPr>
          <p:cNvSpPr>
            <a:spLocks noGrp="1"/>
          </p:cNvSpPr>
          <p:nvPr>
            <p:ph type="ftr" sz="quarter" idx="11"/>
          </p:nvPr>
        </p:nvSpPr>
        <p:spPr>
          <a:xfrm>
            <a:off x="3124200" y="6237312"/>
            <a:ext cx="2895600" cy="365125"/>
          </a:xfrm>
        </p:spPr>
        <p:txBody>
          <a:bodyPr/>
          <a:lstStyle/>
          <a:p>
            <a:r>
              <a:rPr lang="pt-BR" dirty="0"/>
              <a:t>7ª Reunião do COGEST</a:t>
            </a:r>
          </a:p>
        </p:txBody>
      </p:sp>
      <p:sp>
        <p:nvSpPr>
          <p:cNvPr id="11" name="Shape 223">
            <a:extLst>
              <a:ext uri="{FF2B5EF4-FFF2-40B4-BE49-F238E27FC236}">
                <a16:creationId xmlns:a16="http://schemas.microsoft.com/office/drawing/2014/main" id="{8B65EDD6-68CF-4640-9EF4-1BCEFF105A2C}"/>
              </a:ext>
            </a:extLst>
          </p:cNvPr>
          <p:cNvSpPr txBox="1">
            <a:spLocks/>
          </p:cNvSpPr>
          <p:nvPr/>
        </p:nvSpPr>
        <p:spPr>
          <a:xfrm>
            <a:off x="628650" y="1700808"/>
            <a:ext cx="7886700" cy="3414900"/>
          </a:xfrm>
          <a:prstGeom prst="rect">
            <a:avLst/>
          </a:prstGeom>
          <a:noFill/>
          <a:ln>
            <a:noFill/>
          </a:ln>
        </p:spPr>
        <p:txBody>
          <a:bodyPr spcFirstLastPara="1" vert="horz" wrap="square" lIns="68575" tIns="34275" rIns="68575" bIns="34275" rtlCol="0" anchor="t" anchorCtr="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spcBef>
                <a:spcPts val="0"/>
              </a:spcBef>
              <a:buClr>
                <a:srgbClr val="000066"/>
              </a:buClr>
              <a:buSzPts val="2000"/>
            </a:pPr>
            <a:r>
              <a:rPr lang="pt-BR" sz="2000" dirty="0">
                <a:solidFill>
                  <a:srgbClr val="000066"/>
                </a:solidFill>
              </a:rPr>
              <a:t>Estudos Visando Alterações na Lei de Execução Fiscal - LEF</a:t>
            </a:r>
            <a:endParaRPr lang="pt-BR" sz="1100" dirty="0"/>
          </a:p>
        </p:txBody>
      </p:sp>
      <p:sp>
        <p:nvSpPr>
          <p:cNvPr id="12" name="Shape 226">
            <a:extLst>
              <a:ext uri="{FF2B5EF4-FFF2-40B4-BE49-F238E27FC236}">
                <a16:creationId xmlns:a16="http://schemas.microsoft.com/office/drawing/2014/main" id="{8B160AD0-02BE-42DE-9470-0ADDFFEFFA0F}"/>
              </a:ext>
            </a:extLst>
          </p:cNvPr>
          <p:cNvSpPr txBox="1"/>
          <p:nvPr/>
        </p:nvSpPr>
        <p:spPr>
          <a:xfrm>
            <a:off x="783750" y="2537667"/>
            <a:ext cx="7731600" cy="2816100"/>
          </a:xfrm>
          <a:prstGeom prst="rect">
            <a:avLst/>
          </a:prstGeom>
          <a:noFill/>
          <a:ln>
            <a:noFill/>
          </a:ln>
        </p:spPr>
        <p:txBody>
          <a:bodyPr spcFirstLastPara="1" wrap="square" lIns="68575" tIns="34275" rIns="68575" bIns="34275" anchor="t" anchorCtr="0">
            <a:noAutofit/>
          </a:bodyPr>
          <a:lstStyle/>
          <a:p>
            <a:pPr algn="just"/>
            <a:r>
              <a:rPr lang="pt-BR" sz="1500" dirty="0">
                <a:solidFill>
                  <a:srgbClr val="000066"/>
                </a:solidFill>
                <a:latin typeface="Calibri"/>
                <a:ea typeface="Calibri"/>
                <a:cs typeface="Calibri"/>
                <a:sym typeface="Calibri"/>
              </a:rPr>
              <a:t>Gestor do Projeto: </a:t>
            </a:r>
            <a:r>
              <a:rPr lang="pt-BR" sz="1500" b="1" dirty="0">
                <a:solidFill>
                  <a:srgbClr val="000066"/>
                </a:solidFill>
                <a:latin typeface="Calibri"/>
                <a:ea typeface="Calibri"/>
                <a:cs typeface="Calibri"/>
                <a:sym typeface="Calibri"/>
              </a:rPr>
              <a:t>Juiz Federal Anderson Furlan</a:t>
            </a:r>
            <a:endParaRPr sz="1100" dirty="0"/>
          </a:p>
          <a:p>
            <a:pPr algn="just"/>
            <a:r>
              <a:rPr lang="pt-BR" sz="1500" dirty="0">
                <a:solidFill>
                  <a:srgbClr val="000066"/>
                </a:solidFill>
                <a:latin typeface="Calibri"/>
                <a:ea typeface="Calibri"/>
                <a:cs typeface="Calibri"/>
                <a:sym typeface="Calibri"/>
              </a:rPr>
              <a:t>Gerente do Projeto: </a:t>
            </a:r>
            <a:r>
              <a:rPr lang="pt-BR" sz="1500" b="1" dirty="0">
                <a:solidFill>
                  <a:srgbClr val="000066"/>
                </a:solidFill>
                <a:latin typeface="Calibri"/>
                <a:ea typeface="Calibri"/>
                <a:cs typeface="Calibri"/>
                <a:sym typeface="Calibri"/>
              </a:rPr>
              <a:t>Mario </a:t>
            </a:r>
            <a:r>
              <a:rPr lang="pt-BR" sz="1500" b="1" dirty="0" err="1">
                <a:solidFill>
                  <a:srgbClr val="000066"/>
                </a:solidFill>
                <a:latin typeface="Calibri"/>
                <a:ea typeface="Calibri"/>
                <a:cs typeface="Calibri"/>
                <a:sym typeface="Calibri"/>
              </a:rPr>
              <a:t>Procopiuck</a:t>
            </a:r>
            <a:endParaRPr sz="1100" dirty="0"/>
          </a:p>
          <a:p>
            <a:pPr algn="just"/>
            <a:endParaRPr sz="1400" dirty="0">
              <a:solidFill>
                <a:srgbClr val="000066"/>
              </a:solidFill>
              <a:latin typeface="Calibri"/>
              <a:ea typeface="Calibri"/>
              <a:cs typeface="Calibri"/>
              <a:sym typeface="Calibri"/>
            </a:endParaRPr>
          </a:p>
          <a:p>
            <a:pPr algn="just"/>
            <a:r>
              <a:rPr lang="pt-BR" sz="1400" b="1" dirty="0">
                <a:solidFill>
                  <a:srgbClr val="000066"/>
                </a:solidFill>
                <a:latin typeface="Calibri"/>
                <a:ea typeface="Calibri"/>
                <a:cs typeface="Calibri"/>
                <a:sym typeface="Calibri"/>
              </a:rPr>
              <a:t>Escopo: </a:t>
            </a:r>
            <a:r>
              <a:rPr lang="pt-BR" sz="1400" dirty="0">
                <a:solidFill>
                  <a:srgbClr val="000066"/>
                </a:solidFill>
                <a:latin typeface="Calibri"/>
                <a:ea typeface="Calibri"/>
                <a:cs typeface="Calibri"/>
                <a:sym typeface="Calibri"/>
              </a:rPr>
              <a:t>O projeto foi inicialmente concebido como "Estudos para Alteração da LEF", porém é preciso avançar para que sejam apresentadas propostas que independam de alterações legislativas para que a Execução Fiscal possa tramitar de maneira razoável e mediante a adoção de soluções tecnológicas viáveis e ações decorrentes de boas-práticas utilizadas pelos juízes na primeira instância. Sendo assim, é possível elencar como escopo do projeto: </a:t>
            </a:r>
            <a:r>
              <a:rPr lang="pt-BR" sz="1400" b="1" dirty="0">
                <a:solidFill>
                  <a:srgbClr val="000066"/>
                </a:solidFill>
                <a:latin typeface="Calibri"/>
                <a:ea typeface="Calibri"/>
                <a:cs typeface="Calibri"/>
                <a:sym typeface="Calibri"/>
              </a:rPr>
              <a:t>(1) customização do processo eletrônico para atender a execução fiscal</a:t>
            </a:r>
            <a:r>
              <a:rPr lang="pt-BR" sz="1400" dirty="0">
                <a:solidFill>
                  <a:srgbClr val="000066"/>
                </a:solidFill>
                <a:latin typeface="Calibri"/>
                <a:ea typeface="Calibri"/>
                <a:cs typeface="Calibri"/>
                <a:sym typeface="Calibri"/>
              </a:rPr>
              <a:t>; </a:t>
            </a:r>
            <a:r>
              <a:rPr lang="pt-BR" sz="1400" b="1" dirty="0">
                <a:solidFill>
                  <a:srgbClr val="000066"/>
                </a:solidFill>
                <a:latin typeface="Calibri"/>
                <a:ea typeface="Calibri"/>
                <a:cs typeface="Calibri"/>
                <a:sym typeface="Calibri"/>
              </a:rPr>
              <a:t>(2) implantação de um portal nacional de vendas judiciais</a:t>
            </a:r>
            <a:r>
              <a:rPr lang="pt-BR" sz="1400" dirty="0">
                <a:solidFill>
                  <a:srgbClr val="000066"/>
                </a:solidFill>
                <a:latin typeface="Calibri"/>
                <a:ea typeface="Calibri"/>
                <a:cs typeface="Calibri"/>
                <a:sym typeface="Calibri"/>
              </a:rPr>
              <a:t>, em que cada unidade judiciária possa incluir e retirar bens dos leilões; </a:t>
            </a:r>
            <a:r>
              <a:rPr lang="pt-BR" sz="1400" b="1" dirty="0">
                <a:solidFill>
                  <a:srgbClr val="000066"/>
                </a:solidFill>
                <a:latin typeface="Calibri"/>
                <a:ea typeface="Calibri"/>
                <a:cs typeface="Calibri"/>
                <a:sym typeface="Calibri"/>
              </a:rPr>
              <a:t>(3) proposta de criação ou especialização de varas para processamento e julgamento das execuções fiscais contra grandes devedores</a:t>
            </a:r>
            <a:r>
              <a:rPr lang="pt-BR" sz="1400" dirty="0">
                <a:solidFill>
                  <a:srgbClr val="000066"/>
                </a:solidFill>
                <a:latin typeface="Calibri"/>
                <a:ea typeface="Calibri"/>
                <a:cs typeface="Calibri"/>
                <a:sym typeface="Calibri"/>
              </a:rPr>
              <a:t>; (4) </a:t>
            </a:r>
            <a:r>
              <a:rPr lang="pt-BR" sz="1400" b="1" dirty="0">
                <a:solidFill>
                  <a:srgbClr val="000066"/>
                </a:solidFill>
                <a:latin typeface="Calibri"/>
                <a:ea typeface="Calibri"/>
                <a:cs typeface="Calibri"/>
                <a:sym typeface="Calibri"/>
              </a:rPr>
              <a:t>análise e sistematização das medidas de boas-práticas conhecidas que possam ser concretizadas em </a:t>
            </a:r>
            <a:r>
              <a:rPr lang="pt-BR" sz="1400" b="1" dirty="0" err="1">
                <a:solidFill>
                  <a:srgbClr val="000066"/>
                </a:solidFill>
                <a:latin typeface="Calibri"/>
                <a:ea typeface="Calibri"/>
                <a:cs typeface="Calibri"/>
                <a:sym typeface="Calibri"/>
              </a:rPr>
              <a:t>macroescala</a:t>
            </a:r>
            <a:r>
              <a:rPr lang="pt-BR" sz="1400" b="1" dirty="0">
                <a:solidFill>
                  <a:srgbClr val="000066"/>
                </a:solidFill>
                <a:latin typeface="Calibri"/>
                <a:ea typeface="Calibri"/>
                <a:cs typeface="Calibri"/>
                <a:sym typeface="Calibri"/>
              </a:rPr>
              <a:t>, como política judiciária</a:t>
            </a:r>
            <a:r>
              <a:rPr lang="pt-BR" sz="1400" dirty="0">
                <a:solidFill>
                  <a:srgbClr val="000066"/>
                </a:solidFill>
                <a:latin typeface="Calibri"/>
                <a:ea typeface="Calibri"/>
                <a:cs typeface="Calibri"/>
                <a:sym typeface="Calibri"/>
              </a:rPr>
              <a:t>.</a:t>
            </a:r>
            <a:endParaRPr sz="1100" dirty="0"/>
          </a:p>
        </p:txBody>
      </p:sp>
      <p:sp>
        <p:nvSpPr>
          <p:cNvPr id="13" name="Shape 225">
            <a:extLst>
              <a:ext uri="{FF2B5EF4-FFF2-40B4-BE49-F238E27FC236}">
                <a16:creationId xmlns:a16="http://schemas.microsoft.com/office/drawing/2014/main" id="{CBF2BB29-9F02-45B1-B61C-0529B32121FA}"/>
              </a:ext>
            </a:extLst>
          </p:cNvPr>
          <p:cNvSpPr/>
          <p:nvPr/>
        </p:nvSpPr>
        <p:spPr>
          <a:xfrm>
            <a:off x="628650" y="2445117"/>
            <a:ext cx="7886700" cy="3001200"/>
          </a:xfrm>
          <a:prstGeom prst="roundRect">
            <a:avLst>
              <a:gd name="adj" fmla="val 16667"/>
            </a:avLst>
          </a:prstGeom>
          <a:noFill/>
          <a:ln w="12700" cap="flat" cmpd="sng">
            <a:solidFill>
              <a:srgbClr val="42719B"/>
            </a:solidFill>
            <a:prstDash val="solid"/>
            <a:miter lim="800000"/>
            <a:headEnd type="none" w="sm" len="sm"/>
            <a:tailEnd type="none" w="sm" len="sm"/>
          </a:ln>
        </p:spPr>
        <p:txBody>
          <a:bodyPr spcFirstLastPara="1" wrap="square" lIns="68575" tIns="34275" rIns="68575" bIns="34275" anchor="ctr" anchorCtr="0">
            <a:noAutofit/>
          </a:bodyPr>
          <a:lstStyle/>
          <a:p>
            <a:pPr algn="ctr"/>
            <a:endParaRPr sz="14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303910895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4B33AE61-CE9B-4F86-86F6-43906BC78D2B}"/>
              </a:ext>
            </a:extLst>
          </p:cNvPr>
          <p:cNvSpPr/>
          <p:nvPr/>
        </p:nvSpPr>
        <p:spPr>
          <a:xfrm>
            <a:off x="1763688" y="197921"/>
            <a:ext cx="4541500" cy="400110"/>
          </a:xfrm>
          <a:prstGeom prst="rect">
            <a:avLst/>
          </a:prstGeom>
        </p:spPr>
        <p:txBody>
          <a:bodyPr wrap="none">
            <a:spAutoFit/>
          </a:bodyPr>
          <a:lstStyle/>
          <a:p>
            <a:r>
              <a:rPr lang="pt-BR"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Projeto Estudos Visando Alteração na LEF </a:t>
            </a:r>
            <a:endParaRPr lang="pt-BR" sz="2000" dirty="0">
              <a:solidFill>
                <a:schemeClr val="bg1"/>
              </a:solidFill>
            </a:endParaRPr>
          </a:p>
        </p:txBody>
      </p:sp>
      <p:pic>
        <p:nvPicPr>
          <p:cNvPr id="4" name="Imagem 3">
            <a:extLst>
              <a:ext uri="{FF2B5EF4-FFF2-40B4-BE49-F238E27FC236}">
                <a16:creationId xmlns:a16="http://schemas.microsoft.com/office/drawing/2014/main" id="{4D7E81E6-E5FA-41EE-946A-34A9394D9949}"/>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1547813"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Espaço Reservado para Rodapé 4">
            <a:extLst>
              <a:ext uri="{FF2B5EF4-FFF2-40B4-BE49-F238E27FC236}">
                <a16:creationId xmlns:a16="http://schemas.microsoft.com/office/drawing/2014/main" id="{A923FF04-8BFD-47F3-BF8E-5A7D6B50CB91}"/>
              </a:ext>
            </a:extLst>
          </p:cNvPr>
          <p:cNvSpPr>
            <a:spLocks noGrp="1"/>
          </p:cNvSpPr>
          <p:nvPr>
            <p:ph type="ftr" sz="quarter" idx="11"/>
          </p:nvPr>
        </p:nvSpPr>
        <p:spPr>
          <a:xfrm>
            <a:off x="3124200" y="6237312"/>
            <a:ext cx="2895600" cy="365125"/>
          </a:xfrm>
        </p:spPr>
        <p:txBody>
          <a:bodyPr/>
          <a:lstStyle/>
          <a:p>
            <a:r>
              <a:rPr lang="pt-BR" dirty="0"/>
              <a:t>7ª Reunião do COGEST</a:t>
            </a:r>
          </a:p>
        </p:txBody>
      </p:sp>
      <p:pic>
        <p:nvPicPr>
          <p:cNvPr id="8" name="Shape 232">
            <a:extLst>
              <a:ext uri="{FF2B5EF4-FFF2-40B4-BE49-F238E27FC236}">
                <a16:creationId xmlns:a16="http://schemas.microsoft.com/office/drawing/2014/main" id="{8BC45B8F-0FD0-48BD-A42E-B434168BF2CF}"/>
              </a:ext>
            </a:extLst>
          </p:cNvPr>
          <p:cNvPicPr preferRelativeResize="0"/>
          <p:nvPr/>
        </p:nvPicPr>
        <p:blipFill rotWithShape="1">
          <a:blip r:embed="rId5">
            <a:alphaModFix/>
          </a:blip>
          <a:srcRect/>
          <a:stretch/>
        </p:blipFill>
        <p:spPr>
          <a:xfrm>
            <a:off x="401291" y="921544"/>
            <a:ext cx="8317925" cy="5114354"/>
          </a:xfrm>
          <a:prstGeom prst="rect">
            <a:avLst/>
          </a:prstGeom>
          <a:noFill/>
          <a:ln>
            <a:noFill/>
          </a:ln>
        </p:spPr>
      </p:pic>
    </p:spTree>
    <p:extLst>
      <p:ext uri="{BB962C8B-B14F-4D97-AF65-F5344CB8AC3E}">
        <p14:creationId xmlns:p14="http://schemas.microsoft.com/office/powerpoint/2010/main" val="56513165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4B33AE61-CE9B-4F86-86F6-43906BC78D2B}"/>
              </a:ext>
            </a:extLst>
          </p:cNvPr>
          <p:cNvSpPr/>
          <p:nvPr/>
        </p:nvSpPr>
        <p:spPr>
          <a:xfrm>
            <a:off x="1763688" y="197921"/>
            <a:ext cx="4541500" cy="400110"/>
          </a:xfrm>
          <a:prstGeom prst="rect">
            <a:avLst/>
          </a:prstGeom>
        </p:spPr>
        <p:txBody>
          <a:bodyPr wrap="none">
            <a:spAutoFit/>
          </a:bodyPr>
          <a:lstStyle/>
          <a:p>
            <a:r>
              <a:rPr lang="pt-BR"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Projeto Estudos Visando Alteração na LEF </a:t>
            </a:r>
            <a:endParaRPr lang="pt-BR" sz="2000" dirty="0">
              <a:solidFill>
                <a:schemeClr val="bg1"/>
              </a:solidFill>
            </a:endParaRPr>
          </a:p>
        </p:txBody>
      </p:sp>
      <p:pic>
        <p:nvPicPr>
          <p:cNvPr id="4" name="Imagem 3">
            <a:extLst>
              <a:ext uri="{FF2B5EF4-FFF2-40B4-BE49-F238E27FC236}">
                <a16:creationId xmlns:a16="http://schemas.microsoft.com/office/drawing/2014/main" id="{4D7E81E6-E5FA-41EE-946A-34A9394D9949}"/>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1547813"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Espaço Reservado para Rodapé 4">
            <a:extLst>
              <a:ext uri="{FF2B5EF4-FFF2-40B4-BE49-F238E27FC236}">
                <a16:creationId xmlns:a16="http://schemas.microsoft.com/office/drawing/2014/main" id="{A923FF04-8BFD-47F3-BF8E-5A7D6B50CB91}"/>
              </a:ext>
            </a:extLst>
          </p:cNvPr>
          <p:cNvSpPr>
            <a:spLocks noGrp="1"/>
          </p:cNvSpPr>
          <p:nvPr>
            <p:ph type="ftr" sz="quarter" idx="11"/>
          </p:nvPr>
        </p:nvSpPr>
        <p:spPr>
          <a:xfrm>
            <a:off x="3124200" y="6237312"/>
            <a:ext cx="2895600" cy="365125"/>
          </a:xfrm>
        </p:spPr>
        <p:txBody>
          <a:bodyPr/>
          <a:lstStyle/>
          <a:p>
            <a:r>
              <a:rPr lang="pt-BR" dirty="0"/>
              <a:t>7ª Reunião do COGEST</a:t>
            </a:r>
          </a:p>
        </p:txBody>
      </p:sp>
      <p:sp>
        <p:nvSpPr>
          <p:cNvPr id="6" name="Shape 238">
            <a:extLst>
              <a:ext uri="{FF2B5EF4-FFF2-40B4-BE49-F238E27FC236}">
                <a16:creationId xmlns:a16="http://schemas.microsoft.com/office/drawing/2014/main" id="{6744701F-AE67-42F2-8A64-83DDDD49016A}"/>
              </a:ext>
            </a:extLst>
          </p:cNvPr>
          <p:cNvSpPr txBox="1">
            <a:spLocks/>
          </p:cNvSpPr>
          <p:nvPr/>
        </p:nvSpPr>
        <p:spPr>
          <a:xfrm>
            <a:off x="539552" y="1196752"/>
            <a:ext cx="7886700" cy="408920"/>
          </a:xfrm>
          <a:prstGeom prst="rect">
            <a:avLst/>
          </a:prstGeom>
          <a:noFill/>
          <a:ln>
            <a:noFill/>
          </a:ln>
        </p:spPr>
        <p:txBody>
          <a:bodyPr spcFirstLastPara="1" vert="horz" wrap="square" lIns="68575" tIns="34275" rIns="68575" bIns="34275" rtlCol="0" anchor="t" anchorCtr="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spcBef>
                <a:spcPts val="0"/>
              </a:spcBef>
              <a:buClr>
                <a:srgbClr val="000066"/>
              </a:buClr>
              <a:buSzPts val="2000"/>
            </a:pPr>
            <a:r>
              <a:rPr lang="pt-BR" sz="2000">
                <a:solidFill>
                  <a:srgbClr val="000066"/>
                </a:solidFill>
              </a:rPr>
              <a:t>Estudos Visando Alterações na Lei de Execução Fiscal - LEF</a:t>
            </a:r>
            <a:endParaRPr lang="pt-BR" sz="1100" dirty="0"/>
          </a:p>
        </p:txBody>
      </p:sp>
      <p:sp>
        <p:nvSpPr>
          <p:cNvPr id="7" name="Shape 240">
            <a:extLst>
              <a:ext uri="{FF2B5EF4-FFF2-40B4-BE49-F238E27FC236}">
                <a16:creationId xmlns:a16="http://schemas.microsoft.com/office/drawing/2014/main" id="{EC510563-13F0-4FDD-B611-899D81EC0D11}"/>
              </a:ext>
            </a:extLst>
          </p:cNvPr>
          <p:cNvSpPr/>
          <p:nvPr/>
        </p:nvSpPr>
        <p:spPr>
          <a:xfrm>
            <a:off x="251520" y="1700808"/>
            <a:ext cx="8424936" cy="4271600"/>
          </a:xfrm>
          <a:prstGeom prst="roundRect">
            <a:avLst>
              <a:gd name="adj" fmla="val 16667"/>
            </a:avLst>
          </a:prstGeom>
          <a:noFill/>
          <a:ln w="12700" cap="flat" cmpd="sng">
            <a:solidFill>
              <a:srgbClr val="42719B"/>
            </a:solidFill>
            <a:prstDash val="solid"/>
            <a:miter lim="800000"/>
            <a:headEnd type="none" w="sm" len="sm"/>
            <a:tailEnd type="none" w="sm" len="sm"/>
          </a:ln>
        </p:spPr>
        <p:txBody>
          <a:bodyPr spcFirstLastPara="1" wrap="square" lIns="68575" tIns="34275" rIns="68575" bIns="34275" anchor="ctr" anchorCtr="0">
            <a:noAutofit/>
          </a:bodyPr>
          <a:lstStyle/>
          <a:p>
            <a:pPr algn="ctr"/>
            <a:endParaRPr sz="1400">
              <a:solidFill>
                <a:schemeClr val="lt1"/>
              </a:solidFill>
              <a:latin typeface="Calibri"/>
              <a:ea typeface="Calibri"/>
              <a:cs typeface="Calibri"/>
              <a:sym typeface="Calibri"/>
            </a:endParaRPr>
          </a:p>
        </p:txBody>
      </p:sp>
      <p:sp>
        <p:nvSpPr>
          <p:cNvPr id="9" name="Shape 241">
            <a:extLst>
              <a:ext uri="{FF2B5EF4-FFF2-40B4-BE49-F238E27FC236}">
                <a16:creationId xmlns:a16="http://schemas.microsoft.com/office/drawing/2014/main" id="{018D0ED2-82A4-463C-BD6A-5E5F17058A0F}"/>
              </a:ext>
            </a:extLst>
          </p:cNvPr>
          <p:cNvSpPr txBox="1"/>
          <p:nvPr/>
        </p:nvSpPr>
        <p:spPr>
          <a:xfrm>
            <a:off x="643950" y="1772816"/>
            <a:ext cx="7856100" cy="4032448"/>
          </a:xfrm>
          <a:prstGeom prst="rect">
            <a:avLst/>
          </a:prstGeom>
          <a:noFill/>
          <a:ln>
            <a:noFill/>
          </a:ln>
        </p:spPr>
        <p:txBody>
          <a:bodyPr spcFirstLastPara="1" wrap="square" lIns="68575" tIns="34275" rIns="68575" bIns="34275" anchor="t" anchorCtr="0">
            <a:noAutofit/>
          </a:bodyPr>
          <a:lstStyle/>
          <a:p>
            <a:r>
              <a:rPr lang="pt-BR" b="1" dirty="0">
                <a:solidFill>
                  <a:srgbClr val="000066"/>
                </a:solidFill>
                <a:latin typeface="Calibri"/>
                <a:ea typeface="Calibri"/>
                <a:cs typeface="Calibri"/>
                <a:sym typeface="Calibri"/>
              </a:rPr>
              <a:t>Principal dificuldades:</a:t>
            </a:r>
            <a:endParaRPr b="1" dirty="0"/>
          </a:p>
          <a:p>
            <a:pPr marL="457200" indent="-317500" algn="just">
              <a:buClr>
                <a:srgbClr val="000066"/>
              </a:buClr>
              <a:buSzPts val="1400"/>
              <a:buFont typeface="Calibri"/>
              <a:buChar char="-"/>
            </a:pPr>
            <a:r>
              <a:rPr lang="pt-BR" dirty="0">
                <a:solidFill>
                  <a:srgbClr val="000066"/>
                </a:solidFill>
                <a:latin typeface="Calibri"/>
                <a:ea typeface="Calibri"/>
                <a:cs typeface="Calibri"/>
                <a:sym typeface="Calibri"/>
              </a:rPr>
              <a:t>Falta de </a:t>
            </a:r>
            <a:r>
              <a:rPr lang="pt-BR" b="1" u="sng" dirty="0">
                <a:solidFill>
                  <a:srgbClr val="000066"/>
                </a:solidFill>
                <a:latin typeface="Calibri"/>
                <a:ea typeface="Calibri"/>
                <a:cs typeface="Calibri"/>
                <a:sym typeface="Calibri"/>
              </a:rPr>
              <a:t>equipe técnica da área de informática</a:t>
            </a:r>
            <a:r>
              <a:rPr lang="pt-BR" dirty="0">
                <a:solidFill>
                  <a:srgbClr val="000066"/>
                </a:solidFill>
                <a:latin typeface="Calibri"/>
                <a:ea typeface="Calibri"/>
                <a:cs typeface="Calibri"/>
                <a:sym typeface="Calibri"/>
              </a:rPr>
              <a:t> para: (a) desenvolver bases de dados para automação de consultas; (b) redefinir as telas da execução no âmbito do processo eletrônico; (c) avaliar as alternativas de portais de vendas.</a:t>
            </a:r>
            <a:endParaRPr dirty="0">
              <a:solidFill>
                <a:srgbClr val="000066"/>
              </a:solidFill>
              <a:latin typeface="Calibri"/>
              <a:ea typeface="Calibri"/>
              <a:cs typeface="Calibri"/>
              <a:sym typeface="Calibri"/>
            </a:endParaRPr>
          </a:p>
          <a:p>
            <a:pPr algn="just"/>
            <a:endParaRPr dirty="0">
              <a:solidFill>
                <a:srgbClr val="000066"/>
              </a:solidFill>
              <a:latin typeface="Calibri"/>
              <a:ea typeface="Calibri"/>
              <a:cs typeface="Calibri"/>
              <a:sym typeface="Calibri"/>
            </a:endParaRPr>
          </a:p>
          <a:p>
            <a:pPr>
              <a:buClr>
                <a:schemeClr val="dk1"/>
              </a:buClr>
            </a:pPr>
            <a:r>
              <a:rPr lang="pt-BR" b="1" dirty="0">
                <a:solidFill>
                  <a:srgbClr val="000066"/>
                </a:solidFill>
                <a:latin typeface="Calibri"/>
                <a:ea typeface="Calibri"/>
                <a:cs typeface="Calibri"/>
                <a:sym typeface="Calibri"/>
              </a:rPr>
              <a:t>Dificuldades Intrínsecas </a:t>
            </a:r>
            <a:endParaRPr b="1" dirty="0">
              <a:solidFill>
                <a:srgbClr val="000066"/>
              </a:solidFill>
              <a:latin typeface="Calibri"/>
              <a:ea typeface="Calibri"/>
              <a:cs typeface="Calibri"/>
              <a:sym typeface="Calibri"/>
            </a:endParaRPr>
          </a:p>
          <a:p>
            <a:pPr marL="457200" indent="-317500" algn="just">
              <a:buClr>
                <a:srgbClr val="000066"/>
              </a:buClr>
              <a:buSzPts val="1400"/>
              <a:buFont typeface="Calibri"/>
              <a:buChar char="-"/>
            </a:pPr>
            <a:r>
              <a:rPr lang="pt-BR" dirty="0">
                <a:solidFill>
                  <a:srgbClr val="000066"/>
                </a:solidFill>
                <a:latin typeface="Calibri"/>
                <a:ea typeface="Calibri"/>
                <a:cs typeface="Calibri"/>
                <a:sym typeface="Calibri"/>
              </a:rPr>
              <a:t>customização do processo eletrônico para atender a execução fiscal: PJE x E-</a:t>
            </a:r>
            <a:r>
              <a:rPr lang="pt-BR" dirty="0" err="1">
                <a:solidFill>
                  <a:srgbClr val="000066"/>
                </a:solidFill>
                <a:latin typeface="Calibri"/>
                <a:ea typeface="Calibri"/>
                <a:cs typeface="Calibri"/>
                <a:sym typeface="Calibri"/>
              </a:rPr>
              <a:t>proc</a:t>
            </a:r>
            <a:endParaRPr dirty="0">
              <a:solidFill>
                <a:srgbClr val="000066"/>
              </a:solidFill>
              <a:latin typeface="Calibri"/>
              <a:ea typeface="Calibri"/>
              <a:cs typeface="Calibri"/>
              <a:sym typeface="Calibri"/>
            </a:endParaRPr>
          </a:p>
          <a:p>
            <a:pPr marL="457200" indent="-317500" algn="just">
              <a:spcBef>
                <a:spcPts val="1000"/>
              </a:spcBef>
              <a:buClr>
                <a:srgbClr val="000066"/>
              </a:buClr>
              <a:buSzPts val="1400"/>
              <a:buFont typeface="Calibri"/>
              <a:buChar char="-"/>
            </a:pPr>
            <a:r>
              <a:rPr lang="pt-BR" dirty="0">
                <a:solidFill>
                  <a:srgbClr val="000066"/>
                </a:solidFill>
                <a:latin typeface="Calibri"/>
                <a:ea typeface="Calibri"/>
                <a:cs typeface="Calibri"/>
                <a:sym typeface="Calibri"/>
              </a:rPr>
              <a:t>proposta de criação ou especialização de varas para processamento e julgamento das execuções fiscais contra grandes devedores: RDCC</a:t>
            </a:r>
            <a:endParaRPr dirty="0">
              <a:solidFill>
                <a:srgbClr val="000066"/>
              </a:solidFill>
              <a:latin typeface="Calibri"/>
              <a:ea typeface="Calibri"/>
              <a:cs typeface="Calibri"/>
              <a:sym typeface="Calibri"/>
            </a:endParaRPr>
          </a:p>
          <a:p>
            <a:pPr marL="457200" indent="-317500" algn="just">
              <a:spcBef>
                <a:spcPts val="1000"/>
              </a:spcBef>
              <a:buClr>
                <a:srgbClr val="000066"/>
              </a:buClr>
              <a:buSzPts val="1400"/>
              <a:buFont typeface="Calibri"/>
              <a:buChar char="-"/>
            </a:pPr>
            <a:r>
              <a:rPr lang="pt-BR" dirty="0">
                <a:solidFill>
                  <a:srgbClr val="000066"/>
                </a:solidFill>
                <a:latin typeface="Calibri"/>
                <a:ea typeface="Calibri"/>
                <a:cs typeface="Calibri"/>
                <a:sym typeface="Calibri"/>
              </a:rPr>
              <a:t>sistematização das medidas de boas-práticas conhecidas que possam ser concretizadas em </a:t>
            </a:r>
            <a:r>
              <a:rPr lang="pt-BR" dirty="0" err="1">
                <a:solidFill>
                  <a:srgbClr val="000066"/>
                </a:solidFill>
                <a:latin typeface="Calibri"/>
                <a:ea typeface="Calibri"/>
                <a:cs typeface="Calibri"/>
                <a:sym typeface="Calibri"/>
              </a:rPr>
              <a:t>macroescala</a:t>
            </a:r>
            <a:r>
              <a:rPr lang="pt-BR" dirty="0">
                <a:solidFill>
                  <a:srgbClr val="000066"/>
                </a:solidFill>
                <a:latin typeface="Calibri"/>
                <a:ea typeface="Calibri"/>
                <a:cs typeface="Calibri"/>
                <a:sym typeface="Calibri"/>
              </a:rPr>
              <a:t>, como política judiciária: Tempo morto x Virtualização (novas boas-práticas)</a:t>
            </a:r>
            <a:endParaRPr dirty="0">
              <a:solidFill>
                <a:srgbClr val="000066"/>
              </a:solidFill>
              <a:latin typeface="Calibri"/>
              <a:ea typeface="Calibri"/>
              <a:cs typeface="Calibri"/>
              <a:sym typeface="Calibri"/>
            </a:endParaRPr>
          </a:p>
          <a:p>
            <a:pPr>
              <a:spcBef>
                <a:spcPts val="1000"/>
              </a:spcBef>
            </a:pPr>
            <a:endParaRPr sz="1500" dirty="0">
              <a:solidFill>
                <a:srgbClr val="000066"/>
              </a:solidFill>
              <a:latin typeface="Calibri"/>
              <a:ea typeface="Calibri"/>
              <a:cs typeface="Calibri"/>
              <a:sym typeface="Calibri"/>
            </a:endParaRPr>
          </a:p>
        </p:txBody>
      </p:sp>
    </p:spTree>
    <p:extLst>
      <p:ext uri="{BB962C8B-B14F-4D97-AF65-F5344CB8AC3E}">
        <p14:creationId xmlns:p14="http://schemas.microsoft.com/office/powerpoint/2010/main" val="31806533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4B33AE61-CE9B-4F86-86F6-43906BC78D2B}"/>
              </a:ext>
            </a:extLst>
          </p:cNvPr>
          <p:cNvSpPr/>
          <p:nvPr/>
        </p:nvSpPr>
        <p:spPr>
          <a:xfrm>
            <a:off x="1763688" y="197921"/>
            <a:ext cx="4541500" cy="400110"/>
          </a:xfrm>
          <a:prstGeom prst="rect">
            <a:avLst/>
          </a:prstGeom>
        </p:spPr>
        <p:txBody>
          <a:bodyPr wrap="none">
            <a:spAutoFit/>
          </a:bodyPr>
          <a:lstStyle/>
          <a:p>
            <a:r>
              <a:rPr lang="pt-BR"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Projeto Estudos Visando Alteração na LEF </a:t>
            </a:r>
            <a:endParaRPr lang="pt-BR" sz="2000" dirty="0">
              <a:solidFill>
                <a:schemeClr val="bg1"/>
              </a:solidFill>
            </a:endParaRPr>
          </a:p>
        </p:txBody>
      </p:sp>
      <p:pic>
        <p:nvPicPr>
          <p:cNvPr id="4" name="Imagem 3">
            <a:extLst>
              <a:ext uri="{FF2B5EF4-FFF2-40B4-BE49-F238E27FC236}">
                <a16:creationId xmlns:a16="http://schemas.microsoft.com/office/drawing/2014/main" id="{4D7E81E6-E5FA-41EE-946A-34A9394D9949}"/>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1547813"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Espaço Reservado para Rodapé 4">
            <a:extLst>
              <a:ext uri="{FF2B5EF4-FFF2-40B4-BE49-F238E27FC236}">
                <a16:creationId xmlns:a16="http://schemas.microsoft.com/office/drawing/2014/main" id="{A923FF04-8BFD-47F3-BF8E-5A7D6B50CB91}"/>
              </a:ext>
            </a:extLst>
          </p:cNvPr>
          <p:cNvSpPr>
            <a:spLocks noGrp="1"/>
          </p:cNvSpPr>
          <p:nvPr>
            <p:ph type="ftr" sz="quarter" idx="11"/>
          </p:nvPr>
        </p:nvSpPr>
        <p:spPr>
          <a:xfrm>
            <a:off x="3124200" y="6237312"/>
            <a:ext cx="2895600" cy="365125"/>
          </a:xfrm>
        </p:spPr>
        <p:txBody>
          <a:bodyPr/>
          <a:lstStyle/>
          <a:p>
            <a:r>
              <a:rPr lang="pt-BR" dirty="0"/>
              <a:t>7ª Reunião do COGEST</a:t>
            </a:r>
          </a:p>
        </p:txBody>
      </p:sp>
      <p:sp>
        <p:nvSpPr>
          <p:cNvPr id="8" name="Shape 247">
            <a:extLst>
              <a:ext uri="{FF2B5EF4-FFF2-40B4-BE49-F238E27FC236}">
                <a16:creationId xmlns:a16="http://schemas.microsoft.com/office/drawing/2014/main" id="{74CBA721-4A98-4306-B3AC-0D62D9FD06F6}"/>
              </a:ext>
            </a:extLst>
          </p:cNvPr>
          <p:cNvSpPr txBox="1">
            <a:spLocks/>
          </p:cNvSpPr>
          <p:nvPr/>
        </p:nvSpPr>
        <p:spPr>
          <a:xfrm>
            <a:off x="539552" y="1412776"/>
            <a:ext cx="7886700" cy="3414900"/>
          </a:xfrm>
          <a:prstGeom prst="rect">
            <a:avLst/>
          </a:prstGeom>
          <a:noFill/>
          <a:ln>
            <a:noFill/>
          </a:ln>
        </p:spPr>
        <p:txBody>
          <a:bodyPr spcFirstLastPara="1" vert="horz" wrap="square" lIns="68575" tIns="34275" rIns="68575" bIns="34275" rtlCol="0" anchor="t" anchorCtr="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spcBef>
                <a:spcPts val="0"/>
              </a:spcBef>
              <a:buClr>
                <a:srgbClr val="000066"/>
              </a:buClr>
              <a:buSzPts val="2000"/>
            </a:pPr>
            <a:r>
              <a:rPr lang="pt-BR" sz="2000">
                <a:solidFill>
                  <a:srgbClr val="000066"/>
                </a:solidFill>
              </a:rPr>
              <a:t>Estudos Visando Alterações na Lei de Execução Fiscal - LEF</a:t>
            </a:r>
            <a:endParaRPr lang="pt-BR" sz="1100" dirty="0"/>
          </a:p>
        </p:txBody>
      </p:sp>
      <p:sp>
        <p:nvSpPr>
          <p:cNvPr id="10" name="Shape 249">
            <a:extLst>
              <a:ext uri="{FF2B5EF4-FFF2-40B4-BE49-F238E27FC236}">
                <a16:creationId xmlns:a16="http://schemas.microsoft.com/office/drawing/2014/main" id="{B98C4081-959B-4755-922A-2311BDDE87DA}"/>
              </a:ext>
            </a:extLst>
          </p:cNvPr>
          <p:cNvSpPr/>
          <p:nvPr/>
        </p:nvSpPr>
        <p:spPr>
          <a:xfrm>
            <a:off x="539552" y="1920226"/>
            <a:ext cx="7886700" cy="3001200"/>
          </a:xfrm>
          <a:prstGeom prst="roundRect">
            <a:avLst>
              <a:gd name="adj" fmla="val 16667"/>
            </a:avLst>
          </a:prstGeom>
          <a:noFill/>
          <a:ln w="12700" cap="flat" cmpd="sng">
            <a:solidFill>
              <a:srgbClr val="42719B"/>
            </a:solidFill>
            <a:prstDash val="solid"/>
            <a:miter lim="800000"/>
            <a:headEnd type="none" w="sm" len="sm"/>
            <a:tailEnd type="none" w="sm" len="sm"/>
          </a:ln>
        </p:spPr>
        <p:txBody>
          <a:bodyPr spcFirstLastPara="1" wrap="square" lIns="68575" tIns="34275" rIns="68575" bIns="34275" anchor="ctr" anchorCtr="0">
            <a:noAutofit/>
          </a:bodyPr>
          <a:lstStyle/>
          <a:p>
            <a:pPr algn="ctr"/>
            <a:endParaRPr sz="1400">
              <a:solidFill>
                <a:schemeClr val="lt1"/>
              </a:solidFill>
              <a:latin typeface="Calibri"/>
              <a:ea typeface="Calibri"/>
              <a:cs typeface="Calibri"/>
              <a:sym typeface="Calibri"/>
            </a:endParaRPr>
          </a:p>
        </p:txBody>
      </p:sp>
      <p:sp>
        <p:nvSpPr>
          <p:cNvPr id="11" name="Shape 250">
            <a:extLst>
              <a:ext uri="{FF2B5EF4-FFF2-40B4-BE49-F238E27FC236}">
                <a16:creationId xmlns:a16="http://schemas.microsoft.com/office/drawing/2014/main" id="{E813AE01-E8E6-41ED-94F6-CC6F6219BAD4}"/>
              </a:ext>
            </a:extLst>
          </p:cNvPr>
          <p:cNvSpPr txBox="1"/>
          <p:nvPr/>
        </p:nvSpPr>
        <p:spPr>
          <a:xfrm>
            <a:off x="617102" y="2134044"/>
            <a:ext cx="7731600" cy="2573564"/>
          </a:xfrm>
          <a:prstGeom prst="rect">
            <a:avLst/>
          </a:prstGeom>
          <a:noFill/>
          <a:ln>
            <a:noFill/>
          </a:ln>
        </p:spPr>
        <p:txBody>
          <a:bodyPr spcFirstLastPara="1" wrap="square" lIns="68575" tIns="34275" rIns="68575" bIns="34275" anchor="t" anchorCtr="0">
            <a:noAutofit/>
          </a:bodyPr>
          <a:lstStyle/>
          <a:p>
            <a:pPr algn="ctr"/>
            <a:r>
              <a:rPr lang="pt-BR" sz="2400" b="1" dirty="0">
                <a:solidFill>
                  <a:srgbClr val="000066"/>
                </a:solidFill>
                <a:latin typeface="Calibri"/>
                <a:ea typeface="Calibri"/>
                <a:cs typeface="Calibri"/>
                <a:sym typeface="Calibri"/>
              </a:rPr>
              <a:t>Dificuldades Intrínsecas</a:t>
            </a:r>
            <a:r>
              <a:rPr lang="pt-BR" b="1" dirty="0">
                <a:solidFill>
                  <a:srgbClr val="000066"/>
                </a:solidFill>
                <a:latin typeface="Calibri"/>
                <a:ea typeface="Calibri"/>
                <a:cs typeface="Calibri"/>
                <a:sym typeface="Calibri"/>
              </a:rPr>
              <a:t> </a:t>
            </a:r>
            <a:endParaRPr b="1" dirty="0">
              <a:solidFill>
                <a:srgbClr val="000066"/>
              </a:solidFill>
              <a:latin typeface="Calibri"/>
              <a:ea typeface="Calibri"/>
              <a:cs typeface="Calibri"/>
              <a:sym typeface="Calibri"/>
            </a:endParaRPr>
          </a:p>
          <a:p>
            <a:pPr algn="just"/>
            <a:endParaRPr b="1" dirty="0">
              <a:solidFill>
                <a:srgbClr val="000066"/>
              </a:solidFill>
              <a:latin typeface="Calibri"/>
              <a:ea typeface="Calibri"/>
              <a:cs typeface="Calibri"/>
              <a:sym typeface="Calibri"/>
            </a:endParaRPr>
          </a:p>
          <a:p>
            <a:pPr marL="457200" indent="-342900" algn="just">
              <a:buClr>
                <a:srgbClr val="000066"/>
              </a:buClr>
              <a:buSzPts val="1800"/>
              <a:buFont typeface="Calibri"/>
              <a:buChar char="-"/>
            </a:pPr>
            <a:r>
              <a:rPr lang="pt-BR" b="1" dirty="0">
                <a:solidFill>
                  <a:srgbClr val="000066"/>
                </a:solidFill>
                <a:latin typeface="Calibri"/>
                <a:ea typeface="Calibri"/>
                <a:cs typeface="Calibri"/>
                <a:sym typeface="Calibri"/>
              </a:rPr>
              <a:t>customização do processo eletrônico para atender a execução fiscal</a:t>
            </a:r>
            <a:r>
              <a:rPr lang="pt-BR" dirty="0">
                <a:solidFill>
                  <a:srgbClr val="000066"/>
                </a:solidFill>
                <a:latin typeface="Calibri"/>
                <a:ea typeface="Calibri"/>
                <a:cs typeface="Calibri"/>
                <a:sym typeface="Calibri"/>
              </a:rPr>
              <a:t>:</a:t>
            </a:r>
            <a:endParaRPr dirty="0">
              <a:solidFill>
                <a:srgbClr val="000066"/>
              </a:solidFill>
              <a:latin typeface="Calibri"/>
              <a:ea typeface="Calibri"/>
              <a:cs typeface="Calibri"/>
              <a:sym typeface="Calibri"/>
            </a:endParaRPr>
          </a:p>
          <a:p>
            <a:pPr marL="457200" indent="-342900" algn="just">
              <a:spcBef>
                <a:spcPts val="1000"/>
              </a:spcBef>
              <a:buClr>
                <a:srgbClr val="000066"/>
              </a:buClr>
              <a:buSzPts val="1800"/>
              <a:buFont typeface="Calibri"/>
              <a:buChar char="-"/>
            </a:pPr>
            <a:r>
              <a:rPr lang="pt-BR" b="1" dirty="0">
                <a:solidFill>
                  <a:srgbClr val="000066"/>
                </a:solidFill>
                <a:latin typeface="Calibri"/>
                <a:ea typeface="Calibri"/>
                <a:cs typeface="Calibri"/>
                <a:sym typeface="Calibri"/>
              </a:rPr>
              <a:t>proposta de criação ou especialização de varas para processamento e julgamento das execuções fiscais contra grandes devedores</a:t>
            </a:r>
            <a:r>
              <a:rPr lang="pt-BR" dirty="0">
                <a:solidFill>
                  <a:srgbClr val="000066"/>
                </a:solidFill>
                <a:latin typeface="Calibri"/>
                <a:ea typeface="Calibri"/>
                <a:cs typeface="Calibri"/>
                <a:sym typeface="Calibri"/>
              </a:rPr>
              <a:t>:</a:t>
            </a:r>
            <a:endParaRPr dirty="0">
              <a:solidFill>
                <a:srgbClr val="000066"/>
              </a:solidFill>
              <a:latin typeface="Calibri"/>
              <a:ea typeface="Calibri"/>
              <a:cs typeface="Calibri"/>
              <a:sym typeface="Calibri"/>
            </a:endParaRPr>
          </a:p>
          <a:p>
            <a:pPr marL="457200" indent="-342900" algn="just">
              <a:spcBef>
                <a:spcPts val="1000"/>
              </a:spcBef>
              <a:spcAft>
                <a:spcPts val="1000"/>
              </a:spcAft>
              <a:buClr>
                <a:srgbClr val="000066"/>
              </a:buClr>
              <a:buSzPts val="1800"/>
              <a:buFont typeface="Calibri"/>
              <a:buChar char="-"/>
            </a:pPr>
            <a:r>
              <a:rPr lang="pt-BR" b="1" dirty="0">
                <a:solidFill>
                  <a:srgbClr val="000066"/>
                </a:solidFill>
                <a:latin typeface="Calibri"/>
                <a:ea typeface="Calibri"/>
                <a:cs typeface="Calibri"/>
                <a:sym typeface="Calibri"/>
              </a:rPr>
              <a:t>sistematização das medidas de boas-práticas conhecidas que possam ser concretizadas em </a:t>
            </a:r>
            <a:r>
              <a:rPr lang="pt-BR" b="1" dirty="0" err="1">
                <a:solidFill>
                  <a:srgbClr val="000066"/>
                </a:solidFill>
                <a:latin typeface="Calibri"/>
                <a:ea typeface="Calibri"/>
                <a:cs typeface="Calibri"/>
                <a:sym typeface="Calibri"/>
              </a:rPr>
              <a:t>macroescala</a:t>
            </a:r>
            <a:r>
              <a:rPr lang="pt-BR" b="1" dirty="0">
                <a:solidFill>
                  <a:srgbClr val="000066"/>
                </a:solidFill>
                <a:latin typeface="Calibri"/>
                <a:ea typeface="Calibri"/>
                <a:cs typeface="Calibri"/>
                <a:sym typeface="Calibri"/>
              </a:rPr>
              <a:t>, como política judiciária</a:t>
            </a:r>
            <a:r>
              <a:rPr lang="pt-BR" dirty="0">
                <a:solidFill>
                  <a:srgbClr val="000066"/>
                </a:solidFill>
                <a:latin typeface="Calibri"/>
                <a:ea typeface="Calibri"/>
                <a:cs typeface="Calibri"/>
                <a:sym typeface="Calibri"/>
              </a:rPr>
              <a:t>.</a:t>
            </a:r>
            <a:endParaRPr dirty="0"/>
          </a:p>
        </p:txBody>
      </p:sp>
    </p:spTree>
    <p:extLst>
      <p:ext uri="{BB962C8B-B14F-4D97-AF65-F5344CB8AC3E}">
        <p14:creationId xmlns:p14="http://schemas.microsoft.com/office/powerpoint/2010/main" val="141957168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12" name="Retângulo 11"/>
          <p:cNvSpPr/>
          <p:nvPr/>
        </p:nvSpPr>
        <p:spPr>
          <a:xfrm>
            <a:off x="121402" y="1056732"/>
            <a:ext cx="8746692" cy="2308324"/>
          </a:xfrm>
          <a:prstGeom prst="rect">
            <a:avLst/>
          </a:prstGeom>
        </p:spPr>
        <p:txBody>
          <a:bodyPr wrap="square">
            <a:spAutoFit/>
          </a:bodyPr>
          <a:lstStyle/>
          <a:p>
            <a:pPr marL="285750" indent="-285750">
              <a:buFont typeface="Wingdings" panose="05000000000000000000" pitchFamily="2" charset="2"/>
              <a:buChar char="ü"/>
            </a:pPr>
            <a:r>
              <a:rPr lang="pt-BR" dirty="0"/>
              <a:t>Vali</a:t>
            </a:r>
            <a:r>
              <a:rPr lang="pt-BR" sz="1600" dirty="0"/>
              <a:t>dação das propostas do II Encontro Executando a Estratégia da Justiça Federal/Revisão do Planejamento Estratégico</a:t>
            </a:r>
          </a:p>
          <a:p>
            <a:pPr marL="742950" lvl="1" indent="-285750">
              <a:lnSpc>
                <a:spcPct val="150000"/>
              </a:lnSpc>
              <a:buFont typeface="Courier New" panose="02070309020205020404" pitchFamily="49" charset="0"/>
              <a:buChar char="o"/>
            </a:pPr>
            <a:r>
              <a:rPr lang="pt-BR" dirty="0"/>
              <a:t>Projeto Estudos visando alteração na LEF</a:t>
            </a:r>
            <a:endParaRPr lang="pt-BR" b="1" dirty="0"/>
          </a:p>
          <a:p>
            <a:pPr marL="742950" lvl="1" indent="-285750">
              <a:lnSpc>
                <a:spcPct val="150000"/>
              </a:lnSpc>
              <a:buFont typeface="Courier New" panose="02070309020205020404" pitchFamily="49" charset="0"/>
              <a:buChar char="o"/>
            </a:pPr>
            <a:r>
              <a:rPr lang="pt-BR" dirty="0"/>
              <a:t>Projeto Modelo Nacional de Interoperabilidade </a:t>
            </a:r>
          </a:p>
          <a:p>
            <a:pPr marL="742950" lvl="1" indent="-285750">
              <a:lnSpc>
                <a:spcPct val="150000"/>
              </a:lnSpc>
              <a:buFont typeface="Courier New" panose="02070309020205020404" pitchFamily="49" charset="0"/>
              <a:buChar char="o"/>
            </a:pPr>
            <a:r>
              <a:rPr lang="pt-BR" dirty="0"/>
              <a:t>Projeto Desenvolvimento do Sistema Nacional de Cálculos </a:t>
            </a:r>
          </a:p>
          <a:p>
            <a:pPr marL="742950" lvl="1" indent="-285750">
              <a:lnSpc>
                <a:spcPct val="150000"/>
              </a:lnSpc>
              <a:buFont typeface="Courier New" panose="02070309020205020404" pitchFamily="49" charset="0"/>
              <a:buChar char="o"/>
            </a:pPr>
            <a:r>
              <a:rPr lang="pt-BR" dirty="0"/>
              <a:t>Síntese das propostas/andamento dos demais projetos</a:t>
            </a:r>
            <a:endParaRPr lang="pt-BR" b="1" dirty="0"/>
          </a:p>
        </p:txBody>
      </p:sp>
      <p:sp>
        <p:nvSpPr>
          <p:cNvPr id="14" name="Retângulo 13"/>
          <p:cNvSpPr/>
          <p:nvPr/>
        </p:nvSpPr>
        <p:spPr>
          <a:xfrm>
            <a:off x="145788" y="3468845"/>
            <a:ext cx="7412280" cy="615553"/>
          </a:xfrm>
          <a:prstGeom prst="rect">
            <a:avLst/>
          </a:prstGeom>
        </p:spPr>
        <p:txBody>
          <a:bodyPr wrap="square">
            <a:spAutoFit/>
          </a:bodyPr>
          <a:lstStyle/>
          <a:p>
            <a:pPr marL="285750" indent="-285750">
              <a:buFont typeface="Wingdings" panose="05000000000000000000" pitchFamily="2" charset="2"/>
              <a:buChar char="ü"/>
            </a:pPr>
            <a:r>
              <a:rPr lang="pt-BR" sz="1600" dirty="0"/>
              <a:t>Apresentação de novos projetos</a:t>
            </a:r>
          </a:p>
          <a:p>
            <a:pPr marL="742950" lvl="1" indent="-285750">
              <a:buFont typeface="Courier New" panose="02070309020205020404" pitchFamily="49" charset="0"/>
              <a:buChar char="o"/>
            </a:pPr>
            <a:r>
              <a:rPr lang="pt-BR" dirty="0"/>
              <a:t>Projeto de gestão por processos de trabalho e de gestão de risco </a:t>
            </a:r>
            <a:endParaRPr lang="pt-BR" b="1" dirty="0">
              <a:solidFill>
                <a:srgbClr val="1F4E79"/>
              </a:solidFill>
              <a:latin typeface="Cambria" panose="02040503050406030204" pitchFamily="18" charset="0"/>
              <a:ea typeface="Calibri" panose="020F0502020204030204" pitchFamily="34" charset="0"/>
              <a:cs typeface="Times New Roman" panose="02020603050405020304" pitchFamily="18" charset="0"/>
            </a:endParaRPr>
          </a:p>
        </p:txBody>
      </p:sp>
      <p:sp>
        <p:nvSpPr>
          <p:cNvPr id="9" name="Retângulo 8"/>
          <p:cNvSpPr/>
          <p:nvPr/>
        </p:nvSpPr>
        <p:spPr>
          <a:xfrm>
            <a:off x="179512" y="4437112"/>
            <a:ext cx="7848872" cy="2000548"/>
          </a:xfrm>
          <a:prstGeom prst="rect">
            <a:avLst/>
          </a:prstGeom>
        </p:spPr>
        <p:txBody>
          <a:bodyPr wrap="square">
            <a:spAutoFit/>
          </a:bodyPr>
          <a:lstStyle/>
          <a:p>
            <a:pPr marL="285750" indent="-285750">
              <a:buFont typeface="Wingdings" panose="05000000000000000000" pitchFamily="2" charset="2"/>
              <a:buChar char="ü"/>
            </a:pPr>
            <a:r>
              <a:rPr lang="pt-BR" sz="1600" dirty="0"/>
              <a:t>Informes Gerais</a:t>
            </a:r>
          </a:p>
          <a:p>
            <a:pPr marL="742950" lvl="1" indent="-285750">
              <a:lnSpc>
                <a:spcPct val="150000"/>
              </a:lnSpc>
              <a:buFont typeface="Courier New" panose="02070309020205020404" pitchFamily="49" charset="0"/>
              <a:buChar char="o"/>
            </a:pPr>
            <a:r>
              <a:rPr lang="pt-BR" dirty="0"/>
              <a:t>Orçamento do AJPC (Assistência Jurídica a Pessoas Carentes);</a:t>
            </a:r>
          </a:p>
          <a:p>
            <a:pPr marL="742950" lvl="1" indent="-285750">
              <a:lnSpc>
                <a:spcPct val="150000"/>
              </a:lnSpc>
              <a:buFont typeface="Courier New" panose="02070309020205020404" pitchFamily="49" charset="0"/>
              <a:buChar char="o"/>
            </a:pPr>
            <a:r>
              <a:rPr lang="pt-BR" dirty="0"/>
              <a:t>Reunião Preparatória - Encontro Nacional do Poder Judiciário;</a:t>
            </a:r>
          </a:p>
          <a:p>
            <a:pPr marL="742950" lvl="1" indent="-285750">
              <a:lnSpc>
                <a:spcPct val="150000"/>
              </a:lnSpc>
              <a:buFont typeface="Courier New" panose="02070309020205020404" pitchFamily="49" charset="0"/>
              <a:buChar char="o"/>
            </a:pPr>
            <a:r>
              <a:rPr lang="pt-BR" dirty="0"/>
              <a:t>Ciclo de Governança;</a:t>
            </a:r>
          </a:p>
          <a:p>
            <a:pPr marL="742950" lvl="1" indent="-285750">
              <a:lnSpc>
                <a:spcPct val="150000"/>
              </a:lnSpc>
              <a:buFont typeface="Courier New" panose="02070309020205020404" pitchFamily="49" charset="0"/>
              <a:buChar char="o"/>
            </a:pPr>
            <a:r>
              <a:rPr lang="pt-BR" dirty="0"/>
              <a:t>Projetos Nacionais para aprovação pelo Plenário.</a:t>
            </a:r>
          </a:p>
        </p:txBody>
      </p:sp>
      <p:sp>
        <p:nvSpPr>
          <p:cNvPr id="7" name="Título 1">
            <a:extLst>
              <a:ext uri="{FF2B5EF4-FFF2-40B4-BE49-F238E27FC236}">
                <a16:creationId xmlns:a16="http://schemas.microsoft.com/office/drawing/2014/main" id="{F785840D-6B01-4955-BEDB-E567CDFAC612}"/>
              </a:ext>
            </a:extLst>
          </p:cNvPr>
          <p:cNvSpPr txBox="1">
            <a:spLocks/>
          </p:cNvSpPr>
          <p:nvPr/>
        </p:nvSpPr>
        <p:spPr>
          <a:xfrm>
            <a:off x="1526740" y="136193"/>
            <a:ext cx="1728192" cy="468313"/>
          </a:xfrm>
          <a:prstGeom prst="rect">
            <a:avLst/>
          </a:prstGeom>
        </p:spPr>
        <p:txBody>
          <a:bodyPr vert="horz" lIns="91440" tIns="45720" rIns="91440" bIns="45720" rtlCol="0" anchor="ctr">
            <a:normAutofit fontScale="6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altLang="pt-BR" b="1" dirty="0">
                <a:solidFill>
                  <a:schemeClr val="bg1"/>
                </a:solidFill>
              </a:rPr>
              <a:t>Pauta</a:t>
            </a:r>
            <a:endParaRPr lang="pt-BR" altLang="pt-BR" b="1" dirty="0">
              <a:solidFill>
                <a:schemeClr val="bg1"/>
              </a:solidFill>
              <a:latin typeface="Calibri" panose="020F0502020204030204" pitchFamily="34" charset="0"/>
            </a:endParaRPr>
          </a:p>
        </p:txBody>
      </p:sp>
      <p:pic>
        <p:nvPicPr>
          <p:cNvPr id="8" name="Imagem 3">
            <a:extLst>
              <a:ext uri="{FF2B5EF4-FFF2-40B4-BE49-F238E27FC236}">
                <a16:creationId xmlns:a16="http://schemas.microsoft.com/office/drawing/2014/main" id="{7039D0A5-3C15-427B-94F9-1A4498A43EFF}"/>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1547813"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agem 3">
            <a:extLst>
              <a:ext uri="{FF2B5EF4-FFF2-40B4-BE49-F238E27FC236}">
                <a16:creationId xmlns:a16="http://schemas.microsoft.com/office/drawing/2014/main" id="{3A5BE6DE-D635-439B-B2E5-06870B5C05C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10442" y="4290124"/>
            <a:ext cx="2007077" cy="2231530"/>
          </a:xfrm>
          <a:prstGeom prst="rect">
            <a:avLst/>
          </a:prstGeom>
          <a:ln>
            <a:noFill/>
          </a:ln>
          <a:effectLst>
            <a:outerShdw blurRad="190500" algn="tl" rotWithShape="0">
              <a:srgbClr val="000000">
                <a:alpha val="70000"/>
              </a:srgbClr>
            </a:outerShdw>
          </a:effectLst>
        </p:spPr>
      </p:pic>
      <p:sp>
        <p:nvSpPr>
          <p:cNvPr id="6" name="Espaço Reservado para Rodapé 5">
            <a:extLst>
              <a:ext uri="{FF2B5EF4-FFF2-40B4-BE49-F238E27FC236}">
                <a16:creationId xmlns:a16="http://schemas.microsoft.com/office/drawing/2014/main" id="{39EF789C-BF86-460D-92AA-3B15341752CE}"/>
              </a:ext>
            </a:extLst>
          </p:cNvPr>
          <p:cNvSpPr>
            <a:spLocks noGrp="1"/>
          </p:cNvSpPr>
          <p:nvPr>
            <p:ph type="ftr" sz="quarter" idx="11"/>
          </p:nvPr>
        </p:nvSpPr>
        <p:spPr>
          <a:xfrm>
            <a:off x="2987824" y="6237312"/>
            <a:ext cx="2895600" cy="365125"/>
          </a:xfrm>
        </p:spPr>
        <p:txBody>
          <a:bodyPr/>
          <a:lstStyle/>
          <a:p>
            <a:r>
              <a:rPr lang="pt-BR" dirty="0"/>
              <a:t>7ª Reunião do COGEST</a:t>
            </a:r>
          </a:p>
        </p:txBody>
      </p:sp>
    </p:spTree>
    <p:extLst>
      <p:ext uri="{BB962C8B-B14F-4D97-AF65-F5344CB8AC3E}">
        <p14:creationId xmlns:p14="http://schemas.microsoft.com/office/powerpoint/2010/main" val="360724450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4B33AE61-CE9B-4F86-86F6-43906BC78D2B}"/>
              </a:ext>
            </a:extLst>
          </p:cNvPr>
          <p:cNvSpPr/>
          <p:nvPr/>
        </p:nvSpPr>
        <p:spPr>
          <a:xfrm>
            <a:off x="1763688" y="197921"/>
            <a:ext cx="4541500" cy="400110"/>
          </a:xfrm>
          <a:prstGeom prst="rect">
            <a:avLst/>
          </a:prstGeom>
        </p:spPr>
        <p:txBody>
          <a:bodyPr wrap="none">
            <a:spAutoFit/>
          </a:bodyPr>
          <a:lstStyle/>
          <a:p>
            <a:r>
              <a:rPr lang="pt-BR"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Projeto Estudos Visando Alteração na LEF </a:t>
            </a:r>
            <a:endParaRPr lang="pt-BR" sz="2000" dirty="0">
              <a:solidFill>
                <a:schemeClr val="bg1"/>
              </a:solidFill>
            </a:endParaRPr>
          </a:p>
        </p:txBody>
      </p:sp>
      <p:pic>
        <p:nvPicPr>
          <p:cNvPr id="4" name="Imagem 3">
            <a:extLst>
              <a:ext uri="{FF2B5EF4-FFF2-40B4-BE49-F238E27FC236}">
                <a16:creationId xmlns:a16="http://schemas.microsoft.com/office/drawing/2014/main" id="{4D7E81E6-E5FA-41EE-946A-34A9394D9949}"/>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1547813"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Espaço Reservado para Rodapé 4">
            <a:extLst>
              <a:ext uri="{FF2B5EF4-FFF2-40B4-BE49-F238E27FC236}">
                <a16:creationId xmlns:a16="http://schemas.microsoft.com/office/drawing/2014/main" id="{A923FF04-8BFD-47F3-BF8E-5A7D6B50CB91}"/>
              </a:ext>
            </a:extLst>
          </p:cNvPr>
          <p:cNvSpPr>
            <a:spLocks noGrp="1"/>
          </p:cNvSpPr>
          <p:nvPr>
            <p:ph type="ftr" sz="quarter" idx="11"/>
          </p:nvPr>
        </p:nvSpPr>
        <p:spPr>
          <a:xfrm>
            <a:off x="3124200" y="6237312"/>
            <a:ext cx="2895600" cy="365125"/>
          </a:xfrm>
        </p:spPr>
        <p:txBody>
          <a:bodyPr/>
          <a:lstStyle/>
          <a:p>
            <a:r>
              <a:rPr lang="pt-BR" dirty="0"/>
              <a:t>7ª Reunião do COGEST</a:t>
            </a:r>
          </a:p>
        </p:txBody>
      </p:sp>
      <p:sp>
        <p:nvSpPr>
          <p:cNvPr id="8" name="Shape 247">
            <a:extLst>
              <a:ext uri="{FF2B5EF4-FFF2-40B4-BE49-F238E27FC236}">
                <a16:creationId xmlns:a16="http://schemas.microsoft.com/office/drawing/2014/main" id="{74CBA721-4A98-4306-B3AC-0D62D9FD06F6}"/>
              </a:ext>
            </a:extLst>
          </p:cNvPr>
          <p:cNvSpPr txBox="1">
            <a:spLocks/>
          </p:cNvSpPr>
          <p:nvPr/>
        </p:nvSpPr>
        <p:spPr>
          <a:xfrm>
            <a:off x="539552" y="1412776"/>
            <a:ext cx="7886700" cy="3414900"/>
          </a:xfrm>
          <a:prstGeom prst="rect">
            <a:avLst/>
          </a:prstGeom>
          <a:noFill/>
          <a:ln>
            <a:noFill/>
          </a:ln>
        </p:spPr>
        <p:txBody>
          <a:bodyPr spcFirstLastPara="1" vert="horz" wrap="square" lIns="68575" tIns="34275" rIns="68575" bIns="34275" rtlCol="0" anchor="t" anchorCtr="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spcBef>
                <a:spcPts val="0"/>
              </a:spcBef>
              <a:buClr>
                <a:srgbClr val="000066"/>
              </a:buClr>
              <a:buSzPts val="2000"/>
            </a:pPr>
            <a:r>
              <a:rPr lang="pt-BR" sz="2000">
                <a:solidFill>
                  <a:srgbClr val="000066"/>
                </a:solidFill>
              </a:rPr>
              <a:t>Estudos Visando Alterações na Lei de Execução Fiscal - LEF</a:t>
            </a:r>
            <a:endParaRPr lang="pt-BR" sz="1100" dirty="0"/>
          </a:p>
        </p:txBody>
      </p:sp>
      <p:sp>
        <p:nvSpPr>
          <p:cNvPr id="10" name="Shape 249">
            <a:extLst>
              <a:ext uri="{FF2B5EF4-FFF2-40B4-BE49-F238E27FC236}">
                <a16:creationId xmlns:a16="http://schemas.microsoft.com/office/drawing/2014/main" id="{B98C4081-959B-4755-922A-2311BDDE87DA}"/>
              </a:ext>
            </a:extLst>
          </p:cNvPr>
          <p:cNvSpPr/>
          <p:nvPr/>
        </p:nvSpPr>
        <p:spPr>
          <a:xfrm>
            <a:off x="539552" y="1920226"/>
            <a:ext cx="7886700" cy="3001200"/>
          </a:xfrm>
          <a:prstGeom prst="roundRect">
            <a:avLst>
              <a:gd name="adj" fmla="val 16667"/>
            </a:avLst>
          </a:prstGeom>
          <a:noFill/>
          <a:ln w="12700" cap="flat" cmpd="sng">
            <a:solidFill>
              <a:srgbClr val="42719B"/>
            </a:solidFill>
            <a:prstDash val="solid"/>
            <a:miter lim="800000"/>
            <a:headEnd type="none" w="sm" len="sm"/>
            <a:tailEnd type="none" w="sm" len="sm"/>
          </a:ln>
        </p:spPr>
        <p:txBody>
          <a:bodyPr spcFirstLastPara="1" wrap="square" lIns="68575" tIns="34275" rIns="68575" bIns="34275" anchor="ctr" anchorCtr="0">
            <a:noAutofit/>
          </a:bodyPr>
          <a:lstStyle/>
          <a:p>
            <a:pPr algn="ctr"/>
            <a:endParaRPr sz="1400">
              <a:solidFill>
                <a:schemeClr val="lt1"/>
              </a:solidFill>
              <a:latin typeface="Calibri"/>
              <a:ea typeface="Calibri"/>
              <a:cs typeface="Calibri"/>
              <a:sym typeface="Calibri"/>
            </a:endParaRPr>
          </a:p>
        </p:txBody>
      </p:sp>
      <p:sp>
        <p:nvSpPr>
          <p:cNvPr id="11" name="Shape 250">
            <a:extLst>
              <a:ext uri="{FF2B5EF4-FFF2-40B4-BE49-F238E27FC236}">
                <a16:creationId xmlns:a16="http://schemas.microsoft.com/office/drawing/2014/main" id="{E813AE01-E8E6-41ED-94F6-CC6F6219BAD4}"/>
              </a:ext>
            </a:extLst>
          </p:cNvPr>
          <p:cNvSpPr txBox="1"/>
          <p:nvPr/>
        </p:nvSpPr>
        <p:spPr>
          <a:xfrm>
            <a:off x="617102" y="2134044"/>
            <a:ext cx="7731600" cy="2573564"/>
          </a:xfrm>
          <a:prstGeom prst="rect">
            <a:avLst/>
          </a:prstGeom>
          <a:noFill/>
          <a:ln>
            <a:noFill/>
          </a:ln>
        </p:spPr>
        <p:txBody>
          <a:bodyPr spcFirstLastPara="1" wrap="square" lIns="68575" tIns="34275" rIns="68575" bIns="34275" anchor="t" anchorCtr="0">
            <a:noAutofit/>
          </a:bodyPr>
          <a:lstStyle/>
          <a:p>
            <a:pPr algn="ctr"/>
            <a:r>
              <a:rPr lang="pt-BR" sz="2400" b="1" dirty="0">
                <a:solidFill>
                  <a:srgbClr val="000066"/>
                </a:solidFill>
                <a:latin typeface="Calibri"/>
                <a:ea typeface="Calibri"/>
                <a:cs typeface="Calibri"/>
                <a:sym typeface="Calibri"/>
              </a:rPr>
              <a:t>Dificuldades Intrínsecas</a:t>
            </a:r>
            <a:r>
              <a:rPr lang="pt-BR" b="1" dirty="0">
                <a:solidFill>
                  <a:srgbClr val="000066"/>
                </a:solidFill>
                <a:latin typeface="Calibri"/>
                <a:ea typeface="Calibri"/>
                <a:cs typeface="Calibri"/>
                <a:sym typeface="Calibri"/>
              </a:rPr>
              <a:t> </a:t>
            </a:r>
            <a:endParaRPr b="1" dirty="0">
              <a:solidFill>
                <a:srgbClr val="000066"/>
              </a:solidFill>
              <a:latin typeface="Calibri"/>
              <a:ea typeface="Calibri"/>
              <a:cs typeface="Calibri"/>
              <a:sym typeface="Calibri"/>
            </a:endParaRPr>
          </a:p>
          <a:p>
            <a:pPr algn="just"/>
            <a:endParaRPr b="1" dirty="0">
              <a:solidFill>
                <a:srgbClr val="000066"/>
              </a:solidFill>
              <a:latin typeface="Calibri"/>
              <a:ea typeface="Calibri"/>
              <a:cs typeface="Calibri"/>
              <a:sym typeface="Calibri"/>
            </a:endParaRPr>
          </a:p>
          <a:p>
            <a:pPr marL="457200" indent="-342900" algn="just">
              <a:buClr>
                <a:srgbClr val="000066"/>
              </a:buClr>
              <a:buSzPts val="1800"/>
              <a:buFont typeface="Calibri"/>
              <a:buChar char="-"/>
            </a:pPr>
            <a:r>
              <a:rPr lang="pt-BR" b="1" dirty="0">
                <a:solidFill>
                  <a:srgbClr val="000066"/>
                </a:solidFill>
                <a:latin typeface="Calibri"/>
                <a:ea typeface="Calibri"/>
                <a:cs typeface="Calibri"/>
                <a:sym typeface="Calibri"/>
              </a:rPr>
              <a:t>customização do processo eletrônico para atender a execução fiscal</a:t>
            </a:r>
            <a:r>
              <a:rPr lang="pt-BR" dirty="0">
                <a:solidFill>
                  <a:srgbClr val="000066"/>
                </a:solidFill>
                <a:latin typeface="Calibri"/>
                <a:ea typeface="Calibri"/>
                <a:cs typeface="Calibri"/>
                <a:sym typeface="Calibri"/>
              </a:rPr>
              <a:t>:</a:t>
            </a:r>
            <a:endParaRPr dirty="0">
              <a:solidFill>
                <a:srgbClr val="000066"/>
              </a:solidFill>
              <a:latin typeface="Calibri"/>
              <a:ea typeface="Calibri"/>
              <a:cs typeface="Calibri"/>
              <a:sym typeface="Calibri"/>
            </a:endParaRPr>
          </a:p>
          <a:p>
            <a:pPr marL="457200" indent="-342900" algn="just">
              <a:spcBef>
                <a:spcPts val="1000"/>
              </a:spcBef>
              <a:buClr>
                <a:srgbClr val="000066"/>
              </a:buClr>
              <a:buSzPts val="1800"/>
              <a:buFont typeface="Calibri"/>
              <a:buChar char="-"/>
            </a:pPr>
            <a:r>
              <a:rPr lang="pt-BR" b="1" dirty="0">
                <a:solidFill>
                  <a:srgbClr val="000066"/>
                </a:solidFill>
                <a:latin typeface="Calibri"/>
                <a:ea typeface="Calibri"/>
                <a:cs typeface="Calibri"/>
                <a:sym typeface="Calibri"/>
              </a:rPr>
              <a:t>proposta de criação ou especialização de varas para processamento e julgamento das execuções fiscais contra grandes devedores</a:t>
            </a:r>
            <a:r>
              <a:rPr lang="pt-BR" dirty="0">
                <a:solidFill>
                  <a:srgbClr val="000066"/>
                </a:solidFill>
                <a:latin typeface="Calibri"/>
                <a:ea typeface="Calibri"/>
                <a:cs typeface="Calibri"/>
                <a:sym typeface="Calibri"/>
              </a:rPr>
              <a:t>:</a:t>
            </a:r>
            <a:endParaRPr dirty="0">
              <a:solidFill>
                <a:srgbClr val="000066"/>
              </a:solidFill>
              <a:latin typeface="Calibri"/>
              <a:ea typeface="Calibri"/>
              <a:cs typeface="Calibri"/>
              <a:sym typeface="Calibri"/>
            </a:endParaRPr>
          </a:p>
          <a:p>
            <a:pPr marL="457200" indent="-342900" algn="just">
              <a:spcBef>
                <a:spcPts val="1000"/>
              </a:spcBef>
              <a:spcAft>
                <a:spcPts val="1000"/>
              </a:spcAft>
              <a:buClr>
                <a:srgbClr val="000066"/>
              </a:buClr>
              <a:buSzPts val="1800"/>
              <a:buFont typeface="Calibri"/>
              <a:buChar char="-"/>
            </a:pPr>
            <a:r>
              <a:rPr lang="pt-BR" b="1" dirty="0">
                <a:solidFill>
                  <a:srgbClr val="000066"/>
                </a:solidFill>
                <a:latin typeface="Calibri"/>
                <a:ea typeface="Calibri"/>
                <a:cs typeface="Calibri"/>
                <a:sym typeface="Calibri"/>
              </a:rPr>
              <a:t>sistematização das medidas de boas-práticas conhecidas que possam ser concretizadas em </a:t>
            </a:r>
            <a:r>
              <a:rPr lang="pt-BR" b="1" dirty="0" err="1">
                <a:solidFill>
                  <a:srgbClr val="000066"/>
                </a:solidFill>
                <a:latin typeface="Calibri"/>
                <a:ea typeface="Calibri"/>
                <a:cs typeface="Calibri"/>
                <a:sym typeface="Calibri"/>
              </a:rPr>
              <a:t>macroescala</a:t>
            </a:r>
            <a:r>
              <a:rPr lang="pt-BR" b="1" dirty="0">
                <a:solidFill>
                  <a:srgbClr val="000066"/>
                </a:solidFill>
                <a:latin typeface="Calibri"/>
                <a:ea typeface="Calibri"/>
                <a:cs typeface="Calibri"/>
                <a:sym typeface="Calibri"/>
              </a:rPr>
              <a:t>, como política judiciária</a:t>
            </a:r>
            <a:r>
              <a:rPr lang="pt-BR" dirty="0">
                <a:solidFill>
                  <a:srgbClr val="000066"/>
                </a:solidFill>
                <a:latin typeface="Calibri"/>
                <a:ea typeface="Calibri"/>
                <a:cs typeface="Calibri"/>
                <a:sym typeface="Calibri"/>
              </a:rPr>
              <a:t>.</a:t>
            </a:r>
            <a:endParaRPr dirty="0"/>
          </a:p>
        </p:txBody>
      </p:sp>
    </p:spTree>
    <p:extLst>
      <p:ext uri="{BB962C8B-B14F-4D97-AF65-F5344CB8AC3E}">
        <p14:creationId xmlns:p14="http://schemas.microsoft.com/office/powerpoint/2010/main" val="394378255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4B33AE61-CE9B-4F86-86F6-43906BC78D2B}"/>
              </a:ext>
            </a:extLst>
          </p:cNvPr>
          <p:cNvSpPr/>
          <p:nvPr/>
        </p:nvSpPr>
        <p:spPr>
          <a:xfrm>
            <a:off x="1763688" y="197921"/>
            <a:ext cx="4541500" cy="400110"/>
          </a:xfrm>
          <a:prstGeom prst="rect">
            <a:avLst/>
          </a:prstGeom>
        </p:spPr>
        <p:txBody>
          <a:bodyPr wrap="none">
            <a:spAutoFit/>
          </a:bodyPr>
          <a:lstStyle/>
          <a:p>
            <a:r>
              <a:rPr lang="pt-BR"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Projeto Estudos Visando Alteração na LEF </a:t>
            </a:r>
            <a:endParaRPr lang="pt-BR" sz="2000" dirty="0">
              <a:solidFill>
                <a:schemeClr val="bg1"/>
              </a:solidFill>
            </a:endParaRPr>
          </a:p>
        </p:txBody>
      </p:sp>
      <p:pic>
        <p:nvPicPr>
          <p:cNvPr id="4" name="Imagem 3">
            <a:extLst>
              <a:ext uri="{FF2B5EF4-FFF2-40B4-BE49-F238E27FC236}">
                <a16:creationId xmlns:a16="http://schemas.microsoft.com/office/drawing/2014/main" id="{4D7E81E6-E5FA-41EE-946A-34A9394D9949}"/>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1547813"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Espaço Reservado para Rodapé 4">
            <a:extLst>
              <a:ext uri="{FF2B5EF4-FFF2-40B4-BE49-F238E27FC236}">
                <a16:creationId xmlns:a16="http://schemas.microsoft.com/office/drawing/2014/main" id="{A923FF04-8BFD-47F3-BF8E-5A7D6B50CB91}"/>
              </a:ext>
            </a:extLst>
          </p:cNvPr>
          <p:cNvSpPr>
            <a:spLocks noGrp="1"/>
          </p:cNvSpPr>
          <p:nvPr>
            <p:ph type="ftr" sz="quarter" idx="11"/>
          </p:nvPr>
        </p:nvSpPr>
        <p:spPr>
          <a:xfrm>
            <a:off x="3124200" y="6237312"/>
            <a:ext cx="2895600" cy="365125"/>
          </a:xfrm>
        </p:spPr>
        <p:txBody>
          <a:bodyPr/>
          <a:lstStyle/>
          <a:p>
            <a:r>
              <a:rPr lang="pt-BR" dirty="0"/>
              <a:t>7ª Reunião do COGEST</a:t>
            </a:r>
          </a:p>
        </p:txBody>
      </p:sp>
      <p:sp>
        <p:nvSpPr>
          <p:cNvPr id="9" name="Shape 255">
            <a:extLst>
              <a:ext uri="{FF2B5EF4-FFF2-40B4-BE49-F238E27FC236}">
                <a16:creationId xmlns:a16="http://schemas.microsoft.com/office/drawing/2014/main" id="{993CF6C0-080E-4533-B0C0-FEA9D6B1B3C1}"/>
              </a:ext>
            </a:extLst>
          </p:cNvPr>
          <p:cNvSpPr txBox="1">
            <a:spLocks/>
          </p:cNvSpPr>
          <p:nvPr/>
        </p:nvSpPr>
        <p:spPr>
          <a:xfrm>
            <a:off x="539552" y="1430316"/>
            <a:ext cx="7886700" cy="370800"/>
          </a:xfrm>
          <a:prstGeom prst="rect">
            <a:avLst/>
          </a:prstGeom>
          <a:noFill/>
          <a:ln>
            <a:noFill/>
          </a:ln>
        </p:spPr>
        <p:txBody>
          <a:bodyPr spcFirstLastPara="1" vert="horz" wrap="square" lIns="68575" tIns="34275" rIns="68575" bIns="34275" rtlCol="0"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spcBef>
                <a:spcPts val="0"/>
              </a:spcBef>
              <a:buClr>
                <a:schemeClr val="dk1"/>
              </a:buClr>
              <a:buSzPts val="1500"/>
            </a:pPr>
            <a:r>
              <a:rPr lang="pt-BR" sz="3000" b="1"/>
              <a:t>INFORMÁTICA</a:t>
            </a:r>
          </a:p>
        </p:txBody>
      </p:sp>
      <p:pic>
        <p:nvPicPr>
          <p:cNvPr id="12" name="Shape 256">
            <a:extLst>
              <a:ext uri="{FF2B5EF4-FFF2-40B4-BE49-F238E27FC236}">
                <a16:creationId xmlns:a16="http://schemas.microsoft.com/office/drawing/2014/main" id="{8E8F2C8D-8109-4F23-944F-74FCB2B09926}"/>
              </a:ext>
            </a:extLst>
          </p:cNvPr>
          <p:cNvPicPr preferRelativeResize="0"/>
          <p:nvPr/>
        </p:nvPicPr>
        <p:blipFill>
          <a:blip r:embed="rId5">
            <a:alphaModFix/>
          </a:blip>
          <a:stretch>
            <a:fillRect/>
          </a:stretch>
        </p:blipFill>
        <p:spPr>
          <a:xfrm>
            <a:off x="550984" y="2204864"/>
            <a:ext cx="7886699" cy="3196600"/>
          </a:xfrm>
          <a:prstGeom prst="rect">
            <a:avLst/>
          </a:prstGeom>
          <a:noFill/>
          <a:ln>
            <a:noFill/>
          </a:ln>
        </p:spPr>
      </p:pic>
    </p:spTree>
    <p:extLst>
      <p:ext uri="{BB962C8B-B14F-4D97-AF65-F5344CB8AC3E}">
        <p14:creationId xmlns:p14="http://schemas.microsoft.com/office/powerpoint/2010/main" val="231298859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4B33AE61-CE9B-4F86-86F6-43906BC78D2B}"/>
              </a:ext>
            </a:extLst>
          </p:cNvPr>
          <p:cNvSpPr/>
          <p:nvPr/>
        </p:nvSpPr>
        <p:spPr>
          <a:xfrm>
            <a:off x="1763688" y="197921"/>
            <a:ext cx="4541500" cy="400110"/>
          </a:xfrm>
          <a:prstGeom prst="rect">
            <a:avLst/>
          </a:prstGeom>
        </p:spPr>
        <p:txBody>
          <a:bodyPr wrap="none">
            <a:spAutoFit/>
          </a:bodyPr>
          <a:lstStyle/>
          <a:p>
            <a:r>
              <a:rPr lang="pt-BR"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Projeto Estudos Visando Alteração na LEF </a:t>
            </a:r>
            <a:endParaRPr lang="pt-BR" sz="2000" dirty="0">
              <a:solidFill>
                <a:schemeClr val="bg1"/>
              </a:solidFill>
            </a:endParaRPr>
          </a:p>
        </p:txBody>
      </p:sp>
      <p:pic>
        <p:nvPicPr>
          <p:cNvPr id="4" name="Imagem 3">
            <a:extLst>
              <a:ext uri="{FF2B5EF4-FFF2-40B4-BE49-F238E27FC236}">
                <a16:creationId xmlns:a16="http://schemas.microsoft.com/office/drawing/2014/main" id="{4D7E81E6-E5FA-41EE-946A-34A9394D9949}"/>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1547813"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Espaço Reservado para Rodapé 4">
            <a:extLst>
              <a:ext uri="{FF2B5EF4-FFF2-40B4-BE49-F238E27FC236}">
                <a16:creationId xmlns:a16="http://schemas.microsoft.com/office/drawing/2014/main" id="{A923FF04-8BFD-47F3-BF8E-5A7D6B50CB91}"/>
              </a:ext>
            </a:extLst>
          </p:cNvPr>
          <p:cNvSpPr>
            <a:spLocks noGrp="1"/>
          </p:cNvSpPr>
          <p:nvPr>
            <p:ph type="ftr" sz="quarter" idx="11"/>
          </p:nvPr>
        </p:nvSpPr>
        <p:spPr>
          <a:xfrm>
            <a:off x="3124200" y="6237312"/>
            <a:ext cx="2895600" cy="365125"/>
          </a:xfrm>
        </p:spPr>
        <p:txBody>
          <a:bodyPr/>
          <a:lstStyle/>
          <a:p>
            <a:r>
              <a:rPr lang="pt-BR" dirty="0"/>
              <a:t>7ª Reunião do COGEST</a:t>
            </a:r>
          </a:p>
        </p:txBody>
      </p:sp>
      <p:sp>
        <p:nvSpPr>
          <p:cNvPr id="7" name="Shape 262">
            <a:extLst>
              <a:ext uri="{FF2B5EF4-FFF2-40B4-BE49-F238E27FC236}">
                <a16:creationId xmlns:a16="http://schemas.microsoft.com/office/drawing/2014/main" id="{BC522A28-4956-4509-B5E9-4AFE211708DA}"/>
              </a:ext>
            </a:extLst>
          </p:cNvPr>
          <p:cNvSpPr txBox="1">
            <a:spLocks/>
          </p:cNvSpPr>
          <p:nvPr/>
        </p:nvSpPr>
        <p:spPr>
          <a:xfrm>
            <a:off x="542926" y="1574772"/>
            <a:ext cx="7886700" cy="550651"/>
          </a:xfrm>
          <a:prstGeom prst="rect">
            <a:avLst/>
          </a:prstGeom>
          <a:noFill/>
          <a:ln>
            <a:noFill/>
          </a:ln>
        </p:spPr>
        <p:txBody>
          <a:bodyPr spcFirstLastPara="1" vert="horz" wrap="square" lIns="68575" tIns="34275" rIns="68575" bIns="34275" rtlCol="0" anchor="t" anchorCtr="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spcBef>
                <a:spcPts val="0"/>
              </a:spcBef>
              <a:buClr>
                <a:srgbClr val="000066"/>
              </a:buClr>
              <a:buSzPts val="2000"/>
            </a:pPr>
            <a:r>
              <a:rPr lang="pt-BR" sz="2000" dirty="0">
                <a:solidFill>
                  <a:srgbClr val="000066"/>
                </a:solidFill>
              </a:rPr>
              <a:t>Estudos Visando Alterações na Lei de Execução Fiscal - LEF</a:t>
            </a:r>
            <a:endParaRPr lang="pt-BR" sz="1100" dirty="0"/>
          </a:p>
        </p:txBody>
      </p:sp>
      <p:sp>
        <p:nvSpPr>
          <p:cNvPr id="8" name="Shape 264">
            <a:extLst>
              <a:ext uri="{FF2B5EF4-FFF2-40B4-BE49-F238E27FC236}">
                <a16:creationId xmlns:a16="http://schemas.microsoft.com/office/drawing/2014/main" id="{AEBF1541-80F3-47EF-B7EA-2BFEBB469866}"/>
              </a:ext>
            </a:extLst>
          </p:cNvPr>
          <p:cNvSpPr/>
          <p:nvPr/>
        </p:nvSpPr>
        <p:spPr>
          <a:xfrm>
            <a:off x="611560" y="2348880"/>
            <a:ext cx="7972425" cy="2927943"/>
          </a:xfrm>
          <a:prstGeom prst="roundRect">
            <a:avLst>
              <a:gd name="adj" fmla="val 16667"/>
            </a:avLst>
          </a:prstGeom>
          <a:gradFill>
            <a:gsLst>
              <a:gs pos="0">
                <a:srgbClr val="B0CAE9"/>
              </a:gs>
              <a:gs pos="50000">
                <a:srgbClr val="A1C1E4"/>
              </a:gs>
              <a:gs pos="100000">
                <a:srgbClr val="90B8E4"/>
              </a:gs>
            </a:gsLst>
            <a:lin ang="5400000" scaled="0"/>
          </a:gradFill>
          <a:ln w="9525" cap="flat" cmpd="sng">
            <a:solidFill>
              <a:schemeClr val="accent1"/>
            </a:solidFill>
            <a:prstDash val="solid"/>
            <a:miter lim="800000"/>
            <a:headEnd type="none" w="sm" len="sm"/>
            <a:tailEnd type="none" w="sm" len="sm"/>
          </a:ln>
        </p:spPr>
        <p:txBody>
          <a:bodyPr spcFirstLastPara="1" wrap="square" lIns="68575" tIns="34275" rIns="68575" bIns="34275" anchor="ctr" anchorCtr="0">
            <a:noAutofit/>
          </a:bodyPr>
          <a:lstStyle/>
          <a:p>
            <a:pPr algn="ctr"/>
            <a:endParaRPr sz="1400">
              <a:solidFill>
                <a:srgbClr val="FFFF00"/>
              </a:solidFill>
              <a:latin typeface="Calibri"/>
              <a:ea typeface="Calibri"/>
              <a:cs typeface="Calibri"/>
              <a:sym typeface="Calibri"/>
            </a:endParaRPr>
          </a:p>
        </p:txBody>
      </p:sp>
      <p:sp>
        <p:nvSpPr>
          <p:cNvPr id="10" name="Shape 265">
            <a:extLst>
              <a:ext uri="{FF2B5EF4-FFF2-40B4-BE49-F238E27FC236}">
                <a16:creationId xmlns:a16="http://schemas.microsoft.com/office/drawing/2014/main" id="{991F8EB6-291D-49FF-B0F5-FA617F4445FF}"/>
              </a:ext>
            </a:extLst>
          </p:cNvPr>
          <p:cNvSpPr txBox="1"/>
          <p:nvPr/>
        </p:nvSpPr>
        <p:spPr>
          <a:xfrm>
            <a:off x="1187624" y="3429000"/>
            <a:ext cx="6967538" cy="664306"/>
          </a:xfrm>
          <a:prstGeom prst="rect">
            <a:avLst/>
          </a:prstGeom>
          <a:noFill/>
          <a:ln>
            <a:noFill/>
          </a:ln>
        </p:spPr>
        <p:txBody>
          <a:bodyPr spcFirstLastPara="1" wrap="square" lIns="68575" tIns="34275" rIns="68575" bIns="34275" anchor="t" anchorCtr="0">
            <a:noAutofit/>
          </a:bodyPr>
          <a:lstStyle/>
          <a:p>
            <a:pPr algn="ctr"/>
            <a:r>
              <a:rPr lang="pt-BR" sz="3000" b="1" dirty="0">
                <a:solidFill>
                  <a:srgbClr val="000066"/>
                </a:solidFill>
                <a:latin typeface="Calibri"/>
                <a:ea typeface="Calibri"/>
                <a:cs typeface="Calibri"/>
                <a:sym typeface="Calibri"/>
              </a:rPr>
              <a:t> Portal Nacional de Vendas Judiciais</a:t>
            </a:r>
            <a:endParaRPr sz="1100" dirty="0"/>
          </a:p>
        </p:txBody>
      </p:sp>
    </p:spTree>
    <p:extLst>
      <p:ext uri="{BB962C8B-B14F-4D97-AF65-F5344CB8AC3E}">
        <p14:creationId xmlns:p14="http://schemas.microsoft.com/office/powerpoint/2010/main" val="300342910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4B33AE61-CE9B-4F86-86F6-43906BC78D2B}"/>
              </a:ext>
            </a:extLst>
          </p:cNvPr>
          <p:cNvSpPr/>
          <p:nvPr/>
        </p:nvSpPr>
        <p:spPr>
          <a:xfrm>
            <a:off x="1763688" y="197921"/>
            <a:ext cx="4541500" cy="400110"/>
          </a:xfrm>
          <a:prstGeom prst="rect">
            <a:avLst/>
          </a:prstGeom>
        </p:spPr>
        <p:txBody>
          <a:bodyPr wrap="none">
            <a:spAutoFit/>
          </a:bodyPr>
          <a:lstStyle/>
          <a:p>
            <a:r>
              <a:rPr lang="pt-BR"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Projeto Estudos Visando Alteração na LEF </a:t>
            </a:r>
            <a:endParaRPr lang="pt-BR" sz="2000" dirty="0">
              <a:solidFill>
                <a:schemeClr val="bg1"/>
              </a:solidFill>
            </a:endParaRPr>
          </a:p>
        </p:txBody>
      </p:sp>
      <p:pic>
        <p:nvPicPr>
          <p:cNvPr id="4" name="Imagem 3">
            <a:extLst>
              <a:ext uri="{FF2B5EF4-FFF2-40B4-BE49-F238E27FC236}">
                <a16:creationId xmlns:a16="http://schemas.microsoft.com/office/drawing/2014/main" id="{4D7E81E6-E5FA-41EE-946A-34A9394D9949}"/>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1547813"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Espaço Reservado para Rodapé 4">
            <a:extLst>
              <a:ext uri="{FF2B5EF4-FFF2-40B4-BE49-F238E27FC236}">
                <a16:creationId xmlns:a16="http://schemas.microsoft.com/office/drawing/2014/main" id="{A923FF04-8BFD-47F3-BF8E-5A7D6B50CB91}"/>
              </a:ext>
            </a:extLst>
          </p:cNvPr>
          <p:cNvSpPr>
            <a:spLocks noGrp="1"/>
          </p:cNvSpPr>
          <p:nvPr>
            <p:ph type="ftr" sz="quarter" idx="11"/>
          </p:nvPr>
        </p:nvSpPr>
        <p:spPr>
          <a:xfrm>
            <a:off x="3124200" y="6237312"/>
            <a:ext cx="2895600" cy="365125"/>
          </a:xfrm>
        </p:spPr>
        <p:txBody>
          <a:bodyPr/>
          <a:lstStyle/>
          <a:p>
            <a:r>
              <a:rPr lang="pt-BR" dirty="0"/>
              <a:t>7ª Reunião do COGEST</a:t>
            </a:r>
          </a:p>
        </p:txBody>
      </p:sp>
      <p:sp>
        <p:nvSpPr>
          <p:cNvPr id="12" name="Shape 270">
            <a:extLst>
              <a:ext uri="{FF2B5EF4-FFF2-40B4-BE49-F238E27FC236}">
                <a16:creationId xmlns:a16="http://schemas.microsoft.com/office/drawing/2014/main" id="{2DE52176-5BB6-40C7-9CE0-4924CC948E68}"/>
              </a:ext>
            </a:extLst>
          </p:cNvPr>
          <p:cNvSpPr txBox="1">
            <a:spLocks/>
          </p:cNvSpPr>
          <p:nvPr/>
        </p:nvSpPr>
        <p:spPr>
          <a:xfrm>
            <a:off x="952236" y="1351959"/>
            <a:ext cx="3593516" cy="424949"/>
          </a:xfrm>
          <a:prstGeom prst="rect">
            <a:avLst/>
          </a:prstGeom>
          <a:noFill/>
          <a:ln>
            <a:noFill/>
          </a:ln>
        </p:spPr>
        <p:txBody>
          <a:bodyPr spcFirstLastPara="1" vert="horz" wrap="square" lIns="68575" tIns="34275" rIns="68575" bIns="34275" rtlCol="0"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90000"/>
              </a:lnSpc>
              <a:spcBef>
                <a:spcPts val="0"/>
              </a:spcBef>
              <a:buClr>
                <a:schemeClr val="dk1"/>
              </a:buClr>
              <a:buSzPts val="2100"/>
            </a:pPr>
            <a:r>
              <a:rPr lang="pt-BR" sz="2100" b="1" dirty="0">
                <a:solidFill>
                  <a:schemeClr val="dk1"/>
                </a:solidFill>
                <a:latin typeface="Calibri"/>
                <a:ea typeface="Calibri"/>
                <a:cs typeface="Calibri"/>
                <a:sym typeface="Calibri"/>
              </a:rPr>
              <a:t>EXECUÇÕES FISCAIS</a:t>
            </a:r>
            <a:endParaRPr lang="pt-BR" dirty="0"/>
          </a:p>
        </p:txBody>
      </p:sp>
      <p:sp>
        <p:nvSpPr>
          <p:cNvPr id="13" name="Shape 271">
            <a:extLst>
              <a:ext uri="{FF2B5EF4-FFF2-40B4-BE49-F238E27FC236}">
                <a16:creationId xmlns:a16="http://schemas.microsoft.com/office/drawing/2014/main" id="{D55130BB-0A96-4B5A-BBB4-5167BF954F54}"/>
              </a:ext>
            </a:extLst>
          </p:cNvPr>
          <p:cNvSpPr txBox="1">
            <a:spLocks/>
          </p:cNvSpPr>
          <p:nvPr/>
        </p:nvSpPr>
        <p:spPr>
          <a:xfrm>
            <a:off x="107504" y="2060848"/>
            <a:ext cx="8368584" cy="3403500"/>
          </a:xfrm>
          <a:prstGeom prst="rect">
            <a:avLst/>
          </a:prstGeom>
          <a:noFill/>
          <a:ln>
            <a:noFill/>
          </a:ln>
        </p:spPr>
        <p:txBody>
          <a:bodyPr spcFirstLastPara="1" vert="horz" wrap="square" lIns="68575" tIns="34275" rIns="68575" bIns="34275" rtlCol="0" anchor="t" anchorCtr="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177800" indent="-171450" algn="l">
              <a:spcBef>
                <a:spcPts val="0"/>
              </a:spcBef>
              <a:buSzPts val="1500"/>
            </a:pPr>
            <a:r>
              <a:rPr lang="pt-BR" sz="1600" dirty="0">
                <a:solidFill>
                  <a:schemeClr val="tx1"/>
                </a:solidFill>
              </a:rPr>
              <a:t>A finalidade da execução fiscal é a satisfação do credor.</a:t>
            </a:r>
          </a:p>
          <a:p>
            <a:pPr marL="177800" indent="-177800" algn="l">
              <a:buSzPts val="1400"/>
            </a:pPr>
            <a:r>
              <a:rPr lang="pt-BR" sz="1600" dirty="0">
                <a:solidFill>
                  <a:schemeClr val="tx1"/>
                </a:solidFill>
              </a:rPr>
              <a:t>CPC: </a:t>
            </a:r>
            <a:r>
              <a:rPr lang="pt-BR" sz="1600" b="1" dirty="0">
                <a:solidFill>
                  <a:schemeClr val="tx1"/>
                </a:solidFill>
              </a:rPr>
              <a:t>Art. 904</a:t>
            </a:r>
            <a:r>
              <a:rPr lang="pt-BR" sz="1600" dirty="0">
                <a:solidFill>
                  <a:schemeClr val="tx1"/>
                </a:solidFill>
              </a:rPr>
              <a:t> A satisfação do crédito exequendo far-se-á:</a:t>
            </a:r>
          </a:p>
          <a:p>
            <a:pPr marL="177800" indent="-177800" algn="l">
              <a:buSzPts val="1400"/>
            </a:pPr>
            <a:r>
              <a:rPr lang="pt-BR" sz="1600" dirty="0">
                <a:solidFill>
                  <a:schemeClr val="tx1"/>
                </a:solidFill>
              </a:rPr>
              <a:t>I – pela entrega do dinheiro;</a:t>
            </a:r>
          </a:p>
          <a:p>
            <a:pPr marL="177800" indent="-177800" algn="l">
              <a:buSzPts val="1400"/>
            </a:pPr>
            <a:r>
              <a:rPr lang="pt-BR" sz="1600" dirty="0">
                <a:solidFill>
                  <a:schemeClr val="tx1"/>
                </a:solidFill>
              </a:rPr>
              <a:t>II – pela adjudicação dos bens penhorados</a:t>
            </a:r>
          </a:p>
          <a:p>
            <a:pPr marL="177800" indent="-177800" algn="l">
              <a:buSzPts val="1500"/>
            </a:pPr>
            <a:r>
              <a:rPr lang="pt-BR" sz="1600" dirty="0">
                <a:solidFill>
                  <a:schemeClr val="tx1"/>
                </a:solidFill>
              </a:rPr>
              <a:t>Art. 880 Não efetivada a adjudicação, </a:t>
            </a:r>
            <a:r>
              <a:rPr lang="pt-BR" sz="1600" b="1" dirty="0">
                <a:solidFill>
                  <a:schemeClr val="tx1"/>
                </a:solidFill>
              </a:rPr>
              <a:t>o exequente poderá requerer a alienação por sua própria iniciativa ou por intermédio de corretor ou leiloeiro público credenciado perante o órgão judiciário.</a:t>
            </a:r>
            <a:endParaRPr lang="pt-BR" sz="1600" dirty="0">
              <a:solidFill>
                <a:schemeClr val="tx1"/>
              </a:solidFill>
            </a:endParaRPr>
          </a:p>
          <a:p>
            <a:pPr algn="l">
              <a:buSzPts val="1500"/>
            </a:pPr>
            <a:r>
              <a:rPr lang="pt-BR" sz="1600" dirty="0">
                <a:solidFill>
                  <a:schemeClr val="tx1"/>
                </a:solidFill>
              </a:rPr>
              <a:t>Art. 881 A </a:t>
            </a:r>
            <a:r>
              <a:rPr lang="pt-BR" sz="1600" b="1" dirty="0">
                <a:solidFill>
                  <a:schemeClr val="tx1"/>
                </a:solidFill>
              </a:rPr>
              <a:t>alienação far-se-á em leilão judicial </a:t>
            </a:r>
            <a:r>
              <a:rPr lang="pt-BR" sz="1600" dirty="0">
                <a:solidFill>
                  <a:schemeClr val="tx1"/>
                </a:solidFill>
              </a:rPr>
              <a:t>se não efetivada a adjudicação ou a alienação por iniciativa particular.</a:t>
            </a:r>
          </a:p>
          <a:p>
            <a:pPr algn="l">
              <a:buSzPts val="1500"/>
            </a:pPr>
            <a:r>
              <a:rPr lang="pt-BR" sz="1600" dirty="0">
                <a:solidFill>
                  <a:schemeClr val="tx1"/>
                </a:solidFill>
              </a:rPr>
              <a:t>§ 1º O leilão do bem penhorado será realizado por leiloeiro público.</a:t>
            </a:r>
          </a:p>
          <a:p>
            <a:pPr algn="l">
              <a:buSzPts val="1500"/>
            </a:pPr>
            <a:r>
              <a:rPr lang="pt-BR" sz="1600" dirty="0">
                <a:solidFill>
                  <a:schemeClr val="tx1"/>
                </a:solidFill>
              </a:rPr>
              <a:t>§ 2º Ressalvados os casos de alienação a cargo de corretores de bolsa de valores, todos os demais bens serão alienados em leilão público.</a:t>
            </a:r>
          </a:p>
          <a:p>
            <a:pPr marL="177800" indent="-177800" algn="l">
              <a:buSzPts val="1500"/>
            </a:pPr>
            <a:endParaRPr lang="pt-BR" sz="1600" dirty="0"/>
          </a:p>
          <a:p>
            <a:pPr marL="177800" indent="-177800" algn="l">
              <a:buSzPts val="1500"/>
            </a:pPr>
            <a:endParaRPr lang="pt-BR" sz="1600" dirty="0"/>
          </a:p>
        </p:txBody>
      </p:sp>
    </p:spTree>
    <p:extLst>
      <p:ext uri="{BB962C8B-B14F-4D97-AF65-F5344CB8AC3E}">
        <p14:creationId xmlns:p14="http://schemas.microsoft.com/office/powerpoint/2010/main" val="12492343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4B33AE61-CE9B-4F86-86F6-43906BC78D2B}"/>
              </a:ext>
            </a:extLst>
          </p:cNvPr>
          <p:cNvSpPr/>
          <p:nvPr/>
        </p:nvSpPr>
        <p:spPr>
          <a:xfrm>
            <a:off x="1763688" y="197921"/>
            <a:ext cx="4541500" cy="400110"/>
          </a:xfrm>
          <a:prstGeom prst="rect">
            <a:avLst/>
          </a:prstGeom>
        </p:spPr>
        <p:txBody>
          <a:bodyPr wrap="none">
            <a:spAutoFit/>
          </a:bodyPr>
          <a:lstStyle/>
          <a:p>
            <a:r>
              <a:rPr lang="pt-BR"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Projeto Estudos Visando Alteração na LEF </a:t>
            </a:r>
            <a:endParaRPr lang="pt-BR" sz="2000" dirty="0">
              <a:solidFill>
                <a:schemeClr val="bg1"/>
              </a:solidFill>
            </a:endParaRPr>
          </a:p>
        </p:txBody>
      </p:sp>
      <p:pic>
        <p:nvPicPr>
          <p:cNvPr id="4" name="Imagem 3">
            <a:extLst>
              <a:ext uri="{FF2B5EF4-FFF2-40B4-BE49-F238E27FC236}">
                <a16:creationId xmlns:a16="http://schemas.microsoft.com/office/drawing/2014/main" id="{4D7E81E6-E5FA-41EE-946A-34A9394D9949}"/>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1547813"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Espaço Reservado para Rodapé 4">
            <a:extLst>
              <a:ext uri="{FF2B5EF4-FFF2-40B4-BE49-F238E27FC236}">
                <a16:creationId xmlns:a16="http://schemas.microsoft.com/office/drawing/2014/main" id="{A923FF04-8BFD-47F3-BF8E-5A7D6B50CB91}"/>
              </a:ext>
            </a:extLst>
          </p:cNvPr>
          <p:cNvSpPr>
            <a:spLocks noGrp="1"/>
          </p:cNvSpPr>
          <p:nvPr>
            <p:ph type="ftr" sz="quarter" idx="11"/>
          </p:nvPr>
        </p:nvSpPr>
        <p:spPr>
          <a:xfrm>
            <a:off x="3124200" y="6237312"/>
            <a:ext cx="2895600" cy="365125"/>
          </a:xfrm>
        </p:spPr>
        <p:txBody>
          <a:bodyPr/>
          <a:lstStyle/>
          <a:p>
            <a:r>
              <a:rPr lang="pt-BR" dirty="0"/>
              <a:t>7ª Reunião do COGEST</a:t>
            </a:r>
          </a:p>
        </p:txBody>
      </p:sp>
      <p:sp>
        <p:nvSpPr>
          <p:cNvPr id="7" name="Shape 276">
            <a:extLst>
              <a:ext uri="{FF2B5EF4-FFF2-40B4-BE49-F238E27FC236}">
                <a16:creationId xmlns:a16="http://schemas.microsoft.com/office/drawing/2014/main" id="{8497B289-0CFD-45F2-A32B-DDD14940AD4A}"/>
              </a:ext>
            </a:extLst>
          </p:cNvPr>
          <p:cNvSpPr txBox="1">
            <a:spLocks/>
          </p:cNvSpPr>
          <p:nvPr/>
        </p:nvSpPr>
        <p:spPr>
          <a:xfrm>
            <a:off x="2483768" y="1412776"/>
            <a:ext cx="4032448" cy="720080"/>
          </a:xfrm>
          <a:prstGeom prst="rect">
            <a:avLst/>
          </a:prstGeom>
          <a:noFill/>
          <a:ln>
            <a:noFill/>
          </a:ln>
        </p:spPr>
        <p:txBody>
          <a:bodyPr spcFirstLastPara="1" vert="horz" wrap="square" lIns="68575" tIns="34275" rIns="68575" bIns="34275" rtlCol="0"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spcBef>
                <a:spcPts val="0"/>
              </a:spcBef>
              <a:buClr>
                <a:schemeClr val="dk1"/>
              </a:buClr>
              <a:buSzPts val="1500"/>
            </a:pPr>
            <a:r>
              <a:rPr lang="pt-BR" sz="2400" b="1">
                <a:solidFill>
                  <a:schemeClr val="dk1"/>
                </a:solidFill>
                <a:latin typeface="Calibri"/>
                <a:ea typeface="Calibri"/>
                <a:cs typeface="Calibri"/>
                <a:sym typeface="Calibri"/>
              </a:rPr>
              <a:t>TEMPO MÉDIO PARA LEILOAR</a:t>
            </a:r>
            <a:endParaRPr lang="pt-BR" sz="2400" dirty="0"/>
          </a:p>
        </p:txBody>
      </p:sp>
      <p:sp>
        <p:nvSpPr>
          <p:cNvPr id="8" name="Shape 277">
            <a:extLst>
              <a:ext uri="{FF2B5EF4-FFF2-40B4-BE49-F238E27FC236}">
                <a16:creationId xmlns:a16="http://schemas.microsoft.com/office/drawing/2014/main" id="{F0ABE45F-8C7A-453E-9A22-BEABC71B4FD2}"/>
              </a:ext>
            </a:extLst>
          </p:cNvPr>
          <p:cNvSpPr txBox="1">
            <a:spLocks/>
          </p:cNvSpPr>
          <p:nvPr/>
        </p:nvSpPr>
        <p:spPr>
          <a:xfrm>
            <a:off x="575583" y="2712585"/>
            <a:ext cx="8015400" cy="3038700"/>
          </a:xfrm>
          <a:prstGeom prst="rect">
            <a:avLst/>
          </a:prstGeom>
          <a:noFill/>
          <a:ln>
            <a:noFill/>
          </a:ln>
        </p:spPr>
        <p:txBody>
          <a:bodyPr spcFirstLastPara="1" vert="horz" wrap="square" lIns="68575" tIns="34275" rIns="68575" bIns="34275" rtlCol="0" anchor="t" anchorCtr="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177800" indent="-228600" algn="just">
              <a:spcBef>
                <a:spcPts val="0"/>
              </a:spcBef>
              <a:buSzPts val="2400"/>
            </a:pPr>
            <a:r>
              <a:rPr lang="pt-BR" sz="2400" dirty="0">
                <a:solidFill>
                  <a:schemeClr val="tx1"/>
                </a:solidFill>
              </a:rPr>
              <a:t>Um leilão em processo de execução fiscal demanda 743 dias de um tempo médio total de tramitação do processo de 2.989 dias. </a:t>
            </a:r>
          </a:p>
          <a:p>
            <a:pPr marL="177800" indent="-228600" algn="just">
              <a:buSzPts val="2400"/>
            </a:pPr>
            <a:r>
              <a:rPr lang="pt-BR" sz="2400" dirty="0">
                <a:solidFill>
                  <a:schemeClr val="tx1"/>
                </a:solidFill>
              </a:rPr>
              <a:t>“</a:t>
            </a:r>
            <a:r>
              <a:rPr lang="pt-BR" sz="2400" i="1" dirty="0">
                <a:solidFill>
                  <a:schemeClr val="tx1"/>
                </a:solidFill>
              </a:rPr>
              <a:t>Aproximadamente um quarto do tempo médio do processo de execução fiscal está destinado à etapa de leilão. O tempo destinado ao leilão perde apenas para o despendido com a citação, que dura, em média, 1.315 dias.</a:t>
            </a:r>
            <a:r>
              <a:rPr lang="pt-BR" sz="2400" dirty="0">
                <a:solidFill>
                  <a:schemeClr val="tx1"/>
                </a:solidFill>
              </a:rPr>
              <a:t>” (BONAT 2013, p.68). </a:t>
            </a:r>
          </a:p>
        </p:txBody>
      </p:sp>
    </p:spTree>
    <p:extLst>
      <p:ext uri="{BB962C8B-B14F-4D97-AF65-F5344CB8AC3E}">
        <p14:creationId xmlns:p14="http://schemas.microsoft.com/office/powerpoint/2010/main" val="382304973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4B33AE61-CE9B-4F86-86F6-43906BC78D2B}"/>
              </a:ext>
            </a:extLst>
          </p:cNvPr>
          <p:cNvSpPr/>
          <p:nvPr/>
        </p:nvSpPr>
        <p:spPr>
          <a:xfrm>
            <a:off x="1763688" y="197921"/>
            <a:ext cx="4541500" cy="400110"/>
          </a:xfrm>
          <a:prstGeom prst="rect">
            <a:avLst/>
          </a:prstGeom>
        </p:spPr>
        <p:txBody>
          <a:bodyPr wrap="none">
            <a:spAutoFit/>
          </a:bodyPr>
          <a:lstStyle/>
          <a:p>
            <a:r>
              <a:rPr lang="pt-BR"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Projeto Estudos Visando Alteração na LEF </a:t>
            </a:r>
            <a:endParaRPr lang="pt-BR" sz="2000" dirty="0">
              <a:solidFill>
                <a:schemeClr val="bg1"/>
              </a:solidFill>
            </a:endParaRPr>
          </a:p>
        </p:txBody>
      </p:sp>
      <p:pic>
        <p:nvPicPr>
          <p:cNvPr id="4" name="Imagem 3">
            <a:extLst>
              <a:ext uri="{FF2B5EF4-FFF2-40B4-BE49-F238E27FC236}">
                <a16:creationId xmlns:a16="http://schemas.microsoft.com/office/drawing/2014/main" id="{4D7E81E6-E5FA-41EE-946A-34A9394D9949}"/>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1547813"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Espaço Reservado para Rodapé 4">
            <a:extLst>
              <a:ext uri="{FF2B5EF4-FFF2-40B4-BE49-F238E27FC236}">
                <a16:creationId xmlns:a16="http://schemas.microsoft.com/office/drawing/2014/main" id="{A923FF04-8BFD-47F3-BF8E-5A7D6B50CB91}"/>
              </a:ext>
            </a:extLst>
          </p:cNvPr>
          <p:cNvSpPr>
            <a:spLocks noGrp="1"/>
          </p:cNvSpPr>
          <p:nvPr>
            <p:ph type="ftr" sz="quarter" idx="11"/>
          </p:nvPr>
        </p:nvSpPr>
        <p:spPr>
          <a:xfrm>
            <a:off x="3124200" y="6237312"/>
            <a:ext cx="2895600" cy="365125"/>
          </a:xfrm>
        </p:spPr>
        <p:txBody>
          <a:bodyPr/>
          <a:lstStyle/>
          <a:p>
            <a:r>
              <a:rPr lang="pt-BR" dirty="0"/>
              <a:t>7ª Reunião do COGEST</a:t>
            </a:r>
          </a:p>
        </p:txBody>
      </p:sp>
      <p:sp>
        <p:nvSpPr>
          <p:cNvPr id="9" name="Shape 282">
            <a:extLst>
              <a:ext uri="{FF2B5EF4-FFF2-40B4-BE49-F238E27FC236}">
                <a16:creationId xmlns:a16="http://schemas.microsoft.com/office/drawing/2014/main" id="{D33DDAFE-33DD-4508-BE49-168EC9DAE717}"/>
              </a:ext>
            </a:extLst>
          </p:cNvPr>
          <p:cNvSpPr txBox="1">
            <a:spLocks/>
          </p:cNvSpPr>
          <p:nvPr/>
        </p:nvSpPr>
        <p:spPr>
          <a:xfrm>
            <a:off x="1763688" y="1340768"/>
            <a:ext cx="5294412" cy="679280"/>
          </a:xfrm>
          <a:prstGeom prst="rect">
            <a:avLst/>
          </a:prstGeom>
          <a:noFill/>
          <a:ln>
            <a:noFill/>
          </a:ln>
        </p:spPr>
        <p:txBody>
          <a:bodyPr spcFirstLastPara="1" vert="horz" wrap="square" lIns="68575" tIns="34275" rIns="68575" bIns="34275" rtlCol="0"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spcBef>
                <a:spcPts val="0"/>
              </a:spcBef>
              <a:buClr>
                <a:schemeClr val="dk1"/>
              </a:buClr>
              <a:buSzPts val="1500"/>
            </a:pPr>
            <a:r>
              <a:rPr lang="pt-BR" sz="2400" b="1">
                <a:solidFill>
                  <a:schemeClr val="dk1"/>
                </a:solidFill>
                <a:latin typeface="Calibri"/>
                <a:ea typeface="Calibri"/>
                <a:cs typeface="Calibri"/>
                <a:sym typeface="Calibri"/>
              </a:rPr>
              <a:t>BENS APREENDIDOS JUDICIALMENTE</a:t>
            </a:r>
            <a:endParaRPr lang="pt-BR" sz="2400" dirty="0"/>
          </a:p>
        </p:txBody>
      </p:sp>
      <p:sp>
        <p:nvSpPr>
          <p:cNvPr id="10" name="Shape 283">
            <a:extLst>
              <a:ext uri="{FF2B5EF4-FFF2-40B4-BE49-F238E27FC236}">
                <a16:creationId xmlns:a16="http://schemas.microsoft.com/office/drawing/2014/main" id="{350897CA-3DAC-41D0-A7E2-E667DAA578C5}"/>
              </a:ext>
            </a:extLst>
          </p:cNvPr>
          <p:cNvSpPr txBox="1">
            <a:spLocks/>
          </p:cNvSpPr>
          <p:nvPr/>
        </p:nvSpPr>
        <p:spPr>
          <a:xfrm>
            <a:off x="539552" y="2204864"/>
            <a:ext cx="7776864" cy="3086100"/>
          </a:xfrm>
          <a:prstGeom prst="rect">
            <a:avLst/>
          </a:prstGeom>
          <a:noFill/>
          <a:ln>
            <a:noFill/>
          </a:ln>
        </p:spPr>
        <p:txBody>
          <a:bodyPr spcFirstLastPara="1" vert="horz" wrap="square" lIns="68575" tIns="34275" rIns="68575" bIns="34275" rtlCol="0" anchor="t" anchorCtr="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279400" indent="-196850" algn="just">
              <a:lnSpc>
                <a:spcPct val="150000"/>
              </a:lnSpc>
              <a:spcBef>
                <a:spcPts val="0"/>
              </a:spcBef>
              <a:buSzPts val="1500"/>
            </a:pPr>
            <a:r>
              <a:rPr lang="pt-BR" sz="1800" dirty="0">
                <a:solidFill>
                  <a:schemeClr val="tx1"/>
                </a:solidFill>
              </a:rPr>
              <a:t>CNJ: “Os bens apreendidos por força de decisão judicial já somam </a:t>
            </a:r>
            <a:r>
              <a:rPr lang="pt-BR" sz="1800" b="1" dirty="0">
                <a:solidFill>
                  <a:schemeClr val="tx1"/>
                </a:solidFill>
              </a:rPr>
              <a:t>R$ 2,2 bilhões</a:t>
            </a:r>
            <a:r>
              <a:rPr lang="pt-BR" sz="1800" dirty="0">
                <a:solidFill>
                  <a:schemeClr val="tx1"/>
                </a:solidFill>
              </a:rPr>
              <a:t> no país, de acordo com o Sistema Nacional de Bens Apreendidos do Conselho Nacional de Justiça (CNJ). Os </a:t>
            </a:r>
            <a:r>
              <a:rPr lang="pt-BR" sz="1800" b="1" dirty="0">
                <a:solidFill>
                  <a:schemeClr val="tx1"/>
                </a:solidFill>
              </a:rPr>
              <a:t>veículos automotores</a:t>
            </a:r>
            <a:r>
              <a:rPr lang="pt-BR" sz="1800" dirty="0">
                <a:solidFill>
                  <a:schemeClr val="tx1"/>
                </a:solidFill>
              </a:rPr>
              <a:t> apreendidos equivalem a R$ 1,4 bilhões; já os </a:t>
            </a:r>
            <a:r>
              <a:rPr lang="pt-BR" sz="1800" b="1" dirty="0">
                <a:solidFill>
                  <a:schemeClr val="tx1"/>
                </a:solidFill>
              </a:rPr>
              <a:t>bens imóveis</a:t>
            </a:r>
            <a:r>
              <a:rPr lang="pt-BR" sz="1800" dirty="0">
                <a:solidFill>
                  <a:schemeClr val="tx1"/>
                </a:solidFill>
              </a:rPr>
              <a:t> somam de R$ 422 milhões, e os ativos financeiros e cheques totalizam R$ 95,7 milhões. Estão apreendidos também </a:t>
            </a:r>
            <a:r>
              <a:rPr lang="pt-BR" sz="1800" b="1" dirty="0">
                <a:solidFill>
                  <a:schemeClr val="tx1"/>
                </a:solidFill>
              </a:rPr>
              <a:t>aeronaves, armas, computadores, embarcações, pedras, metais preciosos, explosivos</a:t>
            </a:r>
            <a:r>
              <a:rPr lang="pt-BR" sz="1800" dirty="0">
                <a:solidFill>
                  <a:schemeClr val="tx1"/>
                </a:solidFill>
              </a:rPr>
              <a:t>, entre outros. ”</a:t>
            </a:r>
          </a:p>
        </p:txBody>
      </p:sp>
    </p:spTree>
    <p:extLst>
      <p:ext uri="{BB962C8B-B14F-4D97-AF65-F5344CB8AC3E}">
        <p14:creationId xmlns:p14="http://schemas.microsoft.com/office/powerpoint/2010/main" val="280564699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4B33AE61-CE9B-4F86-86F6-43906BC78D2B}"/>
              </a:ext>
            </a:extLst>
          </p:cNvPr>
          <p:cNvSpPr/>
          <p:nvPr/>
        </p:nvSpPr>
        <p:spPr>
          <a:xfrm>
            <a:off x="1763688" y="197921"/>
            <a:ext cx="4541500" cy="400110"/>
          </a:xfrm>
          <a:prstGeom prst="rect">
            <a:avLst/>
          </a:prstGeom>
        </p:spPr>
        <p:txBody>
          <a:bodyPr wrap="none">
            <a:spAutoFit/>
          </a:bodyPr>
          <a:lstStyle/>
          <a:p>
            <a:r>
              <a:rPr lang="pt-BR"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Projeto Estudos Visando Alteração na LEF </a:t>
            </a:r>
            <a:endParaRPr lang="pt-BR" sz="2000" dirty="0">
              <a:solidFill>
                <a:schemeClr val="bg1"/>
              </a:solidFill>
            </a:endParaRPr>
          </a:p>
        </p:txBody>
      </p:sp>
      <p:pic>
        <p:nvPicPr>
          <p:cNvPr id="4" name="Imagem 3">
            <a:extLst>
              <a:ext uri="{FF2B5EF4-FFF2-40B4-BE49-F238E27FC236}">
                <a16:creationId xmlns:a16="http://schemas.microsoft.com/office/drawing/2014/main" id="{4D7E81E6-E5FA-41EE-946A-34A9394D9949}"/>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1547813"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Espaço Reservado para Rodapé 4">
            <a:extLst>
              <a:ext uri="{FF2B5EF4-FFF2-40B4-BE49-F238E27FC236}">
                <a16:creationId xmlns:a16="http://schemas.microsoft.com/office/drawing/2014/main" id="{A923FF04-8BFD-47F3-BF8E-5A7D6B50CB91}"/>
              </a:ext>
            </a:extLst>
          </p:cNvPr>
          <p:cNvSpPr>
            <a:spLocks noGrp="1"/>
          </p:cNvSpPr>
          <p:nvPr>
            <p:ph type="ftr" sz="quarter" idx="11"/>
          </p:nvPr>
        </p:nvSpPr>
        <p:spPr>
          <a:xfrm>
            <a:off x="3124200" y="6237312"/>
            <a:ext cx="2895600" cy="365125"/>
          </a:xfrm>
        </p:spPr>
        <p:txBody>
          <a:bodyPr/>
          <a:lstStyle/>
          <a:p>
            <a:r>
              <a:rPr lang="pt-BR" dirty="0"/>
              <a:t>7ª Reunião do COGEST</a:t>
            </a:r>
          </a:p>
        </p:txBody>
      </p:sp>
      <p:sp>
        <p:nvSpPr>
          <p:cNvPr id="7" name="Shape 288">
            <a:extLst>
              <a:ext uri="{FF2B5EF4-FFF2-40B4-BE49-F238E27FC236}">
                <a16:creationId xmlns:a16="http://schemas.microsoft.com/office/drawing/2014/main" id="{41EED416-284A-46E7-9818-F14223DAC57F}"/>
              </a:ext>
            </a:extLst>
          </p:cNvPr>
          <p:cNvSpPr txBox="1">
            <a:spLocks/>
          </p:cNvSpPr>
          <p:nvPr/>
        </p:nvSpPr>
        <p:spPr>
          <a:xfrm>
            <a:off x="251520" y="1525228"/>
            <a:ext cx="7886700" cy="575582"/>
          </a:xfrm>
          <a:prstGeom prst="rect">
            <a:avLst/>
          </a:prstGeom>
          <a:noFill/>
          <a:ln>
            <a:noFill/>
          </a:ln>
        </p:spPr>
        <p:txBody>
          <a:bodyPr spcFirstLastPara="1" vert="horz" wrap="square" lIns="68575" tIns="34275" rIns="68575" bIns="34275" rtlCol="0"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spcBef>
                <a:spcPts val="0"/>
              </a:spcBef>
              <a:buClr>
                <a:schemeClr val="dk1"/>
              </a:buClr>
              <a:buSzPts val="1500"/>
            </a:pPr>
            <a:r>
              <a:rPr lang="pt-BR" sz="2400" b="1">
                <a:solidFill>
                  <a:schemeClr val="dk1"/>
                </a:solidFill>
                <a:latin typeface="Calibri"/>
                <a:ea typeface="Calibri"/>
                <a:cs typeface="Calibri"/>
                <a:sym typeface="Calibri"/>
              </a:rPr>
              <a:t>UM EXEMPLO ESCLARECEDOR</a:t>
            </a:r>
            <a:endParaRPr lang="pt-BR" sz="2400"/>
          </a:p>
        </p:txBody>
      </p:sp>
      <p:sp>
        <p:nvSpPr>
          <p:cNvPr id="8" name="Shape 289">
            <a:extLst>
              <a:ext uri="{FF2B5EF4-FFF2-40B4-BE49-F238E27FC236}">
                <a16:creationId xmlns:a16="http://schemas.microsoft.com/office/drawing/2014/main" id="{82065CFB-2064-4883-9519-2AA5E60C7904}"/>
              </a:ext>
            </a:extLst>
          </p:cNvPr>
          <p:cNvSpPr txBox="1">
            <a:spLocks/>
          </p:cNvSpPr>
          <p:nvPr/>
        </p:nvSpPr>
        <p:spPr>
          <a:xfrm>
            <a:off x="395536" y="2564904"/>
            <a:ext cx="8313956" cy="3096344"/>
          </a:xfrm>
          <a:prstGeom prst="rect">
            <a:avLst/>
          </a:prstGeom>
          <a:noFill/>
          <a:ln>
            <a:noFill/>
          </a:ln>
        </p:spPr>
        <p:txBody>
          <a:bodyPr spcFirstLastPara="1" vert="horz" wrap="square" lIns="68575" tIns="34275" rIns="68575" bIns="34275" rtlCol="0" anchor="t" anchorCtr="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177800" indent="-171450" algn="l">
              <a:spcBef>
                <a:spcPts val="0"/>
              </a:spcBef>
              <a:buSzPts val="1500"/>
            </a:pPr>
            <a:r>
              <a:rPr lang="pt-BR" sz="1800" dirty="0">
                <a:solidFill>
                  <a:schemeClr val="tx1"/>
                </a:solidFill>
              </a:rPr>
              <a:t>Apenas na Vara Federal Criminal  de Campo Grande (especializada em Lavagem de Dinheiro), foram sequestrados desde 2005 os seguintes bens:</a:t>
            </a:r>
          </a:p>
          <a:p>
            <a:pPr marL="177800" indent="-171450" algn="l">
              <a:spcBef>
                <a:spcPts val="0"/>
              </a:spcBef>
              <a:buSzPts val="1500"/>
            </a:pPr>
            <a:endParaRPr lang="pt-BR" sz="1800" dirty="0">
              <a:solidFill>
                <a:schemeClr val="tx1"/>
              </a:solidFill>
            </a:endParaRPr>
          </a:p>
          <a:p>
            <a:pPr marL="177800" indent="-171450" algn="l">
              <a:buSzPts val="1500"/>
            </a:pPr>
            <a:r>
              <a:rPr lang="pt-BR" sz="1800" dirty="0">
                <a:solidFill>
                  <a:schemeClr val="tx1"/>
                </a:solidFill>
              </a:rPr>
              <a:t>1) IMÓVEIS RURAIS - </a:t>
            </a:r>
            <a:r>
              <a:rPr lang="pt-BR" sz="1800" b="1" dirty="0">
                <a:solidFill>
                  <a:schemeClr val="tx1"/>
                </a:solidFill>
              </a:rPr>
              <a:t>151</a:t>
            </a:r>
            <a:endParaRPr lang="pt-BR" sz="1800" dirty="0">
              <a:solidFill>
                <a:schemeClr val="tx1"/>
              </a:solidFill>
            </a:endParaRPr>
          </a:p>
          <a:p>
            <a:pPr marL="177800" indent="-171450" algn="l">
              <a:buSzPts val="1500"/>
            </a:pPr>
            <a:r>
              <a:rPr lang="pt-BR" sz="1800" dirty="0">
                <a:solidFill>
                  <a:schemeClr val="tx1"/>
                </a:solidFill>
              </a:rPr>
              <a:t>2) IMÓVEIS URBANOS - </a:t>
            </a:r>
            <a:r>
              <a:rPr lang="pt-BR" sz="1800" b="1" dirty="0">
                <a:solidFill>
                  <a:schemeClr val="tx1"/>
                </a:solidFill>
              </a:rPr>
              <a:t>258</a:t>
            </a:r>
            <a:endParaRPr lang="pt-BR" sz="1800" dirty="0">
              <a:solidFill>
                <a:schemeClr val="tx1"/>
              </a:solidFill>
            </a:endParaRPr>
          </a:p>
          <a:p>
            <a:pPr marL="177800" indent="-171450" algn="l">
              <a:buSzPts val="1500"/>
            </a:pPr>
            <a:r>
              <a:rPr lang="pt-BR" sz="1800" dirty="0">
                <a:solidFill>
                  <a:schemeClr val="tx1"/>
                </a:solidFill>
              </a:rPr>
              <a:t>3) VEÍCULOS - </a:t>
            </a:r>
            <a:r>
              <a:rPr lang="pt-BR" sz="1800" b="1" dirty="0">
                <a:solidFill>
                  <a:schemeClr val="tx1"/>
                </a:solidFill>
              </a:rPr>
              <a:t>890</a:t>
            </a:r>
            <a:endParaRPr lang="pt-BR" sz="1800" dirty="0">
              <a:solidFill>
                <a:schemeClr val="tx1"/>
              </a:solidFill>
            </a:endParaRPr>
          </a:p>
          <a:p>
            <a:pPr marL="177800" indent="-171450" algn="l">
              <a:buSzPts val="1500"/>
            </a:pPr>
            <a:r>
              <a:rPr lang="pt-BR" sz="1800" dirty="0">
                <a:solidFill>
                  <a:schemeClr val="tx1"/>
                </a:solidFill>
              </a:rPr>
              <a:t>4) AERONAVES - </a:t>
            </a:r>
            <a:r>
              <a:rPr lang="pt-BR" sz="1800" b="1" dirty="0">
                <a:solidFill>
                  <a:schemeClr val="tx1"/>
                </a:solidFill>
              </a:rPr>
              <a:t>25</a:t>
            </a:r>
            <a:endParaRPr lang="pt-BR" sz="1800" dirty="0">
              <a:solidFill>
                <a:schemeClr val="tx1"/>
              </a:solidFill>
            </a:endParaRPr>
          </a:p>
          <a:p>
            <a:pPr marL="177800" indent="-171450" algn="l">
              <a:buSzPts val="1500"/>
            </a:pPr>
            <a:r>
              <a:rPr lang="pt-BR" sz="1800" dirty="0">
                <a:solidFill>
                  <a:schemeClr val="tx1"/>
                </a:solidFill>
              </a:rPr>
              <a:t>5) BOVINOS - </a:t>
            </a:r>
            <a:r>
              <a:rPr lang="pt-BR" sz="1800" b="1" dirty="0">
                <a:solidFill>
                  <a:schemeClr val="tx1"/>
                </a:solidFill>
              </a:rPr>
              <a:t>17.994</a:t>
            </a:r>
            <a:endParaRPr lang="pt-BR" sz="1800" dirty="0">
              <a:solidFill>
                <a:schemeClr val="tx1"/>
              </a:solidFill>
            </a:endParaRPr>
          </a:p>
          <a:p>
            <a:pPr marL="177800" indent="-171450" algn="l">
              <a:buSzPts val="1500"/>
            </a:pPr>
            <a:r>
              <a:rPr lang="pt-BR" sz="1800" dirty="0">
                <a:solidFill>
                  <a:schemeClr val="tx1"/>
                </a:solidFill>
              </a:rPr>
              <a:t>6) EQUINOS - </a:t>
            </a:r>
            <a:r>
              <a:rPr lang="pt-BR" sz="1800" b="1" dirty="0">
                <a:solidFill>
                  <a:schemeClr val="tx1"/>
                </a:solidFill>
              </a:rPr>
              <a:t>19</a:t>
            </a:r>
            <a:endParaRPr lang="pt-BR" sz="1800" dirty="0">
              <a:solidFill>
                <a:schemeClr val="tx1"/>
              </a:solidFill>
            </a:endParaRPr>
          </a:p>
        </p:txBody>
      </p:sp>
    </p:spTree>
    <p:extLst>
      <p:ext uri="{BB962C8B-B14F-4D97-AF65-F5344CB8AC3E}">
        <p14:creationId xmlns:p14="http://schemas.microsoft.com/office/powerpoint/2010/main" val="125318772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4B33AE61-CE9B-4F86-86F6-43906BC78D2B}"/>
              </a:ext>
            </a:extLst>
          </p:cNvPr>
          <p:cNvSpPr/>
          <p:nvPr/>
        </p:nvSpPr>
        <p:spPr>
          <a:xfrm>
            <a:off x="1763688" y="197921"/>
            <a:ext cx="4541500" cy="400110"/>
          </a:xfrm>
          <a:prstGeom prst="rect">
            <a:avLst/>
          </a:prstGeom>
        </p:spPr>
        <p:txBody>
          <a:bodyPr wrap="none">
            <a:spAutoFit/>
          </a:bodyPr>
          <a:lstStyle/>
          <a:p>
            <a:r>
              <a:rPr lang="pt-BR"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Projeto Estudos Visando Alteração na LEF </a:t>
            </a:r>
            <a:endParaRPr lang="pt-BR" sz="2000" dirty="0">
              <a:solidFill>
                <a:schemeClr val="bg1"/>
              </a:solidFill>
            </a:endParaRPr>
          </a:p>
        </p:txBody>
      </p:sp>
      <p:pic>
        <p:nvPicPr>
          <p:cNvPr id="4" name="Imagem 3">
            <a:extLst>
              <a:ext uri="{FF2B5EF4-FFF2-40B4-BE49-F238E27FC236}">
                <a16:creationId xmlns:a16="http://schemas.microsoft.com/office/drawing/2014/main" id="{4D7E81E6-E5FA-41EE-946A-34A9394D9949}"/>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1547813"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Espaço Reservado para Rodapé 4">
            <a:extLst>
              <a:ext uri="{FF2B5EF4-FFF2-40B4-BE49-F238E27FC236}">
                <a16:creationId xmlns:a16="http://schemas.microsoft.com/office/drawing/2014/main" id="{A923FF04-8BFD-47F3-BF8E-5A7D6B50CB91}"/>
              </a:ext>
            </a:extLst>
          </p:cNvPr>
          <p:cNvSpPr>
            <a:spLocks noGrp="1"/>
          </p:cNvSpPr>
          <p:nvPr>
            <p:ph type="ftr" sz="quarter" idx="11"/>
          </p:nvPr>
        </p:nvSpPr>
        <p:spPr>
          <a:xfrm>
            <a:off x="3124200" y="6237312"/>
            <a:ext cx="2895600" cy="365125"/>
          </a:xfrm>
        </p:spPr>
        <p:txBody>
          <a:bodyPr/>
          <a:lstStyle/>
          <a:p>
            <a:r>
              <a:rPr lang="pt-BR" dirty="0"/>
              <a:t>7ª Reunião do COGEST</a:t>
            </a:r>
          </a:p>
        </p:txBody>
      </p:sp>
      <p:sp>
        <p:nvSpPr>
          <p:cNvPr id="9" name="Shape 294">
            <a:extLst>
              <a:ext uri="{FF2B5EF4-FFF2-40B4-BE49-F238E27FC236}">
                <a16:creationId xmlns:a16="http://schemas.microsoft.com/office/drawing/2014/main" id="{DF908F82-1514-4D25-88A7-AC6C309C3492}"/>
              </a:ext>
            </a:extLst>
          </p:cNvPr>
          <p:cNvSpPr txBox="1">
            <a:spLocks/>
          </p:cNvSpPr>
          <p:nvPr/>
        </p:nvSpPr>
        <p:spPr>
          <a:xfrm>
            <a:off x="640830" y="1292222"/>
            <a:ext cx="7886700" cy="508800"/>
          </a:xfrm>
          <a:prstGeom prst="rect">
            <a:avLst/>
          </a:prstGeom>
          <a:noFill/>
          <a:ln>
            <a:noFill/>
          </a:ln>
        </p:spPr>
        <p:txBody>
          <a:bodyPr spcFirstLastPara="1" vert="horz" wrap="square" lIns="68575" tIns="34275" rIns="68575" bIns="34275" rtlCol="0"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spcBef>
                <a:spcPts val="0"/>
              </a:spcBef>
              <a:buClr>
                <a:schemeClr val="dk1"/>
              </a:buClr>
              <a:buSzPts val="1500"/>
            </a:pPr>
            <a:r>
              <a:rPr lang="pt-BR" sz="2400" b="1" dirty="0"/>
              <a:t>SISTEMAS DE REGISTRO DE BENS - CNJ</a:t>
            </a:r>
            <a:endParaRPr lang="pt-BR" sz="2400" dirty="0"/>
          </a:p>
        </p:txBody>
      </p:sp>
      <p:sp>
        <p:nvSpPr>
          <p:cNvPr id="10" name="Shape 295">
            <a:extLst>
              <a:ext uri="{FF2B5EF4-FFF2-40B4-BE49-F238E27FC236}">
                <a16:creationId xmlns:a16="http://schemas.microsoft.com/office/drawing/2014/main" id="{490CFD53-0348-4E68-B89B-10960BD60791}"/>
              </a:ext>
            </a:extLst>
          </p:cNvPr>
          <p:cNvSpPr txBox="1">
            <a:spLocks/>
          </p:cNvSpPr>
          <p:nvPr/>
        </p:nvSpPr>
        <p:spPr>
          <a:xfrm>
            <a:off x="566558" y="2132856"/>
            <a:ext cx="7830600" cy="2232248"/>
          </a:xfrm>
          <a:prstGeom prst="rect">
            <a:avLst/>
          </a:prstGeom>
          <a:noFill/>
          <a:ln>
            <a:noFill/>
          </a:ln>
        </p:spPr>
        <p:txBody>
          <a:bodyPr spcFirstLastPara="1" vert="horz" wrap="square" lIns="68575" tIns="34275" rIns="68575" bIns="34275" rtlCol="0" anchor="t" anchorCtr="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indent="-317500" algn="just">
              <a:lnSpc>
                <a:spcPct val="130000"/>
              </a:lnSpc>
              <a:buSzPts val="1400"/>
              <a:buFont typeface="Arial" pitchFamily="34" charset="0"/>
              <a:buChar char="-"/>
            </a:pPr>
            <a:r>
              <a:rPr lang="pt-BR" sz="1600" dirty="0">
                <a:solidFill>
                  <a:schemeClr val="tx1"/>
                </a:solidFill>
              </a:rPr>
              <a:t>SISTEMA NACIONAL DE BENS APREENDIDOS (SNBA): Resolução nº63/2008</a:t>
            </a:r>
          </a:p>
          <a:p>
            <a:pPr indent="-317500" algn="just">
              <a:lnSpc>
                <a:spcPct val="130000"/>
              </a:lnSpc>
              <a:spcBef>
                <a:spcPts val="0"/>
              </a:spcBef>
              <a:buSzPts val="1400"/>
              <a:buFont typeface="Arial" pitchFamily="34" charset="0"/>
              <a:buChar char="-"/>
            </a:pPr>
            <a:r>
              <a:rPr lang="pt-BR" sz="1600" dirty="0">
                <a:solidFill>
                  <a:schemeClr val="tx1"/>
                </a:solidFill>
              </a:rPr>
              <a:t>CENTRAL NACIONAL DE INDISPONIBILIDADE DE BENS (CNIB): Provimento Corregedoria nº 39/2014</a:t>
            </a:r>
          </a:p>
          <a:p>
            <a:pPr indent="-317500" algn="just">
              <a:lnSpc>
                <a:spcPct val="130000"/>
              </a:lnSpc>
              <a:spcBef>
                <a:spcPts val="0"/>
              </a:spcBef>
              <a:buSzPts val="1400"/>
              <a:buFont typeface="Arial" pitchFamily="34" charset="0"/>
              <a:buChar char="-"/>
            </a:pPr>
            <a:r>
              <a:rPr lang="pt-BR" sz="1600" dirty="0">
                <a:solidFill>
                  <a:schemeClr val="tx1"/>
                </a:solidFill>
              </a:rPr>
              <a:t>SISTEMA DE REGISTRO ELETRÔNICO DE IMÓVEIS (SREI): Provimento Corregedoria nº 47/2015</a:t>
            </a:r>
          </a:p>
          <a:p>
            <a:pPr indent="-317500" algn="just">
              <a:lnSpc>
                <a:spcPct val="130000"/>
              </a:lnSpc>
              <a:spcBef>
                <a:spcPts val="0"/>
              </a:spcBef>
              <a:buSzPts val="1400"/>
              <a:buFont typeface="Arial" pitchFamily="34" charset="0"/>
              <a:buChar char="-"/>
            </a:pPr>
            <a:r>
              <a:rPr lang="pt-BR" sz="1600" dirty="0">
                <a:solidFill>
                  <a:schemeClr val="tx1"/>
                </a:solidFill>
              </a:rPr>
              <a:t>PLATAFORMA DE EDITAIS: Resolução nº 234/2016</a:t>
            </a:r>
          </a:p>
          <a:p>
            <a:pPr indent="-317500" algn="just">
              <a:lnSpc>
                <a:spcPct val="130000"/>
              </a:lnSpc>
              <a:spcBef>
                <a:spcPts val="0"/>
              </a:spcBef>
              <a:buSzPts val="1400"/>
              <a:buFont typeface="Arial" pitchFamily="34" charset="0"/>
              <a:buChar char="-"/>
            </a:pPr>
            <a:r>
              <a:rPr lang="pt-BR" sz="1600" dirty="0">
                <a:solidFill>
                  <a:schemeClr val="tx1"/>
                </a:solidFill>
              </a:rPr>
              <a:t>REGISTRO ELETRÔNICO DAS PENHORAS: Resolução nº 236/2016</a:t>
            </a:r>
          </a:p>
          <a:p>
            <a:pPr algn="just">
              <a:lnSpc>
                <a:spcPct val="130000"/>
              </a:lnSpc>
            </a:pPr>
            <a:endParaRPr lang="pt-BR" sz="1200" dirty="0">
              <a:solidFill>
                <a:schemeClr val="tx1"/>
              </a:solidFill>
            </a:endParaRPr>
          </a:p>
          <a:p>
            <a:pPr algn="just">
              <a:lnSpc>
                <a:spcPct val="130000"/>
              </a:lnSpc>
            </a:pPr>
            <a:endParaRPr lang="pt-BR" sz="1200" dirty="0">
              <a:solidFill>
                <a:schemeClr val="tx1"/>
              </a:solidFill>
            </a:endParaRPr>
          </a:p>
        </p:txBody>
      </p:sp>
      <p:pic>
        <p:nvPicPr>
          <p:cNvPr id="11" name="Shape 296">
            <a:extLst>
              <a:ext uri="{FF2B5EF4-FFF2-40B4-BE49-F238E27FC236}">
                <a16:creationId xmlns:a16="http://schemas.microsoft.com/office/drawing/2014/main" id="{B5328C95-1E48-473B-8C9F-EC77CA9013E7}"/>
              </a:ext>
            </a:extLst>
          </p:cNvPr>
          <p:cNvPicPr preferRelativeResize="0"/>
          <p:nvPr/>
        </p:nvPicPr>
        <p:blipFill>
          <a:blip r:embed="rId5">
            <a:alphaModFix/>
          </a:blip>
          <a:stretch>
            <a:fillRect/>
          </a:stretch>
        </p:blipFill>
        <p:spPr>
          <a:xfrm>
            <a:off x="1322684" y="4706058"/>
            <a:ext cx="6498632" cy="1184886"/>
          </a:xfrm>
          <a:prstGeom prst="rect">
            <a:avLst/>
          </a:prstGeom>
          <a:noFill/>
          <a:ln>
            <a:noFill/>
          </a:ln>
        </p:spPr>
      </p:pic>
    </p:spTree>
    <p:extLst>
      <p:ext uri="{BB962C8B-B14F-4D97-AF65-F5344CB8AC3E}">
        <p14:creationId xmlns:p14="http://schemas.microsoft.com/office/powerpoint/2010/main" val="104277100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4B33AE61-CE9B-4F86-86F6-43906BC78D2B}"/>
              </a:ext>
            </a:extLst>
          </p:cNvPr>
          <p:cNvSpPr/>
          <p:nvPr/>
        </p:nvSpPr>
        <p:spPr>
          <a:xfrm>
            <a:off x="1763688" y="197921"/>
            <a:ext cx="4541500" cy="400110"/>
          </a:xfrm>
          <a:prstGeom prst="rect">
            <a:avLst/>
          </a:prstGeom>
        </p:spPr>
        <p:txBody>
          <a:bodyPr wrap="none">
            <a:spAutoFit/>
          </a:bodyPr>
          <a:lstStyle/>
          <a:p>
            <a:r>
              <a:rPr lang="pt-BR"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Projeto Estudos Visando Alteração na LEF </a:t>
            </a:r>
            <a:endParaRPr lang="pt-BR" sz="2000" dirty="0">
              <a:solidFill>
                <a:schemeClr val="bg1"/>
              </a:solidFill>
            </a:endParaRPr>
          </a:p>
        </p:txBody>
      </p:sp>
      <p:pic>
        <p:nvPicPr>
          <p:cNvPr id="4" name="Imagem 3">
            <a:extLst>
              <a:ext uri="{FF2B5EF4-FFF2-40B4-BE49-F238E27FC236}">
                <a16:creationId xmlns:a16="http://schemas.microsoft.com/office/drawing/2014/main" id="{4D7E81E6-E5FA-41EE-946A-34A9394D9949}"/>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1547813"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Espaço Reservado para Rodapé 4">
            <a:extLst>
              <a:ext uri="{FF2B5EF4-FFF2-40B4-BE49-F238E27FC236}">
                <a16:creationId xmlns:a16="http://schemas.microsoft.com/office/drawing/2014/main" id="{A923FF04-8BFD-47F3-BF8E-5A7D6B50CB91}"/>
              </a:ext>
            </a:extLst>
          </p:cNvPr>
          <p:cNvSpPr>
            <a:spLocks noGrp="1"/>
          </p:cNvSpPr>
          <p:nvPr>
            <p:ph type="ftr" sz="quarter" idx="11"/>
          </p:nvPr>
        </p:nvSpPr>
        <p:spPr>
          <a:xfrm>
            <a:off x="3124200" y="6237312"/>
            <a:ext cx="2895600" cy="365125"/>
          </a:xfrm>
        </p:spPr>
        <p:txBody>
          <a:bodyPr/>
          <a:lstStyle/>
          <a:p>
            <a:r>
              <a:rPr lang="pt-BR" dirty="0"/>
              <a:t>7ª Reunião do COGEST</a:t>
            </a:r>
          </a:p>
        </p:txBody>
      </p:sp>
      <p:sp>
        <p:nvSpPr>
          <p:cNvPr id="8" name="Shape 301">
            <a:extLst>
              <a:ext uri="{FF2B5EF4-FFF2-40B4-BE49-F238E27FC236}">
                <a16:creationId xmlns:a16="http://schemas.microsoft.com/office/drawing/2014/main" id="{DC799A79-CBEA-4A22-A651-5FBD204B086D}"/>
              </a:ext>
            </a:extLst>
          </p:cNvPr>
          <p:cNvSpPr txBox="1">
            <a:spLocks/>
          </p:cNvSpPr>
          <p:nvPr/>
        </p:nvSpPr>
        <p:spPr>
          <a:xfrm>
            <a:off x="395536" y="1207215"/>
            <a:ext cx="7886700" cy="483600"/>
          </a:xfrm>
          <a:prstGeom prst="rect">
            <a:avLst/>
          </a:prstGeom>
          <a:noFill/>
          <a:ln>
            <a:noFill/>
          </a:ln>
        </p:spPr>
        <p:txBody>
          <a:bodyPr spcFirstLastPara="1" vert="horz" wrap="square" lIns="68575" tIns="34275" rIns="68575" bIns="34275" rtlCol="0"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spcBef>
                <a:spcPts val="0"/>
              </a:spcBef>
              <a:buClr>
                <a:schemeClr val="dk1"/>
              </a:buClr>
              <a:buSzPts val="1500"/>
            </a:pPr>
            <a:r>
              <a:rPr lang="pt-BR" sz="2400" b="1" dirty="0">
                <a:solidFill>
                  <a:schemeClr val="dk1"/>
                </a:solidFill>
                <a:latin typeface="Calibri"/>
                <a:ea typeface="Calibri"/>
                <a:cs typeface="Calibri"/>
                <a:sym typeface="Calibri"/>
              </a:rPr>
              <a:t>O PORTAL COMPRAS NET</a:t>
            </a:r>
            <a:endParaRPr lang="pt-BR" sz="2400" dirty="0"/>
          </a:p>
        </p:txBody>
      </p:sp>
      <p:sp>
        <p:nvSpPr>
          <p:cNvPr id="12" name="Shape 302">
            <a:extLst>
              <a:ext uri="{FF2B5EF4-FFF2-40B4-BE49-F238E27FC236}">
                <a16:creationId xmlns:a16="http://schemas.microsoft.com/office/drawing/2014/main" id="{497997AC-0DC2-4F3A-93B9-2C431D1AAB48}"/>
              </a:ext>
            </a:extLst>
          </p:cNvPr>
          <p:cNvSpPr txBox="1">
            <a:spLocks/>
          </p:cNvSpPr>
          <p:nvPr/>
        </p:nvSpPr>
        <p:spPr>
          <a:xfrm>
            <a:off x="289422" y="2132856"/>
            <a:ext cx="8565156" cy="2979300"/>
          </a:xfrm>
          <a:prstGeom prst="rect">
            <a:avLst/>
          </a:prstGeom>
          <a:noFill/>
          <a:ln>
            <a:noFill/>
          </a:ln>
        </p:spPr>
        <p:txBody>
          <a:bodyPr spcFirstLastPara="1" vert="horz" wrap="square" lIns="68575" tIns="34275" rIns="68575" bIns="34275" rtlCol="0" anchor="t" anchorCtr="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177800" indent="-177800" algn="just">
              <a:lnSpc>
                <a:spcPct val="130000"/>
              </a:lnSpc>
              <a:spcBef>
                <a:spcPts val="0"/>
              </a:spcBef>
              <a:buSzPts val="1400"/>
            </a:pPr>
            <a:r>
              <a:rPr lang="pt-BR" sz="1800" dirty="0">
                <a:solidFill>
                  <a:schemeClr val="tx1"/>
                </a:solidFill>
              </a:rPr>
              <a:t>O Portal </a:t>
            </a:r>
            <a:r>
              <a:rPr lang="pt-BR" sz="1800" dirty="0" err="1">
                <a:solidFill>
                  <a:schemeClr val="tx1"/>
                </a:solidFill>
              </a:rPr>
              <a:t>ComprasNet</a:t>
            </a:r>
            <a:r>
              <a:rPr lang="pt-BR" sz="1800" dirty="0">
                <a:solidFill>
                  <a:schemeClr val="tx1"/>
                </a:solidFill>
              </a:rPr>
              <a:t> e o sistema de pregão eletrônico, foram desenvolvidos pelo Serviço Federal de Processamento de Dados (SERPRO) em conjunto com a Secretaria de Logística e Tecnologia da Informação do Ministério do Planejamento, Orçamento e Gestão. A “</a:t>
            </a:r>
            <a:r>
              <a:rPr lang="pt-BR" sz="1800" i="1" dirty="0">
                <a:solidFill>
                  <a:schemeClr val="tx1"/>
                </a:solidFill>
              </a:rPr>
              <a:t>solução surgiu após uma grande mobilização do Serpro [...que,] no prazo recorde de 40 dias, apresentou o primeiro protótipo do Pregão Eletrônico no ambiente do </a:t>
            </a:r>
            <a:r>
              <a:rPr lang="pt-BR" sz="1800" i="1" dirty="0" err="1">
                <a:solidFill>
                  <a:schemeClr val="tx1"/>
                </a:solidFill>
              </a:rPr>
              <a:t>ComprasNet</a:t>
            </a:r>
            <a:r>
              <a:rPr lang="pt-BR" sz="1800" dirty="0">
                <a:solidFill>
                  <a:schemeClr val="tx1"/>
                </a:solidFill>
              </a:rPr>
              <a:t>” (SERPRO 2001, p.17).</a:t>
            </a:r>
            <a:endParaRPr lang="pt-BR" sz="1400" dirty="0">
              <a:solidFill>
                <a:schemeClr val="tx1"/>
              </a:solidFill>
            </a:endParaRPr>
          </a:p>
          <a:p>
            <a:pPr marL="177800" indent="-88900">
              <a:lnSpc>
                <a:spcPct val="130000"/>
              </a:lnSpc>
              <a:buSzPts val="1400"/>
            </a:pPr>
            <a:endParaRPr lang="pt-BR" sz="1800" dirty="0">
              <a:solidFill>
                <a:schemeClr val="tx1"/>
              </a:solidFill>
            </a:endParaRPr>
          </a:p>
          <a:p>
            <a:pPr marL="177800" indent="-177800" algn="just">
              <a:lnSpc>
                <a:spcPct val="130000"/>
              </a:lnSpc>
              <a:buSzPts val="1400"/>
            </a:pPr>
            <a:r>
              <a:rPr lang="pt-BR" sz="1800" dirty="0">
                <a:solidFill>
                  <a:schemeClr val="tx1"/>
                </a:solidFill>
              </a:rPr>
              <a:t>Com uma década em funcionamento, o pregão eletrônico formou mercado próprio de compras públicas, respondendo por “</a:t>
            </a:r>
            <a:r>
              <a:rPr lang="pt-BR" sz="1800" i="1" dirty="0">
                <a:solidFill>
                  <a:schemeClr val="tx1"/>
                </a:solidFill>
              </a:rPr>
              <a:t>46% das compras governamentais, com um gasto de R$ 33,6 bilhões, sendo empregado em 34,7 mil processos</a:t>
            </a:r>
            <a:r>
              <a:rPr lang="pt-BR" sz="1800" dirty="0">
                <a:solidFill>
                  <a:schemeClr val="tx1"/>
                </a:solidFill>
              </a:rPr>
              <a:t>” (BRASIL 2013a, p.2).</a:t>
            </a:r>
            <a:endParaRPr lang="pt-BR" sz="1400" dirty="0">
              <a:solidFill>
                <a:schemeClr val="tx1"/>
              </a:solidFill>
            </a:endParaRPr>
          </a:p>
        </p:txBody>
      </p:sp>
    </p:spTree>
    <p:extLst>
      <p:ext uri="{BB962C8B-B14F-4D97-AF65-F5344CB8AC3E}">
        <p14:creationId xmlns:p14="http://schemas.microsoft.com/office/powerpoint/2010/main" val="301845781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4B33AE61-CE9B-4F86-86F6-43906BC78D2B}"/>
              </a:ext>
            </a:extLst>
          </p:cNvPr>
          <p:cNvSpPr/>
          <p:nvPr/>
        </p:nvSpPr>
        <p:spPr>
          <a:xfrm>
            <a:off x="1763688" y="197921"/>
            <a:ext cx="4541500" cy="400110"/>
          </a:xfrm>
          <a:prstGeom prst="rect">
            <a:avLst/>
          </a:prstGeom>
        </p:spPr>
        <p:txBody>
          <a:bodyPr wrap="none">
            <a:spAutoFit/>
          </a:bodyPr>
          <a:lstStyle/>
          <a:p>
            <a:r>
              <a:rPr lang="pt-BR"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Projeto Estudos Visando Alteração na LEF </a:t>
            </a:r>
            <a:endParaRPr lang="pt-BR" sz="2000" dirty="0">
              <a:solidFill>
                <a:schemeClr val="bg1"/>
              </a:solidFill>
            </a:endParaRPr>
          </a:p>
        </p:txBody>
      </p:sp>
      <p:pic>
        <p:nvPicPr>
          <p:cNvPr id="4" name="Imagem 3">
            <a:extLst>
              <a:ext uri="{FF2B5EF4-FFF2-40B4-BE49-F238E27FC236}">
                <a16:creationId xmlns:a16="http://schemas.microsoft.com/office/drawing/2014/main" id="{4D7E81E6-E5FA-41EE-946A-34A9394D9949}"/>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1547813"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Espaço Reservado para Rodapé 4">
            <a:extLst>
              <a:ext uri="{FF2B5EF4-FFF2-40B4-BE49-F238E27FC236}">
                <a16:creationId xmlns:a16="http://schemas.microsoft.com/office/drawing/2014/main" id="{A923FF04-8BFD-47F3-BF8E-5A7D6B50CB91}"/>
              </a:ext>
            </a:extLst>
          </p:cNvPr>
          <p:cNvSpPr>
            <a:spLocks noGrp="1"/>
          </p:cNvSpPr>
          <p:nvPr>
            <p:ph type="ftr" sz="quarter" idx="11"/>
          </p:nvPr>
        </p:nvSpPr>
        <p:spPr>
          <a:xfrm>
            <a:off x="3124200" y="6237312"/>
            <a:ext cx="2895600" cy="365125"/>
          </a:xfrm>
        </p:spPr>
        <p:txBody>
          <a:bodyPr/>
          <a:lstStyle/>
          <a:p>
            <a:r>
              <a:rPr lang="pt-BR" dirty="0"/>
              <a:t>7ª Reunião do COGEST</a:t>
            </a:r>
          </a:p>
        </p:txBody>
      </p:sp>
      <p:sp>
        <p:nvSpPr>
          <p:cNvPr id="10" name="Shape 307">
            <a:extLst>
              <a:ext uri="{FF2B5EF4-FFF2-40B4-BE49-F238E27FC236}">
                <a16:creationId xmlns:a16="http://schemas.microsoft.com/office/drawing/2014/main" id="{2DA08AC9-6B53-4BF1-B75B-AE36C3A474DF}"/>
              </a:ext>
            </a:extLst>
          </p:cNvPr>
          <p:cNvSpPr txBox="1">
            <a:spLocks/>
          </p:cNvSpPr>
          <p:nvPr/>
        </p:nvSpPr>
        <p:spPr>
          <a:xfrm>
            <a:off x="465375" y="1396550"/>
            <a:ext cx="8097000" cy="520282"/>
          </a:xfrm>
          <a:prstGeom prst="rect">
            <a:avLst/>
          </a:prstGeom>
          <a:noFill/>
          <a:ln>
            <a:noFill/>
          </a:ln>
        </p:spPr>
        <p:txBody>
          <a:bodyPr spcFirstLastPara="1" vert="horz" wrap="square" lIns="68575" tIns="34275" rIns="68575" bIns="34275" rtlCol="0"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spcBef>
                <a:spcPts val="0"/>
              </a:spcBef>
              <a:buClr>
                <a:schemeClr val="dk1"/>
              </a:buClr>
              <a:buSzPts val="1500"/>
            </a:pPr>
            <a:r>
              <a:rPr lang="pt-BR" sz="2400" b="1"/>
              <a:t>PORTAL DE NACIONAL DE VENDAS JUDICIAIS</a:t>
            </a:r>
            <a:endParaRPr lang="pt-BR" sz="1800" dirty="0"/>
          </a:p>
        </p:txBody>
      </p:sp>
      <p:sp>
        <p:nvSpPr>
          <p:cNvPr id="11" name="Shape 308">
            <a:extLst>
              <a:ext uri="{FF2B5EF4-FFF2-40B4-BE49-F238E27FC236}">
                <a16:creationId xmlns:a16="http://schemas.microsoft.com/office/drawing/2014/main" id="{6DC4A607-3DF4-4E93-B798-E7AEA51A7DCE}"/>
              </a:ext>
            </a:extLst>
          </p:cNvPr>
          <p:cNvSpPr txBox="1">
            <a:spLocks/>
          </p:cNvSpPr>
          <p:nvPr/>
        </p:nvSpPr>
        <p:spPr>
          <a:xfrm>
            <a:off x="395536" y="2420888"/>
            <a:ext cx="8125500" cy="2820300"/>
          </a:xfrm>
          <a:prstGeom prst="rect">
            <a:avLst/>
          </a:prstGeom>
          <a:noFill/>
          <a:ln>
            <a:noFill/>
          </a:ln>
        </p:spPr>
        <p:txBody>
          <a:bodyPr spcFirstLastPara="1" vert="horz" wrap="square" lIns="68575" tIns="34275" rIns="68575" bIns="34275" rtlCol="0" anchor="t" anchorCtr="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lnSpc>
                <a:spcPct val="80000"/>
              </a:lnSpc>
              <a:spcBef>
                <a:spcPts val="0"/>
              </a:spcBef>
              <a:buClr>
                <a:schemeClr val="dk2"/>
              </a:buClr>
              <a:buSzPts val="1800"/>
            </a:pPr>
            <a:r>
              <a:rPr lang="pt-BR" sz="1800" b="1" dirty="0">
                <a:solidFill>
                  <a:schemeClr val="dk2"/>
                </a:solidFill>
              </a:rPr>
              <a:t> Descrição simplificada</a:t>
            </a:r>
            <a:r>
              <a:rPr lang="pt-BR" sz="1400" dirty="0"/>
              <a:t>: </a:t>
            </a:r>
            <a:endParaRPr lang="pt-BR" sz="1100" dirty="0"/>
          </a:p>
          <a:p>
            <a:pPr algn="just">
              <a:lnSpc>
                <a:spcPct val="80000"/>
              </a:lnSpc>
              <a:spcBef>
                <a:spcPts val="900"/>
              </a:spcBef>
              <a:buSzPts val="1400"/>
            </a:pPr>
            <a:r>
              <a:rPr lang="pt-BR" sz="1800" dirty="0">
                <a:solidFill>
                  <a:schemeClr val="tx1"/>
                </a:solidFill>
              </a:rPr>
              <a:t>Portal eletrônico governamental</a:t>
            </a:r>
            <a:endParaRPr lang="pt-BR" sz="1400" dirty="0">
              <a:solidFill>
                <a:schemeClr val="tx1"/>
              </a:solidFill>
            </a:endParaRPr>
          </a:p>
          <a:p>
            <a:pPr algn="just">
              <a:lnSpc>
                <a:spcPct val="80000"/>
              </a:lnSpc>
              <a:spcBef>
                <a:spcPts val="900"/>
              </a:spcBef>
              <a:buSzPts val="1400"/>
            </a:pPr>
            <a:r>
              <a:rPr lang="pt-BR" sz="1800" dirty="0">
                <a:solidFill>
                  <a:schemeClr val="tx1"/>
                </a:solidFill>
              </a:rPr>
              <a:t>Modelo de plataforma, utilizando-se as experiências do site </a:t>
            </a:r>
            <a:r>
              <a:rPr lang="pt-BR" sz="1800" u="sng" dirty="0">
                <a:solidFill>
                  <a:schemeClr val="tx1"/>
                </a:solidFill>
                <a:hlinkClick r:id="rId5"/>
              </a:rPr>
              <a:t>www.comprasnet.gov.br</a:t>
            </a:r>
            <a:r>
              <a:rPr lang="pt-BR" sz="1800" dirty="0">
                <a:solidFill>
                  <a:schemeClr val="tx1"/>
                </a:solidFill>
              </a:rPr>
              <a:t>, dos leilões da RFB e de leilões eletrônicos feitos isoladamente por órgãos do Judiciário.</a:t>
            </a:r>
            <a:endParaRPr lang="pt-BR" sz="1400" dirty="0">
              <a:solidFill>
                <a:schemeClr val="tx1"/>
              </a:solidFill>
            </a:endParaRPr>
          </a:p>
          <a:p>
            <a:pPr algn="just">
              <a:lnSpc>
                <a:spcPct val="80000"/>
              </a:lnSpc>
              <a:spcBef>
                <a:spcPts val="900"/>
              </a:spcBef>
              <a:buSzPts val="1400"/>
            </a:pPr>
            <a:r>
              <a:rPr lang="pt-BR" sz="1800" dirty="0">
                <a:solidFill>
                  <a:schemeClr val="tx1"/>
                </a:solidFill>
              </a:rPr>
              <a:t>Cada unidade judiciária e administrativa, que detenham ativos federais, pode incluir seus bens (penhorados, apreendidos e inservíveis) para venda em leilão e, mais importante, venda direta.</a:t>
            </a:r>
            <a:endParaRPr lang="pt-BR" sz="1400" dirty="0">
              <a:solidFill>
                <a:schemeClr val="tx1"/>
              </a:solidFill>
            </a:endParaRPr>
          </a:p>
          <a:p>
            <a:pPr algn="just">
              <a:lnSpc>
                <a:spcPct val="80000"/>
              </a:lnSpc>
              <a:spcBef>
                <a:spcPts val="900"/>
              </a:spcBef>
              <a:buSzPts val="1400"/>
            </a:pPr>
            <a:r>
              <a:rPr lang="pt-BR" sz="1800" dirty="0">
                <a:solidFill>
                  <a:schemeClr val="tx1"/>
                </a:solidFill>
              </a:rPr>
              <a:t>Possibilidade de ser ampliado para que as unidades judiciárias e administrativas realizem cessões/doações de bens para outros órgãos ou entidades.</a:t>
            </a:r>
            <a:endParaRPr lang="pt-BR" sz="1400" dirty="0">
              <a:solidFill>
                <a:schemeClr val="tx1"/>
              </a:solidFill>
            </a:endParaRPr>
          </a:p>
          <a:p>
            <a:pPr algn="just">
              <a:lnSpc>
                <a:spcPct val="80000"/>
              </a:lnSpc>
              <a:spcBef>
                <a:spcPts val="900"/>
              </a:spcBef>
              <a:buSzPts val="1400"/>
            </a:pPr>
            <a:r>
              <a:rPr lang="pt-BR" sz="1800" dirty="0">
                <a:solidFill>
                  <a:schemeClr val="tx1"/>
                </a:solidFill>
              </a:rPr>
              <a:t>Possibilidade de servir como ferramenta para consultar nomes de executados (protesto informal) e mesmo inventariar ativos vendáveis da União e autarquias.</a:t>
            </a:r>
            <a:endParaRPr lang="pt-BR" sz="1400" dirty="0">
              <a:solidFill>
                <a:schemeClr val="tx1"/>
              </a:solidFill>
            </a:endParaRPr>
          </a:p>
          <a:p>
            <a:pPr indent="88900" algn="just">
              <a:lnSpc>
                <a:spcPct val="80000"/>
              </a:lnSpc>
              <a:spcBef>
                <a:spcPts val="900"/>
              </a:spcBef>
              <a:buSzPts val="1400"/>
            </a:pPr>
            <a:endParaRPr lang="pt-BR" sz="1400" dirty="0"/>
          </a:p>
          <a:p>
            <a:pPr indent="88900" algn="just">
              <a:lnSpc>
                <a:spcPct val="80000"/>
              </a:lnSpc>
              <a:spcBef>
                <a:spcPts val="900"/>
              </a:spcBef>
              <a:buSzPts val="1400"/>
            </a:pPr>
            <a:endParaRPr lang="pt-BR" sz="1400" dirty="0"/>
          </a:p>
          <a:p>
            <a:pPr indent="88900" algn="just">
              <a:lnSpc>
                <a:spcPct val="80000"/>
              </a:lnSpc>
              <a:spcBef>
                <a:spcPts val="900"/>
              </a:spcBef>
              <a:buSzPts val="1400"/>
            </a:pPr>
            <a:endParaRPr lang="pt-BR" sz="1400" dirty="0"/>
          </a:p>
        </p:txBody>
      </p:sp>
    </p:spTree>
    <p:extLst>
      <p:ext uri="{BB962C8B-B14F-4D97-AF65-F5344CB8AC3E}">
        <p14:creationId xmlns:p14="http://schemas.microsoft.com/office/powerpoint/2010/main" val="43974222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4B33AE61-CE9B-4F86-86F6-43906BC78D2B}"/>
              </a:ext>
            </a:extLst>
          </p:cNvPr>
          <p:cNvSpPr/>
          <p:nvPr/>
        </p:nvSpPr>
        <p:spPr>
          <a:xfrm>
            <a:off x="1763688" y="197921"/>
            <a:ext cx="4541500" cy="400110"/>
          </a:xfrm>
          <a:prstGeom prst="rect">
            <a:avLst/>
          </a:prstGeom>
        </p:spPr>
        <p:txBody>
          <a:bodyPr wrap="none">
            <a:spAutoFit/>
          </a:bodyPr>
          <a:lstStyle/>
          <a:p>
            <a:r>
              <a:rPr lang="pt-BR"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Projeto Estudos Visando Alteração na LEF </a:t>
            </a:r>
            <a:endParaRPr lang="pt-BR" sz="2000" dirty="0">
              <a:solidFill>
                <a:schemeClr val="bg1"/>
              </a:solidFill>
            </a:endParaRPr>
          </a:p>
        </p:txBody>
      </p:sp>
      <p:pic>
        <p:nvPicPr>
          <p:cNvPr id="4" name="Imagem 3">
            <a:extLst>
              <a:ext uri="{FF2B5EF4-FFF2-40B4-BE49-F238E27FC236}">
                <a16:creationId xmlns:a16="http://schemas.microsoft.com/office/drawing/2014/main" id="{4D7E81E6-E5FA-41EE-946A-34A9394D9949}"/>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1547813"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Espaço Reservado para Rodapé 4">
            <a:extLst>
              <a:ext uri="{FF2B5EF4-FFF2-40B4-BE49-F238E27FC236}">
                <a16:creationId xmlns:a16="http://schemas.microsoft.com/office/drawing/2014/main" id="{A923FF04-8BFD-47F3-BF8E-5A7D6B50CB91}"/>
              </a:ext>
            </a:extLst>
          </p:cNvPr>
          <p:cNvSpPr>
            <a:spLocks noGrp="1"/>
          </p:cNvSpPr>
          <p:nvPr>
            <p:ph type="ftr" sz="quarter" idx="11"/>
          </p:nvPr>
        </p:nvSpPr>
        <p:spPr>
          <a:xfrm>
            <a:off x="3124200" y="6237312"/>
            <a:ext cx="2895600" cy="365125"/>
          </a:xfrm>
        </p:spPr>
        <p:txBody>
          <a:bodyPr/>
          <a:lstStyle/>
          <a:p>
            <a:r>
              <a:rPr lang="pt-BR" dirty="0"/>
              <a:t>7ª Reunião do COGEST</a:t>
            </a:r>
          </a:p>
        </p:txBody>
      </p:sp>
      <p:sp>
        <p:nvSpPr>
          <p:cNvPr id="3" name="Retângulo 2"/>
          <p:cNvSpPr/>
          <p:nvPr/>
        </p:nvSpPr>
        <p:spPr>
          <a:xfrm>
            <a:off x="323528" y="1297084"/>
            <a:ext cx="8568952" cy="1754326"/>
          </a:xfrm>
          <a:prstGeom prst="rect">
            <a:avLst/>
          </a:prstGeom>
        </p:spPr>
        <p:txBody>
          <a:bodyPr wrap="square">
            <a:spAutoFit/>
          </a:bodyPr>
          <a:lstStyle/>
          <a:p>
            <a:pPr>
              <a:lnSpc>
                <a:spcPct val="200000"/>
              </a:lnSpc>
              <a:defRPr/>
            </a:pPr>
            <a:r>
              <a:rPr lang="pt-BR" b="1" dirty="0">
                <a:latin typeface="Calibri" panose="020F0502020204030204" pitchFamily="34" charset="0"/>
              </a:rPr>
              <a:t>Gestor do Projeto</a:t>
            </a:r>
            <a:r>
              <a:rPr lang="pt-BR" dirty="0">
                <a:latin typeface="Calibri" panose="020F0502020204030204" pitchFamily="34" charset="0"/>
              </a:rPr>
              <a:t>: Juiz Federal Anderson Furlan</a:t>
            </a:r>
          </a:p>
          <a:p>
            <a:pPr>
              <a:lnSpc>
                <a:spcPct val="200000"/>
              </a:lnSpc>
              <a:defRPr/>
            </a:pPr>
            <a:r>
              <a:rPr lang="pt-BR" b="1" dirty="0">
                <a:latin typeface="Calibri" panose="020F0502020204030204" pitchFamily="34" charset="0"/>
              </a:rPr>
              <a:t>Gerente do Projeto</a:t>
            </a:r>
            <a:r>
              <a:rPr lang="pt-BR" dirty="0">
                <a:latin typeface="Calibri" panose="020F0502020204030204" pitchFamily="34" charset="0"/>
              </a:rPr>
              <a:t>: Mario </a:t>
            </a:r>
            <a:r>
              <a:rPr lang="pt-BR" dirty="0" err="1">
                <a:latin typeface="Calibri" panose="020F0502020204030204" pitchFamily="34" charset="0"/>
              </a:rPr>
              <a:t>Procoviuck</a:t>
            </a:r>
            <a:endParaRPr lang="pt-BR" dirty="0">
              <a:latin typeface="Calibri" panose="020F0502020204030204" pitchFamily="34" charset="0"/>
            </a:endParaRPr>
          </a:p>
          <a:p>
            <a:pPr>
              <a:lnSpc>
                <a:spcPct val="200000"/>
              </a:lnSpc>
              <a:defRPr/>
            </a:pPr>
            <a:r>
              <a:rPr lang="pt-BR" b="1" dirty="0">
                <a:latin typeface="Calibri" panose="020F0502020204030204" pitchFamily="34" charset="0"/>
              </a:rPr>
              <a:t>Proposta: </a:t>
            </a:r>
            <a:r>
              <a:rPr lang="pt-BR" dirty="0">
                <a:latin typeface="Calibri" panose="020F0502020204030204" pitchFamily="34" charset="0"/>
              </a:rPr>
              <a:t>Alteração do escopo para </a:t>
            </a:r>
            <a:r>
              <a:rPr lang="pt-BR" dirty="0"/>
              <a:t>Estudo de viabilidade de Portal de Alienação de bens</a:t>
            </a:r>
            <a:endParaRPr lang="pt-BR" dirty="0">
              <a:latin typeface="Calibri" panose="020F0502020204030204" pitchFamily="34" charset="0"/>
            </a:endParaRPr>
          </a:p>
        </p:txBody>
      </p:sp>
      <p:pic>
        <p:nvPicPr>
          <p:cNvPr id="2050" name="Picture 2" descr="Resultado de imagem para potal de alienação de ben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71800" y="3501008"/>
            <a:ext cx="3888432" cy="211271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00928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4B33AE61-CE9B-4F86-86F6-43906BC78D2B}"/>
              </a:ext>
            </a:extLst>
          </p:cNvPr>
          <p:cNvSpPr/>
          <p:nvPr/>
        </p:nvSpPr>
        <p:spPr>
          <a:xfrm>
            <a:off x="1763688" y="197921"/>
            <a:ext cx="4541500" cy="400110"/>
          </a:xfrm>
          <a:prstGeom prst="rect">
            <a:avLst/>
          </a:prstGeom>
        </p:spPr>
        <p:txBody>
          <a:bodyPr wrap="none">
            <a:spAutoFit/>
          </a:bodyPr>
          <a:lstStyle/>
          <a:p>
            <a:r>
              <a:rPr lang="pt-BR"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Projeto Estudos Visando Alteração na LEF </a:t>
            </a:r>
            <a:endParaRPr lang="pt-BR" sz="2000" dirty="0">
              <a:solidFill>
                <a:schemeClr val="bg1"/>
              </a:solidFill>
            </a:endParaRPr>
          </a:p>
        </p:txBody>
      </p:sp>
      <p:pic>
        <p:nvPicPr>
          <p:cNvPr id="4" name="Imagem 3">
            <a:extLst>
              <a:ext uri="{FF2B5EF4-FFF2-40B4-BE49-F238E27FC236}">
                <a16:creationId xmlns:a16="http://schemas.microsoft.com/office/drawing/2014/main" id="{4D7E81E6-E5FA-41EE-946A-34A9394D9949}"/>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1547813"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Espaço Reservado para Rodapé 4">
            <a:extLst>
              <a:ext uri="{FF2B5EF4-FFF2-40B4-BE49-F238E27FC236}">
                <a16:creationId xmlns:a16="http://schemas.microsoft.com/office/drawing/2014/main" id="{A923FF04-8BFD-47F3-BF8E-5A7D6B50CB91}"/>
              </a:ext>
            </a:extLst>
          </p:cNvPr>
          <p:cNvSpPr>
            <a:spLocks noGrp="1"/>
          </p:cNvSpPr>
          <p:nvPr>
            <p:ph type="ftr" sz="quarter" idx="11"/>
          </p:nvPr>
        </p:nvSpPr>
        <p:spPr>
          <a:xfrm>
            <a:off x="3124200" y="6237312"/>
            <a:ext cx="2895600" cy="365125"/>
          </a:xfrm>
        </p:spPr>
        <p:txBody>
          <a:bodyPr/>
          <a:lstStyle/>
          <a:p>
            <a:r>
              <a:rPr lang="pt-BR" dirty="0"/>
              <a:t>7ª Reunião do COGEST</a:t>
            </a:r>
          </a:p>
        </p:txBody>
      </p:sp>
      <p:sp>
        <p:nvSpPr>
          <p:cNvPr id="8" name="Shape 313">
            <a:extLst>
              <a:ext uri="{FF2B5EF4-FFF2-40B4-BE49-F238E27FC236}">
                <a16:creationId xmlns:a16="http://schemas.microsoft.com/office/drawing/2014/main" id="{61C69651-88CD-4391-A074-09F892F85A8C}"/>
              </a:ext>
            </a:extLst>
          </p:cNvPr>
          <p:cNvSpPr txBox="1">
            <a:spLocks/>
          </p:cNvSpPr>
          <p:nvPr/>
        </p:nvSpPr>
        <p:spPr>
          <a:xfrm>
            <a:off x="323528" y="1407357"/>
            <a:ext cx="7886700" cy="495900"/>
          </a:xfrm>
          <a:prstGeom prst="rect">
            <a:avLst/>
          </a:prstGeom>
          <a:noFill/>
          <a:ln>
            <a:noFill/>
          </a:ln>
        </p:spPr>
        <p:txBody>
          <a:bodyPr spcFirstLastPara="1" vert="horz" wrap="square" lIns="68575" tIns="34275" rIns="68575" bIns="34275" rtlCol="0"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spcBef>
                <a:spcPts val="0"/>
              </a:spcBef>
              <a:buClr>
                <a:schemeClr val="dk1"/>
              </a:buClr>
              <a:buSzPts val="1500"/>
            </a:pPr>
            <a:r>
              <a:rPr lang="pt-BR" sz="2400" b="1"/>
              <a:t>PORTAL NACIONAL DE VENDAS JUDICIAIS</a:t>
            </a:r>
            <a:endParaRPr lang="pt-BR" sz="1800" dirty="0"/>
          </a:p>
        </p:txBody>
      </p:sp>
      <p:sp>
        <p:nvSpPr>
          <p:cNvPr id="9" name="Shape 314">
            <a:extLst>
              <a:ext uri="{FF2B5EF4-FFF2-40B4-BE49-F238E27FC236}">
                <a16:creationId xmlns:a16="http://schemas.microsoft.com/office/drawing/2014/main" id="{6C540CA5-0053-4B3A-8B09-6CC5A51910CE}"/>
              </a:ext>
            </a:extLst>
          </p:cNvPr>
          <p:cNvSpPr txBox="1">
            <a:spLocks/>
          </p:cNvSpPr>
          <p:nvPr/>
        </p:nvSpPr>
        <p:spPr>
          <a:xfrm>
            <a:off x="301050" y="2276872"/>
            <a:ext cx="8541900" cy="3086100"/>
          </a:xfrm>
          <a:prstGeom prst="rect">
            <a:avLst/>
          </a:prstGeom>
          <a:noFill/>
          <a:ln>
            <a:noFill/>
          </a:ln>
        </p:spPr>
        <p:txBody>
          <a:bodyPr spcFirstLastPara="1" vert="horz" wrap="square" lIns="68575" tIns="34275" rIns="68575" bIns="34275" rtlCol="0" anchor="t" anchorCtr="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lnSpc>
                <a:spcPct val="80000"/>
              </a:lnSpc>
              <a:spcBef>
                <a:spcPts val="0"/>
              </a:spcBef>
              <a:buSzPts val="1500"/>
            </a:pPr>
            <a:r>
              <a:rPr lang="pt-BR" sz="1800" dirty="0">
                <a:solidFill>
                  <a:schemeClr val="tx1"/>
                </a:solidFill>
              </a:rPr>
              <a:t>Utilização potencial para venda dos seguintes bens (no mínimo):</a:t>
            </a:r>
            <a:endParaRPr lang="pt-BR" sz="1400" dirty="0">
              <a:solidFill>
                <a:schemeClr val="tx1"/>
              </a:solidFill>
            </a:endParaRPr>
          </a:p>
          <a:p>
            <a:pPr algn="just">
              <a:lnSpc>
                <a:spcPct val="80000"/>
              </a:lnSpc>
              <a:spcBef>
                <a:spcPts val="900"/>
              </a:spcBef>
              <a:buSzPts val="1500"/>
            </a:pPr>
            <a:r>
              <a:rPr lang="pt-BR" sz="1800" dirty="0">
                <a:solidFill>
                  <a:schemeClr val="tx1"/>
                </a:solidFill>
              </a:rPr>
              <a:t>(i) bens apreendidos administrativamente pela Receita Federal, Ibama, Polícia Federal, órgãos estaduais e municipais; </a:t>
            </a:r>
            <a:endParaRPr lang="pt-BR" sz="1400" dirty="0">
              <a:solidFill>
                <a:schemeClr val="tx1"/>
              </a:solidFill>
            </a:endParaRPr>
          </a:p>
          <a:p>
            <a:pPr algn="just">
              <a:lnSpc>
                <a:spcPct val="80000"/>
              </a:lnSpc>
              <a:spcBef>
                <a:spcPts val="900"/>
              </a:spcBef>
              <a:buSzPts val="1500"/>
            </a:pPr>
            <a:r>
              <a:rPr lang="pt-BR" sz="1800" dirty="0">
                <a:solidFill>
                  <a:schemeClr val="tx1"/>
                </a:solidFill>
              </a:rPr>
              <a:t>(</a:t>
            </a:r>
            <a:r>
              <a:rPr lang="pt-BR" sz="1800" dirty="0" err="1">
                <a:solidFill>
                  <a:schemeClr val="tx1"/>
                </a:solidFill>
              </a:rPr>
              <a:t>ii</a:t>
            </a:r>
            <a:r>
              <a:rPr lang="pt-BR" sz="1800" dirty="0">
                <a:solidFill>
                  <a:schemeClr val="tx1"/>
                </a:solidFill>
              </a:rPr>
              <a:t>) bens constantes do ativo da União, Estados e Municípios sem serventia e aptos para serem doados ou vendidos, especialmente veículos, mobiliário, computadores, impressoras, monitores;</a:t>
            </a:r>
            <a:endParaRPr lang="pt-BR" sz="1400" dirty="0">
              <a:solidFill>
                <a:schemeClr val="tx1"/>
              </a:solidFill>
            </a:endParaRPr>
          </a:p>
          <a:p>
            <a:pPr algn="just">
              <a:lnSpc>
                <a:spcPct val="80000"/>
              </a:lnSpc>
              <a:spcBef>
                <a:spcPts val="900"/>
              </a:spcBef>
              <a:buSzPts val="1500"/>
            </a:pPr>
            <a:r>
              <a:rPr lang="pt-BR" sz="1800" dirty="0">
                <a:solidFill>
                  <a:schemeClr val="tx1"/>
                </a:solidFill>
              </a:rPr>
              <a:t>(</a:t>
            </a:r>
            <a:r>
              <a:rPr lang="pt-BR" sz="1800" dirty="0" err="1">
                <a:solidFill>
                  <a:schemeClr val="tx1"/>
                </a:solidFill>
              </a:rPr>
              <a:t>iii</a:t>
            </a:r>
            <a:r>
              <a:rPr lang="pt-BR" sz="1800" dirty="0">
                <a:solidFill>
                  <a:schemeClr val="tx1"/>
                </a:solidFill>
              </a:rPr>
              <a:t>) bens penhorados em execuções fiscais de dívida ativa da União pela Justiça da União (Justiça Federal e Justiça do Trabalho) e pela Justiça Estadual em todas unidades da Federação (no caso da competência delegada); </a:t>
            </a:r>
            <a:endParaRPr lang="pt-BR" sz="1400" dirty="0">
              <a:solidFill>
                <a:schemeClr val="tx1"/>
              </a:solidFill>
            </a:endParaRPr>
          </a:p>
          <a:p>
            <a:pPr algn="just">
              <a:lnSpc>
                <a:spcPct val="80000"/>
              </a:lnSpc>
              <a:spcBef>
                <a:spcPts val="900"/>
              </a:spcBef>
              <a:buSzPts val="1500"/>
            </a:pPr>
            <a:r>
              <a:rPr lang="pt-BR" sz="1800" dirty="0">
                <a:solidFill>
                  <a:schemeClr val="tx1"/>
                </a:solidFill>
              </a:rPr>
              <a:t>(</a:t>
            </a:r>
            <a:r>
              <a:rPr lang="pt-BR" sz="1800" dirty="0" err="1">
                <a:solidFill>
                  <a:schemeClr val="tx1"/>
                </a:solidFill>
              </a:rPr>
              <a:t>iv</a:t>
            </a:r>
            <a:r>
              <a:rPr lang="pt-BR" sz="1800" dirty="0">
                <a:solidFill>
                  <a:schemeClr val="tx1"/>
                </a:solidFill>
              </a:rPr>
              <a:t>) bens sequestrados e apreendidos no âmbito dos processos penais, especialmente pela Polícia Federal. </a:t>
            </a:r>
            <a:endParaRPr lang="pt-BR" sz="1400" dirty="0">
              <a:solidFill>
                <a:schemeClr val="tx1"/>
              </a:solidFill>
            </a:endParaRPr>
          </a:p>
        </p:txBody>
      </p:sp>
    </p:spTree>
    <p:extLst>
      <p:ext uri="{BB962C8B-B14F-4D97-AF65-F5344CB8AC3E}">
        <p14:creationId xmlns:p14="http://schemas.microsoft.com/office/powerpoint/2010/main" val="301029294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4B33AE61-CE9B-4F86-86F6-43906BC78D2B}"/>
              </a:ext>
            </a:extLst>
          </p:cNvPr>
          <p:cNvSpPr/>
          <p:nvPr/>
        </p:nvSpPr>
        <p:spPr>
          <a:xfrm>
            <a:off x="1763688" y="197921"/>
            <a:ext cx="4541500" cy="400110"/>
          </a:xfrm>
          <a:prstGeom prst="rect">
            <a:avLst/>
          </a:prstGeom>
        </p:spPr>
        <p:txBody>
          <a:bodyPr wrap="none">
            <a:spAutoFit/>
          </a:bodyPr>
          <a:lstStyle/>
          <a:p>
            <a:r>
              <a:rPr lang="pt-BR"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Projeto Estudos Visando Alteração na LEF </a:t>
            </a:r>
            <a:endParaRPr lang="pt-BR" sz="2000" dirty="0">
              <a:solidFill>
                <a:schemeClr val="bg1"/>
              </a:solidFill>
            </a:endParaRPr>
          </a:p>
        </p:txBody>
      </p:sp>
      <p:pic>
        <p:nvPicPr>
          <p:cNvPr id="4" name="Imagem 3">
            <a:extLst>
              <a:ext uri="{FF2B5EF4-FFF2-40B4-BE49-F238E27FC236}">
                <a16:creationId xmlns:a16="http://schemas.microsoft.com/office/drawing/2014/main" id="{4D7E81E6-E5FA-41EE-946A-34A9394D9949}"/>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1547813"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Espaço Reservado para Rodapé 4">
            <a:extLst>
              <a:ext uri="{FF2B5EF4-FFF2-40B4-BE49-F238E27FC236}">
                <a16:creationId xmlns:a16="http://schemas.microsoft.com/office/drawing/2014/main" id="{A923FF04-8BFD-47F3-BF8E-5A7D6B50CB91}"/>
              </a:ext>
            </a:extLst>
          </p:cNvPr>
          <p:cNvSpPr>
            <a:spLocks noGrp="1"/>
          </p:cNvSpPr>
          <p:nvPr>
            <p:ph type="ftr" sz="quarter" idx="11"/>
          </p:nvPr>
        </p:nvSpPr>
        <p:spPr>
          <a:xfrm>
            <a:off x="3124200" y="6237312"/>
            <a:ext cx="2895600" cy="365125"/>
          </a:xfrm>
        </p:spPr>
        <p:txBody>
          <a:bodyPr/>
          <a:lstStyle/>
          <a:p>
            <a:r>
              <a:rPr lang="pt-BR" dirty="0"/>
              <a:t>7ª Reunião do COGEST</a:t>
            </a:r>
          </a:p>
        </p:txBody>
      </p:sp>
      <p:sp>
        <p:nvSpPr>
          <p:cNvPr id="7" name="Shape 319">
            <a:extLst>
              <a:ext uri="{FF2B5EF4-FFF2-40B4-BE49-F238E27FC236}">
                <a16:creationId xmlns:a16="http://schemas.microsoft.com/office/drawing/2014/main" id="{6D379FFC-BDC3-4680-A7C8-A7D650B801B5}"/>
              </a:ext>
            </a:extLst>
          </p:cNvPr>
          <p:cNvSpPr txBox="1">
            <a:spLocks/>
          </p:cNvSpPr>
          <p:nvPr/>
        </p:nvSpPr>
        <p:spPr>
          <a:xfrm>
            <a:off x="467544" y="1500066"/>
            <a:ext cx="7886700" cy="370800"/>
          </a:xfrm>
          <a:prstGeom prst="rect">
            <a:avLst/>
          </a:prstGeom>
          <a:noFill/>
          <a:ln>
            <a:noFill/>
          </a:ln>
        </p:spPr>
        <p:txBody>
          <a:bodyPr spcFirstLastPara="1" vert="horz" wrap="square" lIns="68575" tIns="34275" rIns="68575" bIns="34275" rtlCol="0"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spcBef>
                <a:spcPts val="0"/>
              </a:spcBef>
              <a:buClr>
                <a:schemeClr val="dk1"/>
              </a:buClr>
              <a:buSzPts val="1500"/>
            </a:pPr>
            <a:r>
              <a:rPr lang="pt-BR" sz="2800" b="1"/>
              <a:t>MARKET PLACE</a:t>
            </a:r>
            <a:endParaRPr lang="pt-BR" sz="2000"/>
          </a:p>
        </p:txBody>
      </p:sp>
      <p:pic>
        <p:nvPicPr>
          <p:cNvPr id="10" name="Shape 320">
            <a:extLst>
              <a:ext uri="{FF2B5EF4-FFF2-40B4-BE49-F238E27FC236}">
                <a16:creationId xmlns:a16="http://schemas.microsoft.com/office/drawing/2014/main" id="{A580FFEA-8957-4A4B-A557-2F47BBBB3FE0}"/>
              </a:ext>
            </a:extLst>
          </p:cNvPr>
          <p:cNvPicPr preferRelativeResize="0"/>
          <p:nvPr/>
        </p:nvPicPr>
        <p:blipFill>
          <a:blip r:embed="rId5">
            <a:alphaModFix/>
          </a:blip>
          <a:stretch>
            <a:fillRect/>
          </a:stretch>
        </p:blipFill>
        <p:spPr>
          <a:xfrm>
            <a:off x="1553901" y="2060848"/>
            <a:ext cx="5978151" cy="3960440"/>
          </a:xfrm>
          <a:prstGeom prst="rect">
            <a:avLst/>
          </a:prstGeom>
          <a:noFill/>
          <a:ln>
            <a:noFill/>
          </a:ln>
        </p:spPr>
      </p:pic>
    </p:spTree>
    <p:extLst>
      <p:ext uri="{BB962C8B-B14F-4D97-AF65-F5344CB8AC3E}">
        <p14:creationId xmlns:p14="http://schemas.microsoft.com/office/powerpoint/2010/main" val="393468392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4B33AE61-CE9B-4F86-86F6-43906BC78D2B}"/>
              </a:ext>
            </a:extLst>
          </p:cNvPr>
          <p:cNvSpPr/>
          <p:nvPr/>
        </p:nvSpPr>
        <p:spPr>
          <a:xfrm>
            <a:off x="1763688" y="197921"/>
            <a:ext cx="4541500" cy="400110"/>
          </a:xfrm>
          <a:prstGeom prst="rect">
            <a:avLst/>
          </a:prstGeom>
        </p:spPr>
        <p:txBody>
          <a:bodyPr wrap="none">
            <a:spAutoFit/>
          </a:bodyPr>
          <a:lstStyle/>
          <a:p>
            <a:r>
              <a:rPr lang="pt-BR"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Projeto Estudos Visando Alteração na LEF </a:t>
            </a:r>
            <a:endParaRPr lang="pt-BR" sz="2000" dirty="0">
              <a:solidFill>
                <a:schemeClr val="bg1"/>
              </a:solidFill>
            </a:endParaRPr>
          </a:p>
        </p:txBody>
      </p:sp>
      <p:pic>
        <p:nvPicPr>
          <p:cNvPr id="4" name="Imagem 3">
            <a:extLst>
              <a:ext uri="{FF2B5EF4-FFF2-40B4-BE49-F238E27FC236}">
                <a16:creationId xmlns:a16="http://schemas.microsoft.com/office/drawing/2014/main" id="{4D7E81E6-E5FA-41EE-946A-34A9394D9949}"/>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1547813"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Espaço Reservado para Rodapé 4">
            <a:extLst>
              <a:ext uri="{FF2B5EF4-FFF2-40B4-BE49-F238E27FC236}">
                <a16:creationId xmlns:a16="http://schemas.microsoft.com/office/drawing/2014/main" id="{A923FF04-8BFD-47F3-BF8E-5A7D6B50CB91}"/>
              </a:ext>
            </a:extLst>
          </p:cNvPr>
          <p:cNvSpPr>
            <a:spLocks noGrp="1"/>
          </p:cNvSpPr>
          <p:nvPr>
            <p:ph type="ftr" sz="quarter" idx="11"/>
          </p:nvPr>
        </p:nvSpPr>
        <p:spPr>
          <a:xfrm>
            <a:off x="3124200" y="6237312"/>
            <a:ext cx="2895600" cy="365125"/>
          </a:xfrm>
        </p:spPr>
        <p:txBody>
          <a:bodyPr/>
          <a:lstStyle/>
          <a:p>
            <a:r>
              <a:rPr lang="pt-BR" dirty="0"/>
              <a:t>7ª Reunião do COGEST</a:t>
            </a:r>
          </a:p>
        </p:txBody>
      </p:sp>
      <p:sp>
        <p:nvSpPr>
          <p:cNvPr id="8" name="Shape 325">
            <a:extLst>
              <a:ext uri="{FF2B5EF4-FFF2-40B4-BE49-F238E27FC236}">
                <a16:creationId xmlns:a16="http://schemas.microsoft.com/office/drawing/2014/main" id="{4D572F77-57B9-4ACB-A721-D3C3C6FB8636}"/>
              </a:ext>
            </a:extLst>
          </p:cNvPr>
          <p:cNvSpPr txBox="1">
            <a:spLocks/>
          </p:cNvSpPr>
          <p:nvPr/>
        </p:nvSpPr>
        <p:spPr>
          <a:xfrm>
            <a:off x="487663" y="1446863"/>
            <a:ext cx="7886700" cy="370800"/>
          </a:xfrm>
          <a:prstGeom prst="rect">
            <a:avLst/>
          </a:prstGeom>
          <a:noFill/>
          <a:ln>
            <a:noFill/>
          </a:ln>
        </p:spPr>
        <p:txBody>
          <a:bodyPr spcFirstLastPara="1" vert="horz" wrap="square" lIns="68575" tIns="34275" rIns="68575" bIns="34275" rtlCol="0"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spcBef>
                <a:spcPts val="0"/>
              </a:spcBef>
              <a:buClr>
                <a:schemeClr val="dk1"/>
              </a:buClr>
              <a:buSzPts val="1500"/>
            </a:pPr>
            <a:r>
              <a:rPr lang="pt-BR" sz="2400" b="1" dirty="0"/>
              <a:t>MARKET PLACE</a:t>
            </a:r>
            <a:endParaRPr lang="pt-BR" sz="1800" dirty="0"/>
          </a:p>
        </p:txBody>
      </p:sp>
      <p:pic>
        <p:nvPicPr>
          <p:cNvPr id="9" name="Shape 326">
            <a:extLst>
              <a:ext uri="{FF2B5EF4-FFF2-40B4-BE49-F238E27FC236}">
                <a16:creationId xmlns:a16="http://schemas.microsoft.com/office/drawing/2014/main" id="{F02E5A13-FB4F-42DA-A5E4-3B80C2865EF2}"/>
              </a:ext>
            </a:extLst>
          </p:cNvPr>
          <p:cNvPicPr preferRelativeResize="0"/>
          <p:nvPr/>
        </p:nvPicPr>
        <p:blipFill>
          <a:blip r:embed="rId5">
            <a:alphaModFix/>
          </a:blip>
          <a:stretch>
            <a:fillRect/>
          </a:stretch>
        </p:blipFill>
        <p:spPr>
          <a:xfrm>
            <a:off x="683568" y="1988840"/>
            <a:ext cx="7848871" cy="4104456"/>
          </a:xfrm>
          <a:prstGeom prst="rect">
            <a:avLst/>
          </a:prstGeom>
          <a:noFill/>
          <a:ln>
            <a:noFill/>
          </a:ln>
        </p:spPr>
      </p:pic>
    </p:spTree>
    <p:extLst>
      <p:ext uri="{BB962C8B-B14F-4D97-AF65-F5344CB8AC3E}">
        <p14:creationId xmlns:p14="http://schemas.microsoft.com/office/powerpoint/2010/main" val="55757869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4B33AE61-CE9B-4F86-86F6-43906BC78D2B}"/>
              </a:ext>
            </a:extLst>
          </p:cNvPr>
          <p:cNvSpPr/>
          <p:nvPr/>
        </p:nvSpPr>
        <p:spPr>
          <a:xfrm>
            <a:off x="1763688" y="197921"/>
            <a:ext cx="4541500" cy="400110"/>
          </a:xfrm>
          <a:prstGeom prst="rect">
            <a:avLst/>
          </a:prstGeom>
        </p:spPr>
        <p:txBody>
          <a:bodyPr wrap="none">
            <a:spAutoFit/>
          </a:bodyPr>
          <a:lstStyle/>
          <a:p>
            <a:r>
              <a:rPr lang="pt-BR"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Projeto Estudos Visando Alteração na LEF </a:t>
            </a:r>
            <a:endParaRPr lang="pt-BR" sz="2000" dirty="0">
              <a:solidFill>
                <a:schemeClr val="bg1"/>
              </a:solidFill>
            </a:endParaRPr>
          </a:p>
        </p:txBody>
      </p:sp>
      <p:pic>
        <p:nvPicPr>
          <p:cNvPr id="4" name="Imagem 3">
            <a:extLst>
              <a:ext uri="{FF2B5EF4-FFF2-40B4-BE49-F238E27FC236}">
                <a16:creationId xmlns:a16="http://schemas.microsoft.com/office/drawing/2014/main" id="{4D7E81E6-E5FA-41EE-946A-34A9394D9949}"/>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1547813"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Espaço Reservado para Rodapé 4">
            <a:extLst>
              <a:ext uri="{FF2B5EF4-FFF2-40B4-BE49-F238E27FC236}">
                <a16:creationId xmlns:a16="http://schemas.microsoft.com/office/drawing/2014/main" id="{A923FF04-8BFD-47F3-BF8E-5A7D6B50CB91}"/>
              </a:ext>
            </a:extLst>
          </p:cNvPr>
          <p:cNvSpPr>
            <a:spLocks noGrp="1"/>
          </p:cNvSpPr>
          <p:nvPr>
            <p:ph type="ftr" sz="quarter" idx="11"/>
          </p:nvPr>
        </p:nvSpPr>
        <p:spPr>
          <a:xfrm>
            <a:off x="3124200" y="6237312"/>
            <a:ext cx="2895600" cy="365125"/>
          </a:xfrm>
        </p:spPr>
        <p:txBody>
          <a:bodyPr/>
          <a:lstStyle/>
          <a:p>
            <a:r>
              <a:rPr lang="pt-BR" dirty="0"/>
              <a:t>7ª Reunião do COGEST</a:t>
            </a:r>
          </a:p>
        </p:txBody>
      </p:sp>
      <p:sp>
        <p:nvSpPr>
          <p:cNvPr id="7" name="Shape 331">
            <a:extLst>
              <a:ext uri="{FF2B5EF4-FFF2-40B4-BE49-F238E27FC236}">
                <a16:creationId xmlns:a16="http://schemas.microsoft.com/office/drawing/2014/main" id="{906FE987-33A8-4771-AED9-A7708EA4E021}"/>
              </a:ext>
            </a:extLst>
          </p:cNvPr>
          <p:cNvSpPr txBox="1">
            <a:spLocks/>
          </p:cNvSpPr>
          <p:nvPr/>
        </p:nvSpPr>
        <p:spPr>
          <a:xfrm>
            <a:off x="628650" y="2128552"/>
            <a:ext cx="7886700" cy="370800"/>
          </a:xfrm>
          <a:prstGeom prst="rect">
            <a:avLst/>
          </a:prstGeom>
          <a:noFill/>
          <a:ln>
            <a:noFill/>
          </a:ln>
        </p:spPr>
        <p:txBody>
          <a:bodyPr spcFirstLastPara="1" vert="horz" wrap="square" lIns="68575" tIns="34275" rIns="68575" bIns="34275" rtlCol="0"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spcBef>
                <a:spcPts val="0"/>
              </a:spcBef>
              <a:buClr>
                <a:schemeClr val="dk1"/>
              </a:buClr>
              <a:buSzPts val="1500"/>
            </a:pPr>
            <a:r>
              <a:rPr lang="pt-BR" sz="1500" b="1"/>
              <a:t>MARKET PLACE</a:t>
            </a:r>
            <a:endParaRPr lang="pt-BR" sz="1100"/>
          </a:p>
        </p:txBody>
      </p:sp>
      <p:pic>
        <p:nvPicPr>
          <p:cNvPr id="10" name="Shape 332">
            <a:extLst>
              <a:ext uri="{FF2B5EF4-FFF2-40B4-BE49-F238E27FC236}">
                <a16:creationId xmlns:a16="http://schemas.microsoft.com/office/drawing/2014/main" id="{350DE75D-D38F-4BB3-B67E-6ECA4077D914}"/>
              </a:ext>
            </a:extLst>
          </p:cNvPr>
          <p:cNvPicPr preferRelativeResize="0"/>
          <p:nvPr/>
        </p:nvPicPr>
        <p:blipFill>
          <a:blip r:embed="rId5">
            <a:alphaModFix/>
          </a:blip>
          <a:stretch>
            <a:fillRect/>
          </a:stretch>
        </p:blipFill>
        <p:spPr>
          <a:xfrm>
            <a:off x="362775" y="2499353"/>
            <a:ext cx="8082226" cy="3196597"/>
          </a:xfrm>
          <a:prstGeom prst="rect">
            <a:avLst/>
          </a:prstGeom>
          <a:noFill/>
          <a:ln>
            <a:noFill/>
          </a:ln>
        </p:spPr>
      </p:pic>
    </p:spTree>
    <p:extLst>
      <p:ext uri="{BB962C8B-B14F-4D97-AF65-F5344CB8AC3E}">
        <p14:creationId xmlns:p14="http://schemas.microsoft.com/office/powerpoint/2010/main" val="223568314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4B33AE61-CE9B-4F86-86F6-43906BC78D2B}"/>
              </a:ext>
            </a:extLst>
          </p:cNvPr>
          <p:cNvSpPr/>
          <p:nvPr/>
        </p:nvSpPr>
        <p:spPr>
          <a:xfrm>
            <a:off x="1763688" y="197921"/>
            <a:ext cx="4541500" cy="400110"/>
          </a:xfrm>
          <a:prstGeom prst="rect">
            <a:avLst/>
          </a:prstGeom>
        </p:spPr>
        <p:txBody>
          <a:bodyPr wrap="none">
            <a:spAutoFit/>
          </a:bodyPr>
          <a:lstStyle/>
          <a:p>
            <a:r>
              <a:rPr lang="pt-BR"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Projeto Estudos Visando Alteração na LEF </a:t>
            </a:r>
            <a:endParaRPr lang="pt-BR" sz="2000" dirty="0">
              <a:solidFill>
                <a:schemeClr val="bg1"/>
              </a:solidFill>
            </a:endParaRPr>
          </a:p>
        </p:txBody>
      </p:sp>
      <p:pic>
        <p:nvPicPr>
          <p:cNvPr id="4" name="Imagem 3">
            <a:extLst>
              <a:ext uri="{FF2B5EF4-FFF2-40B4-BE49-F238E27FC236}">
                <a16:creationId xmlns:a16="http://schemas.microsoft.com/office/drawing/2014/main" id="{4D7E81E6-E5FA-41EE-946A-34A9394D9949}"/>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1547813"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Espaço Reservado para Rodapé 4">
            <a:extLst>
              <a:ext uri="{FF2B5EF4-FFF2-40B4-BE49-F238E27FC236}">
                <a16:creationId xmlns:a16="http://schemas.microsoft.com/office/drawing/2014/main" id="{A923FF04-8BFD-47F3-BF8E-5A7D6B50CB91}"/>
              </a:ext>
            </a:extLst>
          </p:cNvPr>
          <p:cNvSpPr>
            <a:spLocks noGrp="1"/>
          </p:cNvSpPr>
          <p:nvPr>
            <p:ph type="ftr" sz="quarter" idx="11"/>
          </p:nvPr>
        </p:nvSpPr>
        <p:spPr>
          <a:xfrm>
            <a:off x="3124200" y="6237312"/>
            <a:ext cx="2895600" cy="365125"/>
          </a:xfrm>
        </p:spPr>
        <p:txBody>
          <a:bodyPr/>
          <a:lstStyle/>
          <a:p>
            <a:r>
              <a:rPr lang="pt-BR" dirty="0"/>
              <a:t>7ª Reunião do COGEST</a:t>
            </a:r>
          </a:p>
        </p:txBody>
      </p:sp>
      <p:sp>
        <p:nvSpPr>
          <p:cNvPr id="8" name="Shape 337">
            <a:extLst>
              <a:ext uri="{FF2B5EF4-FFF2-40B4-BE49-F238E27FC236}">
                <a16:creationId xmlns:a16="http://schemas.microsoft.com/office/drawing/2014/main" id="{4F56CA04-7F32-40C3-81EC-9933CAF8CB27}"/>
              </a:ext>
            </a:extLst>
          </p:cNvPr>
          <p:cNvSpPr txBox="1">
            <a:spLocks/>
          </p:cNvSpPr>
          <p:nvPr/>
        </p:nvSpPr>
        <p:spPr>
          <a:xfrm>
            <a:off x="611560" y="1558055"/>
            <a:ext cx="7886700" cy="370800"/>
          </a:xfrm>
          <a:prstGeom prst="rect">
            <a:avLst/>
          </a:prstGeom>
          <a:noFill/>
          <a:ln>
            <a:noFill/>
          </a:ln>
        </p:spPr>
        <p:txBody>
          <a:bodyPr spcFirstLastPara="1" vert="horz" wrap="square" lIns="68575" tIns="34275" rIns="68575" bIns="34275" rtlCol="0"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spcBef>
                <a:spcPts val="0"/>
              </a:spcBef>
              <a:buClr>
                <a:schemeClr val="dk1"/>
              </a:buClr>
              <a:buSzPts val="1500"/>
            </a:pPr>
            <a:r>
              <a:rPr lang="pt-BR" sz="2400" b="1"/>
              <a:t>MARKET PLACE</a:t>
            </a:r>
            <a:endParaRPr lang="pt-BR" sz="1800" dirty="0"/>
          </a:p>
        </p:txBody>
      </p:sp>
      <p:pic>
        <p:nvPicPr>
          <p:cNvPr id="9" name="Shape 338">
            <a:extLst>
              <a:ext uri="{FF2B5EF4-FFF2-40B4-BE49-F238E27FC236}">
                <a16:creationId xmlns:a16="http://schemas.microsoft.com/office/drawing/2014/main" id="{CD423352-DE89-40FC-954F-F9A76EA2C70E}"/>
              </a:ext>
            </a:extLst>
          </p:cNvPr>
          <p:cNvPicPr preferRelativeResize="0"/>
          <p:nvPr/>
        </p:nvPicPr>
        <p:blipFill>
          <a:blip r:embed="rId5">
            <a:alphaModFix/>
          </a:blip>
          <a:stretch>
            <a:fillRect/>
          </a:stretch>
        </p:blipFill>
        <p:spPr>
          <a:xfrm>
            <a:off x="4912361" y="1996559"/>
            <a:ext cx="3819013" cy="3305912"/>
          </a:xfrm>
          <a:prstGeom prst="rect">
            <a:avLst/>
          </a:prstGeom>
          <a:noFill/>
          <a:ln>
            <a:noFill/>
          </a:ln>
        </p:spPr>
      </p:pic>
      <p:pic>
        <p:nvPicPr>
          <p:cNvPr id="11" name="Shape 339">
            <a:extLst>
              <a:ext uri="{FF2B5EF4-FFF2-40B4-BE49-F238E27FC236}">
                <a16:creationId xmlns:a16="http://schemas.microsoft.com/office/drawing/2014/main" id="{B7D46BA8-5530-42B9-BBDD-5C22F012D716}"/>
              </a:ext>
            </a:extLst>
          </p:cNvPr>
          <p:cNvPicPr preferRelativeResize="0"/>
          <p:nvPr/>
        </p:nvPicPr>
        <p:blipFill>
          <a:blip r:embed="rId6">
            <a:alphaModFix/>
          </a:blip>
          <a:stretch>
            <a:fillRect/>
          </a:stretch>
        </p:blipFill>
        <p:spPr>
          <a:xfrm>
            <a:off x="306438" y="2023733"/>
            <a:ext cx="4453522" cy="3278738"/>
          </a:xfrm>
          <a:prstGeom prst="rect">
            <a:avLst/>
          </a:prstGeom>
          <a:noFill/>
          <a:ln>
            <a:noFill/>
          </a:ln>
        </p:spPr>
      </p:pic>
    </p:spTree>
    <p:extLst>
      <p:ext uri="{BB962C8B-B14F-4D97-AF65-F5344CB8AC3E}">
        <p14:creationId xmlns:p14="http://schemas.microsoft.com/office/powerpoint/2010/main" val="38043403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4B33AE61-CE9B-4F86-86F6-43906BC78D2B}"/>
              </a:ext>
            </a:extLst>
          </p:cNvPr>
          <p:cNvSpPr/>
          <p:nvPr/>
        </p:nvSpPr>
        <p:spPr>
          <a:xfrm>
            <a:off x="1763688" y="197921"/>
            <a:ext cx="4541500" cy="400110"/>
          </a:xfrm>
          <a:prstGeom prst="rect">
            <a:avLst/>
          </a:prstGeom>
        </p:spPr>
        <p:txBody>
          <a:bodyPr wrap="none">
            <a:spAutoFit/>
          </a:bodyPr>
          <a:lstStyle/>
          <a:p>
            <a:r>
              <a:rPr lang="pt-BR"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Projeto Estudos Visando Alteração na LEF </a:t>
            </a:r>
            <a:endParaRPr lang="pt-BR" sz="2000" dirty="0">
              <a:solidFill>
                <a:schemeClr val="bg1"/>
              </a:solidFill>
            </a:endParaRPr>
          </a:p>
        </p:txBody>
      </p:sp>
      <p:pic>
        <p:nvPicPr>
          <p:cNvPr id="4" name="Imagem 3">
            <a:extLst>
              <a:ext uri="{FF2B5EF4-FFF2-40B4-BE49-F238E27FC236}">
                <a16:creationId xmlns:a16="http://schemas.microsoft.com/office/drawing/2014/main" id="{4D7E81E6-E5FA-41EE-946A-34A9394D9949}"/>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1547813"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Espaço Reservado para Rodapé 4">
            <a:extLst>
              <a:ext uri="{FF2B5EF4-FFF2-40B4-BE49-F238E27FC236}">
                <a16:creationId xmlns:a16="http://schemas.microsoft.com/office/drawing/2014/main" id="{A923FF04-8BFD-47F3-BF8E-5A7D6B50CB91}"/>
              </a:ext>
            </a:extLst>
          </p:cNvPr>
          <p:cNvSpPr>
            <a:spLocks noGrp="1"/>
          </p:cNvSpPr>
          <p:nvPr>
            <p:ph type="ftr" sz="quarter" idx="11"/>
          </p:nvPr>
        </p:nvSpPr>
        <p:spPr>
          <a:xfrm>
            <a:off x="3124200" y="6237312"/>
            <a:ext cx="2895600" cy="365125"/>
          </a:xfrm>
        </p:spPr>
        <p:txBody>
          <a:bodyPr/>
          <a:lstStyle/>
          <a:p>
            <a:r>
              <a:rPr lang="pt-BR" dirty="0"/>
              <a:t>7ª Reunião do COGEST</a:t>
            </a:r>
          </a:p>
        </p:txBody>
      </p:sp>
      <p:sp>
        <p:nvSpPr>
          <p:cNvPr id="10" name="Shape 344">
            <a:extLst>
              <a:ext uri="{FF2B5EF4-FFF2-40B4-BE49-F238E27FC236}">
                <a16:creationId xmlns:a16="http://schemas.microsoft.com/office/drawing/2014/main" id="{2B1FF52B-3CFF-4440-AF69-FD667BA71DA0}"/>
              </a:ext>
            </a:extLst>
          </p:cNvPr>
          <p:cNvSpPr txBox="1">
            <a:spLocks/>
          </p:cNvSpPr>
          <p:nvPr/>
        </p:nvSpPr>
        <p:spPr>
          <a:xfrm>
            <a:off x="179512" y="1081070"/>
            <a:ext cx="8276545" cy="336777"/>
          </a:xfrm>
          <a:prstGeom prst="rect">
            <a:avLst/>
          </a:prstGeom>
          <a:noFill/>
          <a:ln>
            <a:noFill/>
          </a:ln>
        </p:spPr>
        <p:txBody>
          <a:bodyPr spcFirstLastPara="1" vert="horz" wrap="square" lIns="68575" tIns="34275" rIns="68575" bIns="34275" rtlCol="0"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spcBef>
                <a:spcPts val="0"/>
              </a:spcBef>
              <a:buClr>
                <a:schemeClr val="dk1"/>
              </a:buClr>
              <a:buSzPts val="1500"/>
            </a:pPr>
            <a:r>
              <a:rPr lang="pt-BR" sz="2000" b="1" dirty="0">
                <a:solidFill>
                  <a:schemeClr val="dk1"/>
                </a:solidFill>
                <a:latin typeface="Calibri"/>
                <a:ea typeface="Calibri"/>
                <a:cs typeface="Calibri"/>
                <a:sym typeface="Calibri"/>
              </a:rPr>
              <a:t>QUESTÕES PENDENTES</a:t>
            </a:r>
            <a:endParaRPr lang="pt-BR" sz="1600" dirty="0"/>
          </a:p>
        </p:txBody>
      </p:sp>
      <p:sp>
        <p:nvSpPr>
          <p:cNvPr id="12" name="Shape 345">
            <a:extLst>
              <a:ext uri="{FF2B5EF4-FFF2-40B4-BE49-F238E27FC236}">
                <a16:creationId xmlns:a16="http://schemas.microsoft.com/office/drawing/2014/main" id="{4E2D510C-BC56-4B07-835D-F88EBCF068C0}"/>
              </a:ext>
            </a:extLst>
          </p:cNvPr>
          <p:cNvSpPr txBox="1">
            <a:spLocks/>
          </p:cNvSpPr>
          <p:nvPr/>
        </p:nvSpPr>
        <p:spPr>
          <a:xfrm>
            <a:off x="318450" y="1733742"/>
            <a:ext cx="8507100" cy="3491400"/>
          </a:xfrm>
          <a:prstGeom prst="rect">
            <a:avLst/>
          </a:prstGeom>
          <a:noFill/>
          <a:ln>
            <a:noFill/>
          </a:ln>
        </p:spPr>
        <p:txBody>
          <a:bodyPr spcFirstLastPara="1" vert="horz" wrap="square" lIns="68575" tIns="34275" rIns="68575" bIns="34275" rtlCol="0" anchor="t" anchorCtr="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177800" indent="-165100" algn="l">
              <a:spcBef>
                <a:spcPts val="0"/>
              </a:spcBef>
              <a:buClr>
                <a:schemeClr val="dk2"/>
              </a:buClr>
              <a:buSzPts val="1400"/>
            </a:pPr>
            <a:r>
              <a:rPr lang="pt-BR" sz="1600" b="1" dirty="0">
                <a:solidFill>
                  <a:schemeClr val="dk2"/>
                </a:solidFill>
              </a:rPr>
              <a:t>Gestão da plataforma</a:t>
            </a:r>
            <a:r>
              <a:rPr lang="pt-BR" sz="1600" dirty="0"/>
              <a:t> </a:t>
            </a:r>
          </a:p>
          <a:p>
            <a:pPr algn="l">
              <a:spcBef>
                <a:spcPts val="0"/>
              </a:spcBef>
              <a:buSzPts val="1500"/>
            </a:pPr>
            <a:r>
              <a:rPr lang="pt-BR" sz="1600" dirty="0">
                <a:solidFill>
                  <a:schemeClr val="tx1"/>
                </a:solidFill>
              </a:rPr>
              <a:t>a) pode ser apenas um portal, mantido pela Administração Direta ou Indireta, com possibilidade de utilização por órgãos públicos em geral;</a:t>
            </a:r>
          </a:p>
          <a:p>
            <a:pPr algn="l">
              <a:spcBef>
                <a:spcPts val="0"/>
              </a:spcBef>
              <a:buSzPts val="1500"/>
            </a:pPr>
            <a:r>
              <a:rPr lang="pt-BR" sz="1600" dirty="0">
                <a:solidFill>
                  <a:schemeClr val="tx1"/>
                </a:solidFill>
              </a:rPr>
              <a:t>b) poderia haver vinculação à EMGEA.</a:t>
            </a:r>
          </a:p>
          <a:p>
            <a:pPr algn="l">
              <a:spcBef>
                <a:spcPts val="0"/>
              </a:spcBef>
              <a:buSzPts val="1500"/>
            </a:pPr>
            <a:endParaRPr lang="pt-BR" sz="1600" dirty="0"/>
          </a:p>
          <a:p>
            <a:pPr marL="177800" indent="-165100" algn="l">
              <a:spcBef>
                <a:spcPts val="0"/>
              </a:spcBef>
              <a:buClr>
                <a:schemeClr val="dk2"/>
              </a:buClr>
              <a:buSzPts val="1400"/>
            </a:pPr>
            <a:r>
              <a:rPr lang="pt-BR" sz="1600" b="1" dirty="0">
                <a:solidFill>
                  <a:schemeClr val="dk2"/>
                </a:solidFill>
              </a:rPr>
              <a:t>Guarda, depósito e entrega dos bens:</a:t>
            </a:r>
            <a:endParaRPr lang="pt-BR" sz="1600" dirty="0"/>
          </a:p>
          <a:p>
            <a:pPr algn="l">
              <a:spcBef>
                <a:spcPts val="0"/>
              </a:spcBef>
              <a:buSzPts val="1500"/>
            </a:pPr>
            <a:r>
              <a:rPr lang="pt-BR" sz="1600" dirty="0">
                <a:solidFill>
                  <a:schemeClr val="tx1"/>
                </a:solidFill>
              </a:rPr>
              <a:t>Atualmente, tem-se 3 situações: </a:t>
            </a:r>
          </a:p>
          <a:p>
            <a:pPr algn="l">
              <a:spcBef>
                <a:spcPts val="0"/>
              </a:spcBef>
              <a:buSzPts val="1500"/>
            </a:pPr>
            <a:r>
              <a:rPr lang="pt-BR" sz="1600" dirty="0">
                <a:solidFill>
                  <a:schemeClr val="tx1"/>
                </a:solidFill>
              </a:rPr>
              <a:t>a) com a própria unidade ou administrativa (bens apreendidos) </a:t>
            </a:r>
          </a:p>
          <a:p>
            <a:pPr algn="l">
              <a:spcBef>
                <a:spcPts val="0"/>
              </a:spcBef>
              <a:buSzPts val="1500"/>
            </a:pPr>
            <a:r>
              <a:rPr lang="pt-BR" sz="1600" dirty="0">
                <a:solidFill>
                  <a:schemeClr val="tx1"/>
                </a:solidFill>
              </a:rPr>
              <a:t>b) com leiloeiros (tabela de custas)</a:t>
            </a:r>
          </a:p>
          <a:p>
            <a:pPr algn="l">
              <a:spcBef>
                <a:spcPts val="0"/>
              </a:spcBef>
              <a:buSzPts val="1500"/>
            </a:pPr>
            <a:r>
              <a:rPr lang="pt-BR" sz="1600" dirty="0">
                <a:solidFill>
                  <a:schemeClr val="tx1"/>
                </a:solidFill>
              </a:rPr>
              <a:t>c) com os executados (apenas se autorizado pelo exequente).</a:t>
            </a:r>
          </a:p>
          <a:p>
            <a:pPr algn="l">
              <a:spcBef>
                <a:spcPts val="0"/>
              </a:spcBef>
              <a:buSzPts val="1500"/>
            </a:pPr>
            <a:endParaRPr lang="pt-BR" sz="1600" dirty="0"/>
          </a:p>
          <a:p>
            <a:pPr algn="l">
              <a:spcBef>
                <a:spcPts val="0"/>
              </a:spcBef>
              <a:buClr>
                <a:schemeClr val="dk2"/>
              </a:buClr>
              <a:buSzPts val="1500"/>
            </a:pPr>
            <a:r>
              <a:rPr lang="pt-BR" sz="1600" b="1" dirty="0">
                <a:solidFill>
                  <a:schemeClr val="dk2"/>
                </a:solidFill>
              </a:rPr>
              <a:t>Situação do leiloeiro:</a:t>
            </a:r>
            <a:endParaRPr lang="pt-BR" sz="1600" dirty="0"/>
          </a:p>
          <a:p>
            <a:pPr algn="l">
              <a:spcBef>
                <a:spcPts val="0"/>
              </a:spcBef>
              <a:buSzPts val="1500"/>
            </a:pPr>
            <a:r>
              <a:rPr lang="pt-BR" sz="1600" dirty="0">
                <a:solidFill>
                  <a:schemeClr val="tx1"/>
                </a:solidFill>
              </a:rPr>
              <a:t>a) atualmente: guarda e conserva o bem, recebendo 5% do valor de venda a título de comissão. Pode ser qualquer pessoa indicada pela parte exequente.</a:t>
            </a:r>
          </a:p>
          <a:p>
            <a:pPr algn="l">
              <a:spcBef>
                <a:spcPts val="0"/>
              </a:spcBef>
              <a:buSzPts val="1500"/>
            </a:pPr>
            <a:r>
              <a:rPr lang="pt-BR" sz="1600" dirty="0">
                <a:solidFill>
                  <a:schemeClr val="tx1"/>
                </a:solidFill>
              </a:rPr>
              <a:t>b) com PORTAL NACIONAL: poderá ser responsável pela guarda, conservação e inclusão do bem no site público.</a:t>
            </a:r>
          </a:p>
          <a:p>
            <a:pPr algn="l">
              <a:spcBef>
                <a:spcPts val="0"/>
              </a:spcBef>
              <a:buSzPts val="1500"/>
            </a:pPr>
            <a:endParaRPr lang="pt-BR" sz="1600" dirty="0"/>
          </a:p>
          <a:p>
            <a:pPr marL="177800" indent="-76200" algn="l">
              <a:spcBef>
                <a:spcPts val="0"/>
              </a:spcBef>
              <a:buSzPts val="1500"/>
            </a:pPr>
            <a:endParaRPr lang="pt-BR" sz="1600" dirty="0"/>
          </a:p>
        </p:txBody>
      </p:sp>
    </p:spTree>
    <p:extLst>
      <p:ext uri="{BB962C8B-B14F-4D97-AF65-F5344CB8AC3E}">
        <p14:creationId xmlns:p14="http://schemas.microsoft.com/office/powerpoint/2010/main" val="172425715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4B33AE61-CE9B-4F86-86F6-43906BC78D2B}"/>
              </a:ext>
            </a:extLst>
          </p:cNvPr>
          <p:cNvSpPr/>
          <p:nvPr/>
        </p:nvSpPr>
        <p:spPr>
          <a:xfrm>
            <a:off x="1763688" y="197921"/>
            <a:ext cx="4541500" cy="400110"/>
          </a:xfrm>
          <a:prstGeom prst="rect">
            <a:avLst/>
          </a:prstGeom>
        </p:spPr>
        <p:txBody>
          <a:bodyPr wrap="none">
            <a:spAutoFit/>
          </a:bodyPr>
          <a:lstStyle/>
          <a:p>
            <a:r>
              <a:rPr lang="pt-BR"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Projeto Estudos Visando Alteração na LEF </a:t>
            </a:r>
            <a:endParaRPr lang="pt-BR" sz="2000" dirty="0">
              <a:solidFill>
                <a:schemeClr val="bg1"/>
              </a:solidFill>
            </a:endParaRPr>
          </a:p>
        </p:txBody>
      </p:sp>
      <p:pic>
        <p:nvPicPr>
          <p:cNvPr id="4" name="Imagem 3">
            <a:extLst>
              <a:ext uri="{FF2B5EF4-FFF2-40B4-BE49-F238E27FC236}">
                <a16:creationId xmlns:a16="http://schemas.microsoft.com/office/drawing/2014/main" id="{4D7E81E6-E5FA-41EE-946A-34A9394D9949}"/>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1547813"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Espaço Reservado para Rodapé 4">
            <a:extLst>
              <a:ext uri="{FF2B5EF4-FFF2-40B4-BE49-F238E27FC236}">
                <a16:creationId xmlns:a16="http://schemas.microsoft.com/office/drawing/2014/main" id="{A923FF04-8BFD-47F3-BF8E-5A7D6B50CB91}"/>
              </a:ext>
            </a:extLst>
          </p:cNvPr>
          <p:cNvSpPr>
            <a:spLocks noGrp="1"/>
          </p:cNvSpPr>
          <p:nvPr>
            <p:ph type="ftr" sz="quarter" idx="11"/>
          </p:nvPr>
        </p:nvSpPr>
        <p:spPr>
          <a:xfrm>
            <a:off x="3124200" y="6237312"/>
            <a:ext cx="2895600" cy="365125"/>
          </a:xfrm>
        </p:spPr>
        <p:txBody>
          <a:bodyPr/>
          <a:lstStyle/>
          <a:p>
            <a:r>
              <a:rPr lang="pt-BR" dirty="0"/>
              <a:t>7ª Reunião do COGEST</a:t>
            </a:r>
          </a:p>
        </p:txBody>
      </p:sp>
      <p:sp>
        <p:nvSpPr>
          <p:cNvPr id="7" name="Shape 351">
            <a:extLst>
              <a:ext uri="{FF2B5EF4-FFF2-40B4-BE49-F238E27FC236}">
                <a16:creationId xmlns:a16="http://schemas.microsoft.com/office/drawing/2014/main" id="{105D04C7-809D-4ADC-B452-F803C5E98E3C}"/>
              </a:ext>
            </a:extLst>
          </p:cNvPr>
          <p:cNvSpPr txBox="1">
            <a:spLocks/>
          </p:cNvSpPr>
          <p:nvPr/>
        </p:nvSpPr>
        <p:spPr>
          <a:xfrm>
            <a:off x="498408" y="1329905"/>
            <a:ext cx="7886700" cy="628082"/>
          </a:xfrm>
          <a:prstGeom prst="rect">
            <a:avLst/>
          </a:prstGeom>
          <a:noFill/>
          <a:ln>
            <a:noFill/>
          </a:ln>
        </p:spPr>
        <p:txBody>
          <a:bodyPr spcFirstLastPara="1" vert="horz" wrap="square" lIns="68575" tIns="34275" rIns="68575" bIns="34275" rtlCol="0" anchor="t" anchorCtr="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spcBef>
                <a:spcPts val="0"/>
              </a:spcBef>
              <a:buClr>
                <a:srgbClr val="000066"/>
              </a:buClr>
              <a:buSzPts val="2000"/>
            </a:pPr>
            <a:r>
              <a:rPr lang="pt-BR" sz="2400" dirty="0">
                <a:solidFill>
                  <a:srgbClr val="000066"/>
                </a:solidFill>
              </a:rPr>
              <a:t>Estudos Visando Alterações na Lei de Execução Fiscal - LEF</a:t>
            </a:r>
            <a:endParaRPr lang="pt-BR" sz="1200" dirty="0"/>
          </a:p>
        </p:txBody>
      </p:sp>
      <p:sp>
        <p:nvSpPr>
          <p:cNvPr id="8" name="Shape 353">
            <a:extLst>
              <a:ext uri="{FF2B5EF4-FFF2-40B4-BE49-F238E27FC236}">
                <a16:creationId xmlns:a16="http://schemas.microsoft.com/office/drawing/2014/main" id="{7D16A331-9EC9-4E03-995F-B66D7E34156E}"/>
              </a:ext>
            </a:extLst>
          </p:cNvPr>
          <p:cNvSpPr/>
          <p:nvPr/>
        </p:nvSpPr>
        <p:spPr>
          <a:xfrm>
            <a:off x="467544" y="2348880"/>
            <a:ext cx="8064896" cy="3018999"/>
          </a:xfrm>
          <a:prstGeom prst="roundRect">
            <a:avLst>
              <a:gd name="adj" fmla="val 16667"/>
            </a:avLst>
          </a:prstGeom>
          <a:noFill/>
          <a:ln w="12700" cap="flat" cmpd="sng">
            <a:solidFill>
              <a:srgbClr val="42719B"/>
            </a:solidFill>
            <a:prstDash val="solid"/>
            <a:miter lim="800000"/>
            <a:headEnd type="none" w="sm" len="sm"/>
            <a:tailEnd type="none" w="sm" len="sm"/>
          </a:ln>
        </p:spPr>
        <p:txBody>
          <a:bodyPr spcFirstLastPara="1" wrap="square" lIns="68575" tIns="34275" rIns="68575" bIns="34275" anchor="ctr" anchorCtr="0">
            <a:noAutofit/>
          </a:bodyPr>
          <a:lstStyle/>
          <a:p>
            <a:pPr algn="ctr"/>
            <a:endParaRPr sz="1400">
              <a:solidFill>
                <a:schemeClr val="lt1"/>
              </a:solidFill>
              <a:latin typeface="Calibri"/>
              <a:ea typeface="Calibri"/>
              <a:cs typeface="Calibri"/>
              <a:sym typeface="Calibri"/>
            </a:endParaRPr>
          </a:p>
        </p:txBody>
      </p:sp>
      <p:sp>
        <p:nvSpPr>
          <p:cNvPr id="9" name="Shape 354">
            <a:extLst>
              <a:ext uri="{FF2B5EF4-FFF2-40B4-BE49-F238E27FC236}">
                <a16:creationId xmlns:a16="http://schemas.microsoft.com/office/drawing/2014/main" id="{2F06512C-564C-48F9-AC6D-1C469900D066}"/>
              </a:ext>
            </a:extLst>
          </p:cNvPr>
          <p:cNvSpPr txBox="1"/>
          <p:nvPr/>
        </p:nvSpPr>
        <p:spPr>
          <a:xfrm>
            <a:off x="758418" y="2522717"/>
            <a:ext cx="7485989" cy="2761617"/>
          </a:xfrm>
          <a:prstGeom prst="rect">
            <a:avLst/>
          </a:prstGeom>
          <a:noFill/>
          <a:ln>
            <a:noFill/>
          </a:ln>
        </p:spPr>
        <p:txBody>
          <a:bodyPr spcFirstLastPara="1" wrap="square" lIns="68575" tIns="34275" rIns="68575" bIns="34275" anchor="t" anchorCtr="0">
            <a:noAutofit/>
          </a:bodyPr>
          <a:lstStyle/>
          <a:p>
            <a:r>
              <a:rPr lang="pt-BR" sz="2000" dirty="0">
                <a:solidFill>
                  <a:srgbClr val="000066"/>
                </a:solidFill>
                <a:latin typeface="Calibri"/>
                <a:ea typeface="Calibri"/>
                <a:cs typeface="Calibri"/>
                <a:sym typeface="Calibri"/>
              </a:rPr>
              <a:t>O projeto tem característica: </a:t>
            </a:r>
            <a:r>
              <a:rPr lang="pt-BR" sz="2000" dirty="0">
                <a:solidFill>
                  <a:schemeClr val="dk1"/>
                </a:solidFill>
                <a:latin typeface="Calibri"/>
                <a:ea typeface="Calibri"/>
                <a:cs typeface="Calibri"/>
                <a:sym typeface="Calibri"/>
              </a:rPr>
              <a:t>Nacional</a:t>
            </a:r>
            <a:endParaRPr sz="2000" dirty="0">
              <a:solidFill>
                <a:schemeClr val="dk1"/>
              </a:solidFill>
              <a:latin typeface="Calibri"/>
              <a:ea typeface="Calibri"/>
              <a:cs typeface="Calibri"/>
              <a:sym typeface="Calibri"/>
            </a:endParaRPr>
          </a:p>
          <a:p>
            <a:pPr marL="215900" indent="-139700">
              <a:buClr>
                <a:schemeClr val="dk1"/>
              </a:buClr>
              <a:buSzPts val="1200"/>
            </a:pPr>
            <a:endParaRPr sz="2000" i="1" dirty="0">
              <a:solidFill>
                <a:srgbClr val="8DA9DB"/>
              </a:solidFill>
              <a:latin typeface="Calibri"/>
              <a:ea typeface="Calibri"/>
              <a:cs typeface="Calibri"/>
              <a:sym typeface="Calibri"/>
            </a:endParaRPr>
          </a:p>
          <a:p>
            <a:pPr marL="215900" indent="-139700">
              <a:buClr>
                <a:schemeClr val="dk1"/>
              </a:buClr>
              <a:buSzPts val="1200"/>
            </a:pPr>
            <a:endParaRPr sz="2000" i="1" dirty="0">
              <a:solidFill>
                <a:srgbClr val="8DA9DB"/>
              </a:solidFill>
              <a:latin typeface="Calibri"/>
              <a:ea typeface="Calibri"/>
              <a:cs typeface="Calibri"/>
              <a:sym typeface="Calibri"/>
            </a:endParaRPr>
          </a:p>
          <a:p>
            <a:r>
              <a:rPr lang="pt-BR" sz="2000" dirty="0">
                <a:solidFill>
                  <a:srgbClr val="000066"/>
                </a:solidFill>
                <a:latin typeface="Calibri"/>
                <a:ea typeface="Calibri"/>
                <a:cs typeface="Calibri"/>
                <a:sym typeface="Calibri"/>
              </a:rPr>
              <a:t>Qual a previsão  real de encerramento do projeto? </a:t>
            </a:r>
            <a:r>
              <a:rPr lang="pt-BR" sz="2000" dirty="0">
                <a:solidFill>
                  <a:schemeClr val="dk1"/>
                </a:solidFill>
                <a:latin typeface="Calibri"/>
                <a:ea typeface="Calibri"/>
                <a:cs typeface="Calibri"/>
                <a:sym typeface="Calibri"/>
              </a:rPr>
              <a:t>2020</a:t>
            </a:r>
            <a:endParaRPr sz="2000" dirty="0"/>
          </a:p>
          <a:p>
            <a:pPr marL="215900" indent="-139700">
              <a:buClr>
                <a:schemeClr val="dk1"/>
              </a:buClr>
              <a:buSzPts val="1200"/>
            </a:pPr>
            <a:endParaRPr sz="2000" i="1" dirty="0">
              <a:solidFill>
                <a:srgbClr val="8DA9DB"/>
              </a:solidFill>
              <a:latin typeface="Calibri"/>
              <a:ea typeface="Calibri"/>
              <a:cs typeface="Calibri"/>
              <a:sym typeface="Calibri"/>
            </a:endParaRPr>
          </a:p>
          <a:p>
            <a:pPr marL="215900" indent="-139700">
              <a:buClr>
                <a:schemeClr val="dk1"/>
              </a:buClr>
              <a:buSzPts val="1200"/>
            </a:pPr>
            <a:endParaRPr sz="2000" i="1" dirty="0">
              <a:solidFill>
                <a:srgbClr val="8DA9DB"/>
              </a:solidFill>
              <a:latin typeface="Calibri"/>
              <a:ea typeface="Calibri"/>
              <a:cs typeface="Calibri"/>
              <a:sym typeface="Calibri"/>
            </a:endParaRPr>
          </a:p>
          <a:p>
            <a:r>
              <a:rPr lang="pt-BR" sz="2000" dirty="0">
                <a:solidFill>
                  <a:srgbClr val="000066"/>
                </a:solidFill>
                <a:latin typeface="Calibri"/>
                <a:ea typeface="Calibri"/>
                <a:cs typeface="Calibri"/>
                <a:sym typeface="Calibri"/>
              </a:rPr>
              <a:t>Qual/quais meta esse projeto está impactando?</a:t>
            </a:r>
            <a:r>
              <a:rPr lang="pt-BR" sz="2000" i="1" dirty="0">
                <a:solidFill>
                  <a:srgbClr val="8DA9DB"/>
                </a:solidFill>
                <a:latin typeface="Calibri"/>
                <a:ea typeface="Calibri"/>
                <a:cs typeface="Calibri"/>
                <a:sym typeface="Calibri"/>
              </a:rPr>
              <a:t> </a:t>
            </a:r>
            <a:r>
              <a:rPr lang="pt-BR" sz="2000" dirty="0">
                <a:solidFill>
                  <a:schemeClr val="dk1"/>
                </a:solidFill>
                <a:latin typeface="Calibri"/>
                <a:ea typeface="Calibri"/>
                <a:cs typeface="Calibri"/>
                <a:sym typeface="Calibri"/>
              </a:rPr>
              <a:t>Meta 5 - Impulsionar processos à execução.</a:t>
            </a:r>
            <a:endParaRPr sz="2000" dirty="0"/>
          </a:p>
          <a:p>
            <a:pPr marL="215900" indent="-139700">
              <a:buClr>
                <a:schemeClr val="dk1"/>
              </a:buClr>
              <a:buSzPts val="1200"/>
            </a:pPr>
            <a:endParaRPr sz="2000" i="1" dirty="0">
              <a:solidFill>
                <a:srgbClr val="8DA9DB"/>
              </a:solidFill>
              <a:latin typeface="Calibri"/>
              <a:ea typeface="Calibri"/>
              <a:cs typeface="Calibri"/>
              <a:sym typeface="Calibri"/>
            </a:endParaRPr>
          </a:p>
          <a:p>
            <a:endParaRPr sz="1400" dirty="0">
              <a:solidFill>
                <a:srgbClr val="000066"/>
              </a:solidFill>
              <a:latin typeface="Calibri"/>
              <a:ea typeface="Calibri"/>
              <a:cs typeface="Calibri"/>
              <a:sym typeface="Calibri"/>
            </a:endParaRPr>
          </a:p>
          <a:p>
            <a:pPr marL="558800" lvl="1" indent="-127000" algn="just">
              <a:buClr>
                <a:schemeClr val="dk1"/>
              </a:buClr>
              <a:buSzPts val="1400"/>
            </a:pPr>
            <a:endParaRPr sz="1400" dirty="0">
              <a:solidFill>
                <a:srgbClr val="000066"/>
              </a:solidFill>
              <a:latin typeface="Calibri"/>
              <a:ea typeface="Calibri"/>
              <a:cs typeface="Calibri"/>
              <a:sym typeface="Calibri"/>
            </a:endParaRPr>
          </a:p>
          <a:p>
            <a:pPr marL="342900" lvl="1" algn="just"/>
            <a:endParaRPr sz="1400" dirty="0">
              <a:solidFill>
                <a:srgbClr val="000066"/>
              </a:solidFill>
              <a:latin typeface="Calibri"/>
              <a:ea typeface="Calibri"/>
              <a:cs typeface="Calibri"/>
              <a:sym typeface="Calibri"/>
            </a:endParaRPr>
          </a:p>
        </p:txBody>
      </p:sp>
    </p:spTree>
    <p:extLst>
      <p:ext uri="{BB962C8B-B14F-4D97-AF65-F5344CB8AC3E}">
        <p14:creationId xmlns:p14="http://schemas.microsoft.com/office/powerpoint/2010/main" val="272586087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4B33AE61-CE9B-4F86-86F6-43906BC78D2B}"/>
              </a:ext>
            </a:extLst>
          </p:cNvPr>
          <p:cNvSpPr/>
          <p:nvPr/>
        </p:nvSpPr>
        <p:spPr>
          <a:xfrm>
            <a:off x="1763688" y="197921"/>
            <a:ext cx="4541500" cy="400110"/>
          </a:xfrm>
          <a:prstGeom prst="rect">
            <a:avLst/>
          </a:prstGeom>
        </p:spPr>
        <p:txBody>
          <a:bodyPr wrap="none">
            <a:spAutoFit/>
          </a:bodyPr>
          <a:lstStyle/>
          <a:p>
            <a:r>
              <a:rPr lang="pt-BR"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Projeto Estudos Visando Alteração na LEF </a:t>
            </a:r>
            <a:endParaRPr lang="pt-BR" sz="2000" dirty="0">
              <a:solidFill>
                <a:schemeClr val="bg1"/>
              </a:solidFill>
            </a:endParaRPr>
          </a:p>
        </p:txBody>
      </p:sp>
      <p:pic>
        <p:nvPicPr>
          <p:cNvPr id="4" name="Imagem 3">
            <a:extLst>
              <a:ext uri="{FF2B5EF4-FFF2-40B4-BE49-F238E27FC236}">
                <a16:creationId xmlns:a16="http://schemas.microsoft.com/office/drawing/2014/main" id="{4D7E81E6-E5FA-41EE-946A-34A9394D9949}"/>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1547813"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Espaço Reservado para Rodapé 4">
            <a:extLst>
              <a:ext uri="{FF2B5EF4-FFF2-40B4-BE49-F238E27FC236}">
                <a16:creationId xmlns:a16="http://schemas.microsoft.com/office/drawing/2014/main" id="{A923FF04-8BFD-47F3-BF8E-5A7D6B50CB91}"/>
              </a:ext>
            </a:extLst>
          </p:cNvPr>
          <p:cNvSpPr>
            <a:spLocks noGrp="1"/>
          </p:cNvSpPr>
          <p:nvPr>
            <p:ph type="ftr" sz="quarter" idx="11"/>
          </p:nvPr>
        </p:nvSpPr>
        <p:spPr>
          <a:xfrm>
            <a:off x="3124200" y="6237312"/>
            <a:ext cx="2895600" cy="365125"/>
          </a:xfrm>
        </p:spPr>
        <p:txBody>
          <a:bodyPr/>
          <a:lstStyle/>
          <a:p>
            <a:r>
              <a:rPr lang="pt-BR" dirty="0"/>
              <a:t>7ª Reunião do COGEST</a:t>
            </a:r>
          </a:p>
        </p:txBody>
      </p:sp>
      <p:sp>
        <p:nvSpPr>
          <p:cNvPr id="10" name="Shape 360">
            <a:extLst>
              <a:ext uri="{FF2B5EF4-FFF2-40B4-BE49-F238E27FC236}">
                <a16:creationId xmlns:a16="http://schemas.microsoft.com/office/drawing/2014/main" id="{ABE2F19D-F9E6-4F21-BFC8-4331920EE41E}"/>
              </a:ext>
            </a:extLst>
          </p:cNvPr>
          <p:cNvSpPr txBox="1">
            <a:spLocks/>
          </p:cNvSpPr>
          <p:nvPr/>
        </p:nvSpPr>
        <p:spPr>
          <a:xfrm>
            <a:off x="516696" y="1388638"/>
            <a:ext cx="7886700" cy="544483"/>
          </a:xfrm>
          <a:prstGeom prst="rect">
            <a:avLst/>
          </a:prstGeom>
          <a:noFill/>
          <a:ln>
            <a:noFill/>
          </a:ln>
        </p:spPr>
        <p:txBody>
          <a:bodyPr spcFirstLastPara="1" vert="horz" wrap="square" lIns="68575" tIns="34275" rIns="68575" bIns="34275" rtlCol="0" anchor="t" anchorCtr="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spcBef>
                <a:spcPts val="0"/>
              </a:spcBef>
              <a:buClr>
                <a:srgbClr val="000066"/>
              </a:buClr>
              <a:buSzPts val="2000"/>
            </a:pPr>
            <a:r>
              <a:rPr lang="pt-BR" sz="2400" dirty="0">
                <a:solidFill>
                  <a:srgbClr val="000066"/>
                </a:solidFill>
              </a:rPr>
              <a:t>Estudos Visando Alterações na Lei de Execução Fiscal - LEF</a:t>
            </a:r>
            <a:endParaRPr lang="pt-BR" sz="2400" dirty="0"/>
          </a:p>
        </p:txBody>
      </p:sp>
      <p:sp>
        <p:nvSpPr>
          <p:cNvPr id="11" name="Shape 362">
            <a:extLst>
              <a:ext uri="{FF2B5EF4-FFF2-40B4-BE49-F238E27FC236}">
                <a16:creationId xmlns:a16="http://schemas.microsoft.com/office/drawing/2014/main" id="{C3C36E29-B6F2-41F1-84BD-EC500A80EB8C}"/>
              </a:ext>
            </a:extLst>
          </p:cNvPr>
          <p:cNvSpPr/>
          <p:nvPr/>
        </p:nvSpPr>
        <p:spPr>
          <a:xfrm>
            <a:off x="539552" y="2269512"/>
            <a:ext cx="7992888" cy="3072095"/>
          </a:xfrm>
          <a:prstGeom prst="roundRect">
            <a:avLst>
              <a:gd name="adj" fmla="val 16667"/>
            </a:avLst>
          </a:prstGeom>
          <a:noFill/>
          <a:ln w="12700" cap="flat" cmpd="sng">
            <a:solidFill>
              <a:srgbClr val="42719B"/>
            </a:solidFill>
            <a:prstDash val="solid"/>
            <a:miter lim="800000"/>
            <a:headEnd type="none" w="sm" len="sm"/>
            <a:tailEnd type="none" w="sm" len="sm"/>
          </a:ln>
        </p:spPr>
        <p:txBody>
          <a:bodyPr spcFirstLastPara="1" wrap="square" lIns="68575" tIns="34275" rIns="68575" bIns="34275" anchor="ctr" anchorCtr="0">
            <a:noAutofit/>
          </a:bodyPr>
          <a:lstStyle/>
          <a:p>
            <a:pPr algn="ctr"/>
            <a:endParaRPr sz="1400">
              <a:solidFill>
                <a:schemeClr val="lt1"/>
              </a:solidFill>
              <a:latin typeface="Calibri"/>
              <a:ea typeface="Calibri"/>
              <a:cs typeface="Calibri"/>
              <a:sym typeface="Calibri"/>
            </a:endParaRPr>
          </a:p>
        </p:txBody>
      </p:sp>
      <p:sp>
        <p:nvSpPr>
          <p:cNvPr id="12" name="Shape 363">
            <a:extLst>
              <a:ext uri="{FF2B5EF4-FFF2-40B4-BE49-F238E27FC236}">
                <a16:creationId xmlns:a16="http://schemas.microsoft.com/office/drawing/2014/main" id="{5829C985-EF64-4663-AFDA-322CE8E82677}"/>
              </a:ext>
            </a:extLst>
          </p:cNvPr>
          <p:cNvSpPr txBox="1"/>
          <p:nvPr/>
        </p:nvSpPr>
        <p:spPr>
          <a:xfrm>
            <a:off x="824252" y="2557630"/>
            <a:ext cx="7276140" cy="2167513"/>
          </a:xfrm>
          <a:prstGeom prst="rect">
            <a:avLst/>
          </a:prstGeom>
          <a:noFill/>
          <a:ln>
            <a:noFill/>
          </a:ln>
        </p:spPr>
        <p:txBody>
          <a:bodyPr spcFirstLastPara="1" wrap="square" lIns="68575" tIns="34275" rIns="68575" bIns="34275" anchor="t" anchorCtr="0">
            <a:noAutofit/>
          </a:bodyPr>
          <a:lstStyle/>
          <a:p>
            <a:r>
              <a:rPr lang="pt-BR" sz="1600" dirty="0">
                <a:solidFill>
                  <a:srgbClr val="000066"/>
                </a:solidFill>
                <a:latin typeface="Calibri"/>
                <a:ea typeface="Calibri"/>
                <a:cs typeface="Calibri"/>
                <a:sym typeface="Calibri"/>
              </a:rPr>
              <a:t>Quantas pessoas são necessárias em cada região para executar o projeto?  </a:t>
            </a:r>
            <a:r>
              <a:rPr lang="pt-BR" sz="1600" i="1" dirty="0">
                <a:solidFill>
                  <a:srgbClr val="8DA9DB"/>
                </a:solidFill>
                <a:latin typeface="Calibri"/>
                <a:ea typeface="Calibri"/>
                <a:cs typeface="Calibri"/>
                <a:sym typeface="Calibri"/>
              </a:rPr>
              <a:t>(1 a 3; 3 a 7; 7 a 10; Mais de 10; Não definido).</a:t>
            </a:r>
            <a:endParaRPr sz="1600" dirty="0"/>
          </a:p>
          <a:p>
            <a:pPr marL="215900" indent="-127000">
              <a:buClr>
                <a:schemeClr val="dk1"/>
              </a:buClr>
              <a:buSzPts val="1400"/>
            </a:pPr>
            <a:endParaRPr sz="1600" i="1" dirty="0">
              <a:solidFill>
                <a:srgbClr val="8DA9DB"/>
              </a:solidFill>
              <a:latin typeface="Calibri"/>
              <a:ea typeface="Calibri"/>
              <a:cs typeface="Calibri"/>
              <a:sym typeface="Calibri"/>
            </a:endParaRPr>
          </a:p>
          <a:p>
            <a:r>
              <a:rPr lang="pt-BR" sz="1600" dirty="0">
                <a:solidFill>
                  <a:srgbClr val="000066"/>
                </a:solidFill>
                <a:latin typeface="Calibri"/>
                <a:ea typeface="Calibri"/>
                <a:cs typeface="Calibri"/>
                <a:sym typeface="Calibri"/>
              </a:rPr>
              <a:t>Qual o recurso estimado por região para o projeto (anual)? </a:t>
            </a:r>
            <a:r>
              <a:rPr lang="pt-BR" sz="1600" i="1" dirty="0">
                <a:solidFill>
                  <a:srgbClr val="8DA9DB"/>
                </a:solidFill>
                <a:latin typeface="Calibri"/>
                <a:ea typeface="Calibri"/>
                <a:cs typeface="Calibri"/>
                <a:sym typeface="Calibri"/>
              </a:rPr>
              <a:t>(Até 10.000,00 ; Entre 11.0000,00 e 30.000,00 ; Entre 31.0000,00 e 50.000,00 ; Acima de 50.000,00 ; Não definido).</a:t>
            </a:r>
            <a:endParaRPr sz="1600" dirty="0"/>
          </a:p>
          <a:p>
            <a:pPr marL="215900" indent="-127000">
              <a:buClr>
                <a:schemeClr val="dk1"/>
              </a:buClr>
              <a:buSzPts val="1400"/>
            </a:pPr>
            <a:endParaRPr sz="1600" i="1" dirty="0">
              <a:solidFill>
                <a:srgbClr val="8DA9DB"/>
              </a:solidFill>
              <a:latin typeface="Calibri"/>
              <a:ea typeface="Calibri"/>
              <a:cs typeface="Calibri"/>
              <a:sym typeface="Calibri"/>
            </a:endParaRPr>
          </a:p>
          <a:p>
            <a:r>
              <a:rPr lang="pt-BR" sz="1600" dirty="0">
                <a:solidFill>
                  <a:srgbClr val="000066"/>
                </a:solidFill>
                <a:latin typeface="Calibri"/>
                <a:ea typeface="Calibri"/>
                <a:cs typeface="Calibri"/>
                <a:sym typeface="Calibri"/>
              </a:rPr>
              <a:t>Qual o total de recursos financeiros gastos no projeto?</a:t>
            </a:r>
            <a:endParaRPr sz="1600" dirty="0"/>
          </a:p>
          <a:p>
            <a:pPr marL="558800" lvl="1" indent="-127000" algn="just">
              <a:buClr>
                <a:schemeClr val="dk1"/>
              </a:buClr>
              <a:buSzPts val="1400"/>
            </a:pPr>
            <a:endParaRPr sz="1600" dirty="0">
              <a:solidFill>
                <a:srgbClr val="000066"/>
              </a:solidFill>
              <a:latin typeface="Calibri"/>
              <a:ea typeface="Calibri"/>
              <a:cs typeface="Calibri"/>
              <a:sym typeface="Calibri"/>
            </a:endParaRPr>
          </a:p>
          <a:p>
            <a:pPr marL="342900" lvl="1" algn="just"/>
            <a:endParaRPr sz="1600" dirty="0">
              <a:solidFill>
                <a:srgbClr val="000066"/>
              </a:solidFill>
              <a:latin typeface="Calibri"/>
              <a:ea typeface="Calibri"/>
              <a:cs typeface="Calibri"/>
              <a:sym typeface="Calibri"/>
            </a:endParaRPr>
          </a:p>
        </p:txBody>
      </p:sp>
    </p:spTree>
    <p:extLst>
      <p:ext uri="{BB962C8B-B14F-4D97-AF65-F5344CB8AC3E}">
        <p14:creationId xmlns:p14="http://schemas.microsoft.com/office/powerpoint/2010/main" val="206167658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4B33AE61-CE9B-4F86-86F6-43906BC78D2B}"/>
              </a:ext>
            </a:extLst>
          </p:cNvPr>
          <p:cNvSpPr/>
          <p:nvPr/>
        </p:nvSpPr>
        <p:spPr>
          <a:xfrm>
            <a:off x="1763688" y="197921"/>
            <a:ext cx="4541500" cy="400110"/>
          </a:xfrm>
          <a:prstGeom prst="rect">
            <a:avLst/>
          </a:prstGeom>
        </p:spPr>
        <p:txBody>
          <a:bodyPr wrap="none">
            <a:spAutoFit/>
          </a:bodyPr>
          <a:lstStyle/>
          <a:p>
            <a:r>
              <a:rPr lang="pt-BR"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Projeto Estudos Visando Alteração na LEF </a:t>
            </a:r>
            <a:endParaRPr lang="pt-BR" sz="2000" dirty="0">
              <a:solidFill>
                <a:schemeClr val="bg1"/>
              </a:solidFill>
            </a:endParaRPr>
          </a:p>
        </p:txBody>
      </p:sp>
      <p:pic>
        <p:nvPicPr>
          <p:cNvPr id="4" name="Imagem 3">
            <a:extLst>
              <a:ext uri="{FF2B5EF4-FFF2-40B4-BE49-F238E27FC236}">
                <a16:creationId xmlns:a16="http://schemas.microsoft.com/office/drawing/2014/main" id="{4D7E81E6-E5FA-41EE-946A-34A9394D9949}"/>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1547813"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Espaço Reservado para Rodapé 4">
            <a:extLst>
              <a:ext uri="{FF2B5EF4-FFF2-40B4-BE49-F238E27FC236}">
                <a16:creationId xmlns:a16="http://schemas.microsoft.com/office/drawing/2014/main" id="{A923FF04-8BFD-47F3-BF8E-5A7D6B50CB91}"/>
              </a:ext>
            </a:extLst>
          </p:cNvPr>
          <p:cNvSpPr>
            <a:spLocks noGrp="1"/>
          </p:cNvSpPr>
          <p:nvPr>
            <p:ph type="ftr" sz="quarter" idx="11"/>
          </p:nvPr>
        </p:nvSpPr>
        <p:spPr>
          <a:xfrm>
            <a:off x="3124200" y="6237312"/>
            <a:ext cx="2895600" cy="365125"/>
          </a:xfrm>
        </p:spPr>
        <p:txBody>
          <a:bodyPr/>
          <a:lstStyle/>
          <a:p>
            <a:r>
              <a:rPr lang="pt-BR" dirty="0"/>
              <a:t>7ª Reunião do COGEST</a:t>
            </a:r>
          </a:p>
        </p:txBody>
      </p:sp>
      <p:sp>
        <p:nvSpPr>
          <p:cNvPr id="8" name="Shape 371">
            <a:extLst>
              <a:ext uri="{FF2B5EF4-FFF2-40B4-BE49-F238E27FC236}">
                <a16:creationId xmlns:a16="http://schemas.microsoft.com/office/drawing/2014/main" id="{F26C95F6-74D1-4CED-A22D-7DE84FC2D7DC}"/>
              </a:ext>
            </a:extLst>
          </p:cNvPr>
          <p:cNvSpPr/>
          <p:nvPr/>
        </p:nvSpPr>
        <p:spPr>
          <a:xfrm>
            <a:off x="542924" y="1988840"/>
            <a:ext cx="8133531" cy="3571145"/>
          </a:xfrm>
          <a:prstGeom prst="roundRect">
            <a:avLst>
              <a:gd name="adj" fmla="val 16667"/>
            </a:avLst>
          </a:prstGeom>
          <a:noFill/>
          <a:ln w="12700" cap="flat" cmpd="sng">
            <a:solidFill>
              <a:srgbClr val="42719B"/>
            </a:solidFill>
            <a:prstDash val="solid"/>
            <a:miter lim="800000"/>
            <a:headEnd type="none" w="sm" len="sm"/>
            <a:tailEnd type="none" w="sm" len="sm"/>
          </a:ln>
        </p:spPr>
        <p:txBody>
          <a:bodyPr spcFirstLastPara="1" wrap="square" lIns="68575" tIns="34275" rIns="68575" bIns="34275" anchor="ctr" anchorCtr="0">
            <a:noAutofit/>
          </a:bodyPr>
          <a:lstStyle/>
          <a:p>
            <a:pPr algn="ctr"/>
            <a:endParaRPr sz="1400">
              <a:solidFill>
                <a:schemeClr val="lt1"/>
              </a:solidFill>
              <a:latin typeface="Calibri"/>
              <a:ea typeface="Calibri"/>
              <a:cs typeface="Calibri"/>
              <a:sym typeface="Calibri"/>
            </a:endParaRPr>
          </a:p>
        </p:txBody>
      </p:sp>
      <p:sp>
        <p:nvSpPr>
          <p:cNvPr id="9" name="Shape 372">
            <a:extLst>
              <a:ext uri="{FF2B5EF4-FFF2-40B4-BE49-F238E27FC236}">
                <a16:creationId xmlns:a16="http://schemas.microsoft.com/office/drawing/2014/main" id="{9F33DDAC-2464-4AFA-B956-9960211F444B}"/>
              </a:ext>
            </a:extLst>
          </p:cNvPr>
          <p:cNvSpPr txBox="1"/>
          <p:nvPr/>
        </p:nvSpPr>
        <p:spPr>
          <a:xfrm>
            <a:off x="710294" y="2276873"/>
            <a:ext cx="7719332" cy="3096343"/>
          </a:xfrm>
          <a:prstGeom prst="rect">
            <a:avLst/>
          </a:prstGeom>
          <a:noFill/>
          <a:ln>
            <a:noFill/>
          </a:ln>
        </p:spPr>
        <p:txBody>
          <a:bodyPr spcFirstLastPara="1" wrap="square" lIns="68575" tIns="34275" rIns="68575" bIns="34275" anchor="t" anchorCtr="0">
            <a:noAutofit/>
          </a:bodyPr>
          <a:lstStyle/>
          <a:p>
            <a:r>
              <a:rPr lang="pt-BR" sz="1600" dirty="0">
                <a:solidFill>
                  <a:srgbClr val="000066"/>
                </a:solidFill>
                <a:latin typeface="Calibri"/>
                <a:ea typeface="Calibri"/>
                <a:cs typeface="Calibri"/>
                <a:sym typeface="Calibri"/>
              </a:rPr>
              <a:t>Encaminhamento do projeto:</a:t>
            </a:r>
            <a:endParaRPr sz="1200" dirty="0"/>
          </a:p>
          <a:p>
            <a:pPr marL="342900" indent="-336550" algn="just">
              <a:buClr>
                <a:srgbClr val="000066"/>
              </a:buClr>
              <a:buSzPts val="1500"/>
              <a:buFont typeface="Calibri"/>
              <a:buAutoNum type="arabicParenBoth"/>
            </a:pPr>
            <a:r>
              <a:rPr lang="pt-BR" sz="1600" dirty="0">
                <a:solidFill>
                  <a:srgbClr val="000066"/>
                </a:solidFill>
                <a:latin typeface="Calibri"/>
                <a:ea typeface="Calibri"/>
                <a:cs typeface="Calibri"/>
                <a:sym typeface="Calibri"/>
              </a:rPr>
              <a:t>Eliminar do escopo o subprojeto </a:t>
            </a:r>
            <a:r>
              <a:rPr lang="pt-BR" sz="1600" b="1" dirty="0">
                <a:solidFill>
                  <a:srgbClr val="000066"/>
                </a:solidFill>
                <a:latin typeface="Calibri"/>
                <a:ea typeface="Calibri"/>
                <a:cs typeface="Calibri"/>
                <a:sym typeface="Calibri"/>
              </a:rPr>
              <a:t>(1)customização do processo eletrônico para atender a execução fiscal</a:t>
            </a:r>
            <a:r>
              <a:rPr lang="pt-BR" sz="1600" dirty="0">
                <a:solidFill>
                  <a:srgbClr val="000066"/>
                </a:solidFill>
                <a:latin typeface="Calibri"/>
                <a:ea typeface="Calibri"/>
                <a:cs typeface="Calibri"/>
                <a:sym typeface="Calibri"/>
              </a:rPr>
              <a:t>; </a:t>
            </a:r>
            <a:r>
              <a:rPr lang="pt-BR" sz="1600" b="1" dirty="0">
                <a:solidFill>
                  <a:srgbClr val="000066"/>
                </a:solidFill>
                <a:latin typeface="Calibri"/>
                <a:ea typeface="Calibri"/>
                <a:cs typeface="Calibri"/>
                <a:sym typeface="Calibri"/>
              </a:rPr>
              <a:t>(3) proposta de criação ou especialização de varas para processamento e julgamento das execuções fiscais contra grandes devedores</a:t>
            </a:r>
            <a:r>
              <a:rPr lang="pt-BR" sz="1600" dirty="0">
                <a:solidFill>
                  <a:srgbClr val="000066"/>
                </a:solidFill>
                <a:latin typeface="Calibri"/>
                <a:ea typeface="Calibri"/>
                <a:cs typeface="Calibri"/>
                <a:sym typeface="Calibri"/>
              </a:rPr>
              <a:t>; (4) </a:t>
            </a:r>
            <a:r>
              <a:rPr lang="pt-BR" sz="1600" b="1" dirty="0">
                <a:solidFill>
                  <a:srgbClr val="000066"/>
                </a:solidFill>
                <a:latin typeface="Calibri"/>
                <a:ea typeface="Calibri"/>
                <a:cs typeface="Calibri"/>
                <a:sym typeface="Calibri"/>
              </a:rPr>
              <a:t>análise e sistematização das medidas de boas-práticas conhecidas que possam ser concretizadas em </a:t>
            </a:r>
            <a:r>
              <a:rPr lang="pt-BR" sz="1600" b="1" dirty="0" err="1">
                <a:solidFill>
                  <a:srgbClr val="000066"/>
                </a:solidFill>
                <a:latin typeface="Calibri"/>
                <a:ea typeface="Calibri"/>
                <a:cs typeface="Calibri"/>
                <a:sym typeface="Calibri"/>
              </a:rPr>
              <a:t>macroescala</a:t>
            </a:r>
            <a:r>
              <a:rPr lang="pt-BR" sz="1600" b="1" dirty="0">
                <a:solidFill>
                  <a:srgbClr val="000066"/>
                </a:solidFill>
                <a:latin typeface="Calibri"/>
                <a:ea typeface="Calibri"/>
                <a:cs typeface="Calibri"/>
                <a:sym typeface="Calibri"/>
              </a:rPr>
              <a:t>, como política judiciária</a:t>
            </a:r>
            <a:r>
              <a:rPr lang="pt-BR" sz="1600" dirty="0">
                <a:solidFill>
                  <a:srgbClr val="000066"/>
                </a:solidFill>
                <a:latin typeface="Calibri"/>
                <a:ea typeface="Calibri"/>
                <a:cs typeface="Calibri"/>
                <a:sym typeface="Calibri"/>
              </a:rPr>
              <a:t>.</a:t>
            </a:r>
            <a:endParaRPr sz="1600" dirty="0">
              <a:solidFill>
                <a:srgbClr val="000066"/>
              </a:solidFill>
              <a:latin typeface="Calibri"/>
              <a:ea typeface="Calibri"/>
              <a:cs typeface="Calibri"/>
              <a:sym typeface="Calibri"/>
            </a:endParaRPr>
          </a:p>
          <a:p>
            <a:pPr marL="342900" indent="-336550" algn="just">
              <a:buClr>
                <a:srgbClr val="000066"/>
              </a:buClr>
              <a:buSzPts val="1500"/>
              <a:buFont typeface="Calibri"/>
              <a:buAutoNum type="arabicParenBoth"/>
            </a:pPr>
            <a:r>
              <a:rPr lang="pt-BR" sz="1600" dirty="0">
                <a:solidFill>
                  <a:srgbClr val="000066"/>
                </a:solidFill>
                <a:latin typeface="Calibri"/>
                <a:ea typeface="Calibri"/>
                <a:cs typeface="Calibri"/>
                <a:sym typeface="Calibri"/>
              </a:rPr>
              <a:t>Manter o escopo do projeto a </a:t>
            </a:r>
            <a:r>
              <a:rPr lang="pt-BR" sz="1600" b="1" dirty="0">
                <a:solidFill>
                  <a:srgbClr val="000066"/>
                </a:solidFill>
                <a:latin typeface="Calibri"/>
                <a:ea typeface="Calibri"/>
                <a:cs typeface="Calibri"/>
                <a:sym typeface="Calibri"/>
              </a:rPr>
              <a:t>(2) implantação de um portal nacional de vendas judiciais</a:t>
            </a:r>
            <a:r>
              <a:rPr lang="pt-BR" sz="1600" dirty="0">
                <a:solidFill>
                  <a:srgbClr val="000066"/>
                </a:solidFill>
                <a:latin typeface="Calibri"/>
                <a:ea typeface="Calibri"/>
                <a:cs typeface="Calibri"/>
                <a:sym typeface="Calibri"/>
              </a:rPr>
              <a:t>, em que cada unidade judiciária possa incluir e retirar bens dos leilões; </a:t>
            </a:r>
            <a:endParaRPr sz="1200" dirty="0">
              <a:solidFill>
                <a:schemeClr val="dk1"/>
              </a:solidFill>
            </a:endParaRPr>
          </a:p>
          <a:p>
            <a:pPr marL="342900" indent="-336550" algn="just">
              <a:buClr>
                <a:srgbClr val="000066"/>
              </a:buClr>
              <a:buSzPts val="1500"/>
              <a:buFont typeface="Calibri"/>
              <a:buAutoNum type="arabicParenBoth"/>
            </a:pPr>
            <a:r>
              <a:rPr lang="pt-BR" sz="1600" dirty="0">
                <a:solidFill>
                  <a:srgbClr val="000066"/>
                </a:solidFill>
                <a:latin typeface="Calibri"/>
                <a:ea typeface="Calibri"/>
                <a:cs typeface="Calibri"/>
                <a:sym typeface="Calibri"/>
              </a:rPr>
              <a:t>O projeto continua tendo abrangência </a:t>
            </a:r>
            <a:r>
              <a:rPr lang="pt-BR" sz="1600" b="1" dirty="0">
                <a:solidFill>
                  <a:srgbClr val="000066"/>
                </a:solidFill>
                <a:latin typeface="Calibri"/>
                <a:ea typeface="Calibri"/>
                <a:cs typeface="Calibri"/>
                <a:sym typeface="Calibri"/>
              </a:rPr>
              <a:t>nacional</a:t>
            </a:r>
            <a:r>
              <a:rPr lang="pt-BR" sz="1600" dirty="0">
                <a:solidFill>
                  <a:srgbClr val="000066"/>
                </a:solidFill>
                <a:latin typeface="Calibri"/>
                <a:ea typeface="Calibri"/>
                <a:cs typeface="Calibri"/>
                <a:sym typeface="Calibri"/>
              </a:rPr>
              <a:t> com previsão de conclusão para 2020, com aporte de equipe de técnicos de informática para viabilizar o desenvolvimento, transferência e adaptação de tecnologias. </a:t>
            </a:r>
            <a:endParaRPr sz="1600" dirty="0">
              <a:solidFill>
                <a:srgbClr val="000066"/>
              </a:solidFill>
              <a:latin typeface="Calibri"/>
              <a:ea typeface="Calibri"/>
              <a:cs typeface="Calibri"/>
              <a:sym typeface="Calibri"/>
            </a:endParaRPr>
          </a:p>
        </p:txBody>
      </p:sp>
      <p:sp>
        <p:nvSpPr>
          <p:cNvPr id="13" name="Shape 369">
            <a:extLst>
              <a:ext uri="{FF2B5EF4-FFF2-40B4-BE49-F238E27FC236}">
                <a16:creationId xmlns:a16="http://schemas.microsoft.com/office/drawing/2014/main" id="{E9C27E26-105B-4F28-86CF-A69FB53CA5B8}"/>
              </a:ext>
            </a:extLst>
          </p:cNvPr>
          <p:cNvSpPr txBox="1">
            <a:spLocks/>
          </p:cNvSpPr>
          <p:nvPr/>
        </p:nvSpPr>
        <p:spPr>
          <a:xfrm>
            <a:off x="626610" y="1401616"/>
            <a:ext cx="7886700" cy="698475"/>
          </a:xfrm>
          <a:prstGeom prst="rect">
            <a:avLst/>
          </a:prstGeom>
          <a:noFill/>
          <a:ln>
            <a:noFill/>
          </a:ln>
        </p:spPr>
        <p:txBody>
          <a:bodyPr spcFirstLastPara="1" vert="horz" wrap="square" lIns="68575" tIns="34275" rIns="68575" bIns="34275" rtlCol="0" anchor="t" anchorCtr="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spcBef>
                <a:spcPts val="0"/>
              </a:spcBef>
              <a:buClr>
                <a:srgbClr val="000066"/>
              </a:buClr>
              <a:buSzPts val="2000"/>
            </a:pPr>
            <a:r>
              <a:rPr lang="pt-BR" sz="2000">
                <a:solidFill>
                  <a:srgbClr val="000066"/>
                </a:solidFill>
              </a:rPr>
              <a:t>Estudos Visando Alterações na Lei de Execução Fiscal - LEF</a:t>
            </a:r>
            <a:endParaRPr lang="pt-BR" sz="1100" dirty="0"/>
          </a:p>
        </p:txBody>
      </p:sp>
    </p:spTree>
    <p:extLst>
      <p:ext uri="{BB962C8B-B14F-4D97-AF65-F5344CB8AC3E}">
        <p14:creationId xmlns:p14="http://schemas.microsoft.com/office/powerpoint/2010/main" val="374080331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AD9DC459-702D-4B80-AD6F-28C35772B9F1}"/>
              </a:ext>
            </a:extLst>
          </p:cNvPr>
          <p:cNvSpPr/>
          <p:nvPr/>
        </p:nvSpPr>
        <p:spPr>
          <a:xfrm>
            <a:off x="899592" y="1916832"/>
            <a:ext cx="7344816"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Projeto Modelo Nacional de Interoperabilidade – MNI </a:t>
            </a:r>
            <a:endParaRPr kumimoji="0" lang="pt-BR"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Título 1">
            <a:extLst>
              <a:ext uri="{FF2B5EF4-FFF2-40B4-BE49-F238E27FC236}">
                <a16:creationId xmlns:a16="http://schemas.microsoft.com/office/drawing/2014/main" id="{C861C8C6-0BF6-43E6-87F5-C08BF0CEFC6C}"/>
              </a:ext>
            </a:extLst>
          </p:cNvPr>
          <p:cNvSpPr txBox="1">
            <a:spLocks/>
          </p:cNvSpPr>
          <p:nvPr/>
        </p:nvSpPr>
        <p:spPr>
          <a:xfrm>
            <a:off x="457200" y="152400"/>
            <a:ext cx="8229600" cy="468313"/>
          </a:xfrm>
          <a:prstGeom prst="rect">
            <a:avLst/>
          </a:prstGeom>
        </p:spPr>
        <p:txBody>
          <a:bodyPr vert="horz" lIns="91440" tIns="45720" rIns="91440" bIns="45720" rtlCol="0" anchor="ctr">
            <a:normAutofit fontScale="6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t-BR" altLang="pt-BR" sz="4400" b="1" i="0" u="none" strike="noStrike" kern="1200" cap="none" spc="0" normalizeH="0" baseline="0" noProof="0">
                <a:ln>
                  <a:noFill/>
                </a:ln>
                <a:solidFill>
                  <a:prstClr val="white"/>
                </a:solidFill>
                <a:effectLst/>
                <a:uLnTx/>
                <a:uFillTx/>
                <a:latin typeface="Calibri"/>
                <a:ea typeface="+mj-ea"/>
                <a:cs typeface="+mj-cs"/>
              </a:rPr>
              <a:t>7ª Reunião do COGEST</a:t>
            </a:r>
            <a:endParaRPr kumimoji="0" lang="pt-BR" altLang="pt-BR" sz="4400" b="1" i="0" u="none" strike="noStrike" kern="1200" cap="none" spc="0" normalizeH="0" baseline="0" noProof="0">
              <a:ln>
                <a:noFill/>
              </a:ln>
              <a:solidFill>
                <a:prstClr val="white"/>
              </a:solidFill>
              <a:effectLst/>
              <a:uLnTx/>
              <a:uFillTx/>
              <a:latin typeface="Calibri" panose="020F0502020204030204" pitchFamily="34" charset="0"/>
              <a:ea typeface="+mj-ea"/>
              <a:cs typeface="+mj-cs"/>
            </a:endParaRPr>
          </a:p>
        </p:txBody>
      </p:sp>
      <p:pic>
        <p:nvPicPr>
          <p:cNvPr id="4" name="Imagem 3">
            <a:extLst>
              <a:ext uri="{FF2B5EF4-FFF2-40B4-BE49-F238E27FC236}">
                <a16:creationId xmlns:a16="http://schemas.microsoft.com/office/drawing/2014/main" id="{605D0C17-D391-41C2-9B6D-6DF6A897E955}"/>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1547813"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Espaço Reservado para Rodapé 4">
            <a:extLst>
              <a:ext uri="{FF2B5EF4-FFF2-40B4-BE49-F238E27FC236}">
                <a16:creationId xmlns:a16="http://schemas.microsoft.com/office/drawing/2014/main" id="{8A4F2C9C-97C2-4B71-8B95-387F2F454673}"/>
              </a:ext>
            </a:extLst>
          </p:cNvPr>
          <p:cNvSpPr>
            <a:spLocks noGrp="1"/>
          </p:cNvSpPr>
          <p:nvPr>
            <p:ph type="ftr" sz="quarter" idx="11"/>
          </p:nvPr>
        </p:nvSpPr>
        <p:spPr>
          <a:xfrm>
            <a:off x="3124200" y="6237312"/>
            <a:ext cx="28956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1200" b="0" i="0" u="none" strike="noStrike" kern="1200" cap="none" spc="0" normalizeH="0" baseline="0" noProof="0">
                <a:ln>
                  <a:noFill/>
                </a:ln>
                <a:solidFill>
                  <a:prstClr val="black">
                    <a:tint val="75000"/>
                  </a:prstClr>
                </a:solidFill>
                <a:effectLst/>
                <a:uLnTx/>
                <a:uFillTx/>
                <a:latin typeface="Calibri"/>
                <a:ea typeface="+mn-ea"/>
                <a:cs typeface="+mn-cs"/>
              </a:rPr>
              <a:t>7ª Reunião do COGEST</a:t>
            </a:r>
          </a:p>
        </p:txBody>
      </p:sp>
      <p:pic>
        <p:nvPicPr>
          <p:cNvPr id="7" name="Imagem 6">
            <a:extLst>
              <a:ext uri="{FF2B5EF4-FFF2-40B4-BE49-F238E27FC236}">
                <a16:creationId xmlns:a16="http://schemas.microsoft.com/office/drawing/2014/main" id="{F87ECA9C-3D1E-4F81-AE56-D2023CBA991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43808" y="2636912"/>
            <a:ext cx="2857500" cy="256222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55697454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4B33AE61-CE9B-4F86-86F6-43906BC78D2B}"/>
              </a:ext>
            </a:extLst>
          </p:cNvPr>
          <p:cNvSpPr/>
          <p:nvPr/>
        </p:nvSpPr>
        <p:spPr>
          <a:xfrm>
            <a:off x="1763688" y="197921"/>
            <a:ext cx="4541500" cy="400110"/>
          </a:xfrm>
          <a:prstGeom prst="rect">
            <a:avLst/>
          </a:prstGeom>
        </p:spPr>
        <p:txBody>
          <a:bodyPr wrap="none">
            <a:spAutoFit/>
          </a:bodyPr>
          <a:lstStyle/>
          <a:p>
            <a:r>
              <a:rPr lang="pt-BR"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Projeto Estudos Visando Alteração na LEF </a:t>
            </a:r>
            <a:endParaRPr lang="pt-BR" sz="2000" dirty="0">
              <a:solidFill>
                <a:schemeClr val="bg1"/>
              </a:solidFill>
            </a:endParaRPr>
          </a:p>
        </p:txBody>
      </p:sp>
      <p:pic>
        <p:nvPicPr>
          <p:cNvPr id="4" name="Imagem 3">
            <a:extLst>
              <a:ext uri="{FF2B5EF4-FFF2-40B4-BE49-F238E27FC236}">
                <a16:creationId xmlns:a16="http://schemas.microsoft.com/office/drawing/2014/main" id="{4D7E81E6-E5FA-41EE-946A-34A9394D9949}"/>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1547813"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Espaço Reservado para Rodapé 4">
            <a:extLst>
              <a:ext uri="{FF2B5EF4-FFF2-40B4-BE49-F238E27FC236}">
                <a16:creationId xmlns:a16="http://schemas.microsoft.com/office/drawing/2014/main" id="{A923FF04-8BFD-47F3-BF8E-5A7D6B50CB91}"/>
              </a:ext>
            </a:extLst>
          </p:cNvPr>
          <p:cNvSpPr>
            <a:spLocks noGrp="1"/>
          </p:cNvSpPr>
          <p:nvPr>
            <p:ph type="ftr" sz="quarter" idx="11"/>
          </p:nvPr>
        </p:nvSpPr>
        <p:spPr>
          <a:xfrm>
            <a:off x="3124200" y="6237312"/>
            <a:ext cx="2895600" cy="365125"/>
          </a:xfrm>
        </p:spPr>
        <p:txBody>
          <a:bodyPr/>
          <a:lstStyle/>
          <a:p>
            <a:r>
              <a:rPr lang="pt-BR" dirty="0"/>
              <a:t>7ª Reunião do COGEST</a:t>
            </a:r>
          </a:p>
        </p:txBody>
      </p:sp>
      <p:sp>
        <p:nvSpPr>
          <p:cNvPr id="7" name="Shape 130">
            <a:extLst>
              <a:ext uri="{FF2B5EF4-FFF2-40B4-BE49-F238E27FC236}">
                <a16:creationId xmlns:a16="http://schemas.microsoft.com/office/drawing/2014/main" id="{97809F28-7756-40E2-A627-136C9CD010C3}"/>
              </a:ext>
            </a:extLst>
          </p:cNvPr>
          <p:cNvSpPr txBox="1">
            <a:spLocks/>
          </p:cNvSpPr>
          <p:nvPr/>
        </p:nvSpPr>
        <p:spPr>
          <a:xfrm>
            <a:off x="899592" y="1556793"/>
            <a:ext cx="7382644" cy="3024336"/>
          </a:xfrm>
          <a:prstGeom prst="rect">
            <a:avLst/>
          </a:prstGeom>
          <a:noFill/>
          <a:ln>
            <a:noFill/>
          </a:ln>
        </p:spPr>
        <p:txBody>
          <a:bodyPr spcFirstLastPara="1" vert="horz" wrap="square" lIns="68575" tIns="34275" rIns="68575" bIns="34275" rtlCol="0" anchor="t" anchorCtr="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spcBef>
                <a:spcPts val="0"/>
              </a:spcBef>
              <a:buClr>
                <a:srgbClr val="000066"/>
              </a:buClr>
              <a:buSzPts val="2000"/>
            </a:pPr>
            <a:endParaRPr lang="pt-BR" sz="2000">
              <a:solidFill>
                <a:srgbClr val="000066"/>
              </a:solidFill>
            </a:endParaRPr>
          </a:p>
          <a:p>
            <a:pPr>
              <a:spcBef>
                <a:spcPts val="0"/>
              </a:spcBef>
              <a:buClr>
                <a:srgbClr val="000066"/>
              </a:buClr>
              <a:buSzPts val="2000"/>
            </a:pPr>
            <a:endParaRPr lang="pt-BR" sz="2000">
              <a:solidFill>
                <a:srgbClr val="000066"/>
              </a:solidFill>
            </a:endParaRPr>
          </a:p>
          <a:p>
            <a:pPr>
              <a:spcBef>
                <a:spcPts val="0"/>
              </a:spcBef>
              <a:buClr>
                <a:srgbClr val="000066"/>
              </a:buClr>
              <a:buSzPts val="2000"/>
            </a:pPr>
            <a:endParaRPr lang="pt-BR" sz="2000">
              <a:solidFill>
                <a:srgbClr val="000066"/>
              </a:solidFill>
            </a:endParaRPr>
          </a:p>
          <a:p>
            <a:pPr>
              <a:spcBef>
                <a:spcPts val="0"/>
              </a:spcBef>
              <a:buClr>
                <a:srgbClr val="000066"/>
              </a:buClr>
              <a:buSzPts val="2000"/>
            </a:pPr>
            <a:r>
              <a:rPr lang="pt-BR" sz="4800" b="1">
                <a:solidFill>
                  <a:srgbClr val="000066"/>
                </a:solidFill>
              </a:rPr>
              <a:t>REALIDADE DA </a:t>
            </a:r>
          </a:p>
          <a:p>
            <a:pPr>
              <a:spcBef>
                <a:spcPts val="0"/>
              </a:spcBef>
              <a:buClr>
                <a:srgbClr val="000066"/>
              </a:buClr>
              <a:buSzPts val="2000"/>
            </a:pPr>
            <a:r>
              <a:rPr lang="pt-BR" sz="4800" b="1">
                <a:solidFill>
                  <a:srgbClr val="000066"/>
                </a:solidFill>
              </a:rPr>
              <a:t>EXECUÇÃO FISCAL</a:t>
            </a:r>
            <a:endParaRPr lang="pt-BR" sz="4800" b="1"/>
          </a:p>
          <a:p>
            <a:pPr>
              <a:spcBef>
                <a:spcPts val="0"/>
              </a:spcBef>
              <a:buClr>
                <a:srgbClr val="000066"/>
              </a:buClr>
              <a:buSzPts val="2000"/>
            </a:pPr>
            <a:endParaRPr lang="pt-BR" sz="2000" dirty="0">
              <a:solidFill>
                <a:srgbClr val="000066"/>
              </a:solidFill>
            </a:endParaRPr>
          </a:p>
        </p:txBody>
      </p:sp>
    </p:spTree>
    <p:extLst>
      <p:ext uri="{BB962C8B-B14F-4D97-AF65-F5344CB8AC3E}">
        <p14:creationId xmlns:p14="http://schemas.microsoft.com/office/powerpoint/2010/main" val="357655113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ítulo 1">
            <a:extLst>
              <a:ext uri="{FF2B5EF4-FFF2-40B4-BE49-F238E27FC236}">
                <a16:creationId xmlns:a16="http://schemas.microsoft.com/office/drawing/2014/main" id="{7E1A06B4-2164-4867-9865-A7B7A406F5C4}"/>
              </a:ext>
            </a:extLst>
          </p:cNvPr>
          <p:cNvSpPr>
            <a:spLocks noGrp="1"/>
          </p:cNvSpPr>
          <p:nvPr>
            <p:ph type="title"/>
          </p:nvPr>
        </p:nvSpPr>
        <p:spPr>
          <a:xfrm>
            <a:off x="1619672" y="148430"/>
            <a:ext cx="8229600" cy="468313"/>
          </a:xfrm>
        </p:spPr>
        <p:txBody>
          <a:bodyPr/>
          <a:lstStyle/>
          <a:p>
            <a:pPr marL="0" indent="0" algn="just">
              <a:buFont typeface="Wingdings 3" panose="05040102010807070707" pitchFamily="18" charset="2"/>
              <a:buNone/>
              <a:defRPr/>
            </a:pPr>
            <a:r>
              <a:rPr lang="pt-BR" sz="2000" b="1" dirty="0">
                <a:solidFill>
                  <a:schemeClr val="bg1"/>
                </a:solidFill>
                <a:latin typeface="Calibri" panose="020F0502020204030204" pitchFamily="34" charset="0"/>
              </a:rPr>
              <a:t>Projeto Estratégico Interoperabilidade na Justiça Federal </a:t>
            </a:r>
          </a:p>
        </p:txBody>
      </p:sp>
      <p:sp>
        <p:nvSpPr>
          <p:cNvPr id="13315" name="Espaço Reservado para Conteúdo 2">
            <a:extLst>
              <a:ext uri="{FF2B5EF4-FFF2-40B4-BE49-F238E27FC236}">
                <a16:creationId xmlns:a16="http://schemas.microsoft.com/office/drawing/2014/main" id="{8C4C8B38-4257-422E-97B2-6DBC52F60F90}"/>
              </a:ext>
            </a:extLst>
          </p:cNvPr>
          <p:cNvSpPr>
            <a:spLocks noGrp="1"/>
          </p:cNvSpPr>
          <p:nvPr>
            <p:ph sz="quarter" idx="1"/>
          </p:nvPr>
        </p:nvSpPr>
        <p:spPr>
          <a:xfrm>
            <a:off x="142875" y="1219201"/>
            <a:ext cx="8543925" cy="4730080"/>
          </a:xfrm>
        </p:spPr>
        <p:txBody>
          <a:bodyPr/>
          <a:lstStyle/>
          <a:p>
            <a:pPr marL="0" indent="0">
              <a:buFont typeface="Wingdings 3" panose="05040102010807070707" pitchFamily="18" charset="2"/>
              <a:buNone/>
              <a:defRPr/>
            </a:pPr>
            <a:r>
              <a:rPr lang="pt-BR" sz="1800" dirty="0">
                <a:latin typeface="Calibri" panose="020F0502020204030204" pitchFamily="34" charset="0"/>
              </a:rPr>
              <a:t> </a:t>
            </a:r>
          </a:p>
          <a:p>
            <a:pPr>
              <a:defRPr/>
            </a:pPr>
            <a:r>
              <a:rPr lang="pt-BR" sz="1800" b="1" dirty="0">
                <a:latin typeface="Calibri" panose="020F0502020204030204" pitchFamily="34" charset="0"/>
              </a:rPr>
              <a:t>Gestor do Projeto</a:t>
            </a:r>
            <a:r>
              <a:rPr lang="pt-BR" sz="1800" dirty="0">
                <a:latin typeface="Calibri" panose="020F0502020204030204" pitchFamily="34" charset="0"/>
              </a:rPr>
              <a:t>: Eduardo Tonetto Picarelli</a:t>
            </a:r>
          </a:p>
          <a:p>
            <a:pPr>
              <a:defRPr/>
            </a:pPr>
            <a:r>
              <a:rPr lang="pt-BR" sz="1800" b="1" dirty="0">
                <a:latin typeface="Calibri" panose="020F0502020204030204" pitchFamily="34" charset="0"/>
              </a:rPr>
              <a:t>Gerente do Projeto</a:t>
            </a:r>
            <a:r>
              <a:rPr lang="pt-BR" sz="1800" dirty="0">
                <a:latin typeface="Calibri" panose="020F0502020204030204" pitchFamily="34" charset="0"/>
              </a:rPr>
              <a:t>: Cristian Ramos Prange </a:t>
            </a:r>
          </a:p>
          <a:p>
            <a:pPr>
              <a:defRPr/>
            </a:pPr>
            <a:r>
              <a:rPr lang="pt-BR" sz="1800" b="1" dirty="0">
                <a:latin typeface="Calibri" panose="020F0502020204030204" pitchFamily="34" charset="0"/>
              </a:rPr>
              <a:t>Escopo</a:t>
            </a:r>
            <a:r>
              <a:rPr lang="pt-BR" sz="1800" dirty="0">
                <a:latin typeface="Calibri" panose="020F0502020204030204" pitchFamily="34" charset="0"/>
              </a:rPr>
              <a:t>: (1) implantar o Modelo Nacional de Interoperabilidade (MNI) na mesma versão em toda a Justiça Federal (JF), possibilitando automação do fluxo de informações entre sistemas processuais da JF, do MPF e Procuradorias (AGU, Conselhos de Fiscalização das profissões ...) </a:t>
            </a:r>
          </a:p>
          <a:p>
            <a:pPr>
              <a:defRPr/>
            </a:pPr>
            <a:r>
              <a:rPr lang="pt-BR" sz="1800" dirty="0">
                <a:latin typeface="Calibri" panose="020F0502020204030204" pitchFamily="34" charset="0"/>
              </a:rPr>
              <a:t>O MNI foi definido pelas equipes técnicas do STF, CNJ, STJ, CJF, TST, CSJT, AGU e PGR, objetivando estabelecer padrões de intercâmbio de informações de sistemas judiciais e assemelhados entre os diversos órgãos do sistema de justiça.</a:t>
            </a:r>
          </a:p>
          <a:p>
            <a:pPr>
              <a:defRPr/>
            </a:pPr>
            <a:r>
              <a:rPr lang="pt-BR" sz="1800" b="1" dirty="0">
                <a:latin typeface="Calibri" panose="020F0502020204030204" pitchFamily="34" charset="0"/>
              </a:rPr>
              <a:t>Escopo:</a:t>
            </a:r>
            <a:r>
              <a:rPr lang="pt-BR" sz="1800" dirty="0">
                <a:latin typeface="Calibri" panose="020F0502020204030204" pitchFamily="34" charset="0"/>
              </a:rPr>
              <a:t> (2) efetivar a interoperabilidade com sistemas dos órgãos que atuam ou que são partes nos processos de competência da JF, tais como o INSS, a SRF, o BACEN e outros, para obter informações relevantes para os processos de forma automatizada. </a:t>
            </a:r>
          </a:p>
          <a:p>
            <a:pPr>
              <a:defRPr/>
            </a:pPr>
            <a:endParaRPr lang="pt-BR" sz="1600" dirty="0">
              <a:solidFill>
                <a:schemeClr val="accent2">
                  <a:lumMod val="50000"/>
                </a:schemeClr>
              </a:solidFill>
            </a:endParaRPr>
          </a:p>
          <a:p>
            <a:pPr marL="0" indent="0" eaLnBrk="1" hangingPunct="1">
              <a:buFont typeface="Wingdings 3" panose="05040102010807070707" pitchFamily="18" charset="2"/>
              <a:buNone/>
              <a:defRPr/>
            </a:pPr>
            <a:endParaRPr lang="pt-BR" sz="1600" dirty="0">
              <a:solidFill>
                <a:schemeClr val="accent2">
                  <a:lumMod val="50000"/>
                </a:schemeClr>
              </a:solidFill>
            </a:endParaRPr>
          </a:p>
          <a:p>
            <a:pPr eaLnBrk="1" hangingPunct="1">
              <a:defRPr/>
            </a:pPr>
            <a:endParaRPr lang="pt-BR" sz="1600" dirty="0"/>
          </a:p>
        </p:txBody>
      </p:sp>
      <p:pic>
        <p:nvPicPr>
          <p:cNvPr id="15363" name="Imagem 3">
            <a:extLst>
              <a:ext uri="{FF2B5EF4-FFF2-40B4-BE49-F238E27FC236}">
                <a16:creationId xmlns:a16="http://schemas.microsoft.com/office/drawing/2014/main" id="{1051F83A-1EE6-47BA-8DE3-D841D2E21B4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547813"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spaço Reservado para Rodapé 1">
            <a:extLst>
              <a:ext uri="{FF2B5EF4-FFF2-40B4-BE49-F238E27FC236}">
                <a16:creationId xmlns:a16="http://schemas.microsoft.com/office/drawing/2014/main" id="{821520D0-BF84-4E64-8D73-C5F3499F4533}"/>
              </a:ext>
            </a:extLst>
          </p:cNvPr>
          <p:cNvSpPr>
            <a:spLocks noGrp="1"/>
          </p:cNvSpPr>
          <p:nvPr>
            <p:ph type="ftr" sz="quarter" idx="11"/>
          </p:nvPr>
        </p:nvSpPr>
        <p:spPr>
          <a:xfrm>
            <a:off x="1907704" y="5949281"/>
            <a:ext cx="3505200" cy="365125"/>
          </a:xfrm>
        </p:spPr>
        <p:txBody>
          <a:bodyPr/>
          <a:lstStyle/>
          <a:p>
            <a:pPr>
              <a:defRPr/>
            </a:pPr>
            <a:r>
              <a:rPr lang="pt-BR" dirty="0"/>
              <a:t>7ª Reunião do COGEST</a:t>
            </a:r>
          </a:p>
        </p:txBody>
      </p:sp>
    </p:spTree>
    <p:extLst>
      <p:ext uri="{BB962C8B-B14F-4D97-AF65-F5344CB8AC3E}">
        <p14:creationId xmlns:p14="http://schemas.microsoft.com/office/powerpoint/2010/main" val="12767227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ítulo 1">
            <a:extLst>
              <a:ext uri="{FF2B5EF4-FFF2-40B4-BE49-F238E27FC236}">
                <a16:creationId xmlns:a16="http://schemas.microsoft.com/office/drawing/2014/main" id="{CB163972-2B5E-4535-89BC-D05E1A041F01}"/>
              </a:ext>
            </a:extLst>
          </p:cNvPr>
          <p:cNvSpPr>
            <a:spLocks noGrp="1"/>
          </p:cNvSpPr>
          <p:nvPr>
            <p:ph type="title"/>
          </p:nvPr>
        </p:nvSpPr>
        <p:spPr>
          <a:xfrm>
            <a:off x="457200" y="152400"/>
            <a:ext cx="8229600" cy="468313"/>
          </a:xfrm>
        </p:spPr>
        <p:txBody>
          <a:bodyPr/>
          <a:lstStyle/>
          <a:p>
            <a:pPr algn="ctr" eaLnBrk="1" hangingPunct="1"/>
            <a:r>
              <a:rPr lang="pt-BR" sz="2000" b="1" dirty="0">
                <a:solidFill>
                  <a:schemeClr val="bg1"/>
                </a:solidFill>
                <a:latin typeface="Calibri" panose="020F0502020204030204" pitchFamily="34" charset="0"/>
              </a:rPr>
              <a:t>Projeto Estratégico Interoperabilidade na Justiça Federal </a:t>
            </a:r>
            <a:endParaRPr lang="pt-BR" altLang="pt-BR" sz="2000" dirty="0">
              <a:solidFill>
                <a:schemeClr val="bg1"/>
              </a:solidFill>
              <a:latin typeface="Calibri" panose="020F0502020204030204" pitchFamily="34" charset="0"/>
            </a:endParaRPr>
          </a:p>
        </p:txBody>
      </p:sp>
      <p:sp>
        <p:nvSpPr>
          <p:cNvPr id="13315" name="Espaço Reservado para Conteúdo 2">
            <a:extLst>
              <a:ext uri="{FF2B5EF4-FFF2-40B4-BE49-F238E27FC236}">
                <a16:creationId xmlns:a16="http://schemas.microsoft.com/office/drawing/2014/main" id="{8C4C8B38-4257-422E-97B2-6DBC52F60F90}"/>
              </a:ext>
            </a:extLst>
          </p:cNvPr>
          <p:cNvSpPr>
            <a:spLocks noGrp="1"/>
          </p:cNvSpPr>
          <p:nvPr>
            <p:ph sz="quarter" idx="1"/>
          </p:nvPr>
        </p:nvSpPr>
        <p:spPr>
          <a:xfrm>
            <a:off x="142875" y="1219201"/>
            <a:ext cx="8543925" cy="37939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 typeface="Wingdings 3" panose="05040102010807070707" pitchFamily="18" charset="2"/>
              <a:buNone/>
              <a:defRPr/>
            </a:pPr>
            <a:r>
              <a:rPr lang="pt-BR" sz="1600" dirty="0">
                <a:solidFill>
                  <a:schemeClr val="accent2">
                    <a:lumMod val="50000"/>
                  </a:schemeClr>
                </a:solidFill>
              </a:rPr>
              <a:t> </a:t>
            </a:r>
            <a:r>
              <a:rPr lang="pt-BR" sz="1800" b="1" dirty="0">
                <a:latin typeface="Calibri" panose="020F0502020204030204" pitchFamily="34" charset="0"/>
              </a:rPr>
              <a:t>Resumo do projeto</a:t>
            </a:r>
            <a:r>
              <a:rPr lang="pt-BR" sz="1800" dirty="0">
                <a:latin typeface="Calibri" panose="020F0502020204030204" pitchFamily="34" charset="0"/>
              </a:rPr>
              <a:t>: integração entre os sistemas de processo judicial eletrônico (qualquer sistema):</a:t>
            </a:r>
          </a:p>
          <a:p>
            <a:pPr marL="0" indent="0">
              <a:buFont typeface="Wingdings 3" panose="05040102010807070707" pitchFamily="18" charset="2"/>
              <a:buNone/>
              <a:defRPr/>
            </a:pPr>
            <a:r>
              <a:rPr lang="pt-BR" sz="1800" dirty="0">
                <a:latin typeface="Calibri" panose="020F0502020204030204" pitchFamily="34" charset="0"/>
              </a:rPr>
              <a:t> </a:t>
            </a:r>
          </a:p>
          <a:p>
            <a:pPr>
              <a:defRPr/>
            </a:pPr>
            <a:r>
              <a:rPr lang="pt-BR" sz="1800" dirty="0">
                <a:latin typeface="Calibri" panose="020F0502020204030204" pitchFamily="34" charset="0"/>
              </a:rPr>
              <a:t>(1) com outros sistemas de processo judicial eletrônico (ex.: STF, STJ, TNU, Escritório Digital, TJs); </a:t>
            </a:r>
          </a:p>
          <a:p>
            <a:pPr>
              <a:defRPr/>
            </a:pPr>
            <a:r>
              <a:rPr lang="pt-BR" sz="1800" dirty="0">
                <a:latin typeface="Calibri" panose="020F0502020204030204" pitchFamily="34" charset="0"/>
              </a:rPr>
              <a:t>(2) com sistemas do MPF e das procuradorias; </a:t>
            </a:r>
          </a:p>
          <a:p>
            <a:pPr>
              <a:defRPr/>
            </a:pPr>
            <a:r>
              <a:rPr lang="pt-BR" sz="1800" dirty="0">
                <a:latin typeface="Calibri" panose="020F0502020204030204" pitchFamily="34" charset="0"/>
              </a:rPr>
              <a:t>(3) com sistemas administrativos (ex.: SAT, CNIS, SISBEN, SABI, SRF, BACENJUD ...) </a:t>
            </a:r>
          </a:p>
          <a:p>
            <a:pPr>
              <a:defRPr/>
            </a:pPr>
            <a:endParaRPr lang="pt-BR" sz="1800" dirty="0">
              <a:latin typeface="Calibri" panose="020F0502020204030204" pitchFamily="34" charset="0"/>
            </a:endParaRPr>
          </a:p>
          <a:p>
            <a:pPr>
              <a:defRPr/>
            </a:pPr>
            <a:r>
              <a:rPr lang="pt-BR" sz="1800" b="1" dirty="0">
                <a:latin typeface="Calibri" panose="020F0502020204030204" pitchFamily="34" charset="0"/>
              </a:rPr>
              <a:t>Estágio de desenvolvimento</a:t>
            </a:r>
            <a:r>
              <a:rPr lang="pt-BR" sz="1800" dirty="0">
                <a:latin typeface="Calibri" panose="020F0502020204030204" pitchFamily="34" charset="0"/>
              </a:rPr>
              <a:t>: 73%</a:t>
            </a:r>
          </a:p>
          <a:p>
            <a:pPr>
              <a:defRPr/>
            </a:pPr>
            <a:endParaRPr lang="pt-BR" sz="1800" dirty="0">
              <a:latin typeface="Calibri" panose="020F0502020204030204" pitchFamily="34" charset="0"/>
            </a:endParaRPr>
          </a:p>
          <a:p>
            <a:pPr>
              <a:defRPr/>
            </a:pPr>
            <a:r>
              <a:rPr lang="pt-BR" sz="1800" b="1" dirty="0">
                <a:latin typeface="Calibri" panose="020F0502020204030204" pitchFamily="34" charset="0"/>
              </a:rPr>
              <a:t>Quais órgãos estão envolvidos no desenvolvimento do projeto? </a:t>
            </a:r>
            <a:r>
              <a:rPr lang="pt-BR" sz="1800" dirty="0">
                <a:latin typeface="Calibri" panose="020F0502020204030204" pitchFamily="34" charset="0"/>
              </a:rPr>
              <a:t>CJF e todos os TRFs integram a equipe do projeto.</a:t>
            </a:r>
          </a:p>
        </p:txBody>
      </p:sp>
      <p:pic>
        <p:nvPicPr>
          <p:cNvPr id="16387" name="Imagem 3">
            <a:extLst>
              <a:ext uri="{FF2B5EF4-FFF2-40B4-BE49-F238E27FC236}">
                <a16:creationId xmlns:a16="http://schemas.microsoft.com/office/drawing/2014/main" id="{6B3C983B-2ED8-4B52-9ABF-83A8C2D87E2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547813"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spaço Reservado para Rodapé 1">
            <a:extLst>
              <a:ext uri="{FF2B5EF4-FFF2-40B4-BE49-F238E27FC236}">
                <a16:creationId xmlns:a16="http://schemas.microsoft.com/office/drawing/2014/main" id="{208C4710-DF73-456E-A2E4-09C0415E1AD6}"/>
              </a:ext>
            </a:extLst>
          </p:cNvPr>
          <p:cNvSpPr>
            <a:spLocks noGrp="1"/>
          </p:cNvSpPr>
          <p:nvPr>
            <p:ph type="ftr" sz="quarter" idx="11"/>
          </p:nvPr>
        </p:nvSpPr>
        <p:spPr>
          <a:xfrm>
            <a:off x="1835696" y="6021288"/>
            <a:ext cx="3505200" cy="365125"/>
          </a:xfrm>
        </p:spPr>
        <p:txBody>
          <a:bodyPr/>
          <a:lstStyle/>
          <a:p>
            <a:pPr>
              <a:defRPr/>
            </a:pPr>
            <a:r>
              <a:rPr lang="pt-BR" dirty="0"/>
              <a:t>7ª Reunião do COGEST</a:t>
            </a:r>
          </a:p>
        </p:txBody>
      </p:sp>
    </p:spTree>
    <p:extLst>
      <p:ext uri="{BB962C8B-B14F-4D97-AF65-F5344CB8AC3E}">
        <p14:creationId xmlns:p14="http://schemas.microsoft.com/office/powerpoint/2010/main" val="10185145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ítulo 1">
            <a:extLst>
              <a:ext uri="{FF2B5EF4-FFF2-40B4-BE49-F238E27FC236}">
                <a16:creationId xmlns:a16="http://schemas.microsoft.com/office/drawing/2014/main" id="{3BAF281E-31E7-49B5-8555-178D00D36317}"/>
              </a:ext>
            </a:extLst>
          </p:cNvPr>
          <p:cNvSpPr>
            <a:spLocks noGrp="1"/>
          </p:cNvSpPr>
          <p:nvPr>
            <p:ph type="title"/>
          </p:nvPr>
        </p:nvSpPr>
        <p:spPr>
          <a:xfrm>
            <a:off x="457200" y="152400"/>
            <a:ext cx="8229600" cy="468313"/>
          </a:xfrm>
        </p:spPr>
        <p:txBody>
          <a:bodyPr/>
          <a:lstStyle/>
          <a:p>
            <a:pPr algn="ctr" eaLnBrk="1" hangingPunct="1"/>
            <a:r>
              <a:rPr lang="pt-BR" sz="2000" b="1" dirty="0">
                <a:solidFill>
                  <a:schemeClr val="bg1"/>
                </a:solidFill>
                <a:latin typeface="Calibri" panose="020F0502020204030204" pitchFamily="34" charset="0"/>
              </a:rPr>
              <a:t>Projeto Estratégico Interoperabilidade na Justiça Federal </a:t>
            </a:r>
            <a:endParaRPr lang="pt-BR" altLang="pt-BR" sz="2000" dirty="0">
              <a:solidFill>
                <a:schemeClr val="bg1"/>
              </a:solidFill>
              <a:latin typeface="Calibri" panose="020F0502020204030204" pitchFamily="34" charset="0"/>
            </a:endParaRPr>
          </a:p>
        </p:txBody>
      </p:sp>
      <p:sp>
        <p:nvSpPr>
          <p:cNvPr id="13315" name="Espaço Reservado para Conteúdo 2">
            <a:extLst>
              <a:ext uri="{FF2B5EF4-FFF2-40B4-BE49-F238E27FC236}">
                <a16:creationId xmlns:a16="http://schemas.microsoft.com/office/drawing/2014/main" id="{8C4C8B38-4257-422E-97B2-6DBC52F60F90}"/>
              </a:ext>
            </a:extLst>
          </p:cNvPr>
          <p:cNvSpPr>
            <a:spLocks noGrp="1"/>
          </p:cNvSpPr>
          <p:nvPr>
            <p:ph sz="quarter" idx="1"/>
          </p:nvPr>
        </p:nvSpPr>
        <p:spPr>
          <a:xfrm>
            <a:off x="156592" y="1052736"/>
            <a:ext cx="8375848" cy="4937125"/>
          </a:xfrm>
        </p:spPr>
        <p:txBody>
          <a:bodyPr/>
          <a:lstStyle/>
          <a:p>
            <a:pPr marL="0" indent="0">
              <a:buFont typeface="Wingdings 3" panose="05040102010807070707" pitchFamily="18" charset="2"/>
              <a:buNone/>
              <a:defRPr/>
            </a:pPr>
            <a:r>
              <a:rPr lang="pt-BR" sz="1800" dirty="0">
                <a:latin typeface="Calibri" panose="020F0502020204030204" pitchFamily="34" charset="0"/>
              </a:rPr>
              <a:t>    </a:t>
            </a:r>
            <a:r>
              <a:rPr lang="pt-BR" sz="1800" b="1" dirty="0">
                <a:latin typeface="Calibri" panose="020F0502020204030204" pitchFamily="34" charset="0"/>
              </a:rPr>
              <a:t>Principais dificuldades e encaminhamentos propostos</a:t>
            </a:r>
            <a:r>
              <a:rPr lang="pt-BR" sz="1800" dirty="0">
                <a:latin typeface="Calibri" panose="020F0502020204030204" pitchFamily="34" charset="0"/>
              </a:rPr>
              <a:t>:</a:t>
            </a:r>
          </a:p>
          <a:p>
            <a:pPr marL="0" indent="0">
              <a:buFont typeface="Wingdings 3" panose="05040102010807070707" pitchFamily="18" charset="2"/>
              <a:buNone/>
              <a:defRPr/>
            </a:pPr>
            <a:endParaRPr lang="pt-BR" sz="1800" dirty="0">
              <a:latin typeface="Calibri" panose="020F0502020204030204" pitchFamily="34" charset="0"/>
            </a:endParaRPr>
          </a:p>
          <a:p>
            <a:pPr>
              <a:tabLst>
                <a:tab pos="457200" algn="l"/>
              </a:tabLst>
              <a:defRPr/>
            </a:pPr>
            <a:r>
              <a:rPr lang="pt-BR" sz="1700" b="1" dirty="0">
                <a:latin typeface="Calibri" panose="020F0502020204030204" pitchFamily="34" charset="0"/>
              </a:rPr>
              <a:t>Diferentes estágios de implantação do processo eletrônico nos TRFs:</a:t>
            </a:r>
            <a:endParaRPr lang="pt-BR" sz="1700" dirty="0">
              <a:latin typeface="Calibri" panose="020F0502020204030204" pitchFamily="34" charset="0"/>
            </a:endParaRPr>
          </a:p>
          <a:p>
            <a:pPr>
              <a:tabLst>
                <a:tab pos="457200" algn="l"/>
              </a:tabLst>
              <a:defRPr/>
            </a:pPr>
            <a:r>
              <a:rPr lang="pt-BR" sz="1700" dirty="0">
                <a:latin typeface="Calibri" panose="020F0502020204030204" pitchFamily="34" charset="0"/>
              </a:rPr>
              <a:t>O tema está sendo enfrentado no âmbito do Projeto Estratégico “Implantação do Processo Judicial Eletrônico” (TRFs 1, 3 e 5) e pela atuação dos próprios TRFs (TRFs 2 e 4).</a:t>
            </a:r>
          </a:p>
          <a:p>
            <a:pPr>
              <a:tabLst>
                <a:tab pos="457200" algn="l"/>
              </a:tabLst>
              <a:defRPr/>
            </a:pPr>
            <a:r>
              <a:rPr lang="pt-BR" sz="1700" dirty="0">
                <a:latin typeface="Calibri" panose="020F0502020204030204" pitchFamily="34" charset="0"/>
              </a:rPr>
              <a:t>O projeto está com o melhor estágio de desenvolvimento dos projetos que estão em execução: 91% concluído.</a:t>
            </a:r>
          </a:p>
          <a:p>
            <a:pPr>
              <a:tabLst>
                <a:tab pos="457200" algn="l"/>
              </a:tabLst>
              <a:defRPr/>
            </a:pPr>
            <a:r>
              <a:rPr lang="pt-BR" sz="1700" dirty="0">
                <a:latin typeface="Calibri" panose="020F0502020204030204" pitchFamily="34" charset="0"/>
              </a:rPr>
              <a:t>Ainda há muitos processos tramitando eletronicamente em sistemas eletrônicos diversos no âmbito dos JEFs.</a:t>
            </a:r>
          </a:p>
          <a:p>
            <a:pPr>
              <a:tabLst>
                <a:tab pos="457200" algn="l"/>
              </a:tabLst>
              <a:defRPr/>
            </a:pPr>
            <a:r>
              <a:rPr lang="pt-BR" sz="1700" b="1" dirty="0">
                <a:latin typeface="Calibri" panose="020F0502020204030204" pitchFamily="34" charset="0"/>
              </a:rPr>
              <a:t>Encaminhamentos já propostos (SEI 4164533 e 4172151):</a:t>
            </a:r>
            <a:r>
              <a:rPr lang="pt-BR" sz="1700" dirty="0">
                <a:latin typeface="Calibri" panose="020F0502020204030204" pitchFamily="34" charset="0"/>
              </a:rPr>
              <a:t> como a diversidade de sistemas, para fins de interoperabilidade, é resolvida pela adoção do MNI, </a:t>
            </a:r>
            <a:r>
              <a:rPr lang="pt-BR" sz="1700" b="1" u="sng" dirty="0">
                <a:latin typeface="Calibri" panose="020F0502020204030204" pitchFamily="34" charset="0"/>
              </a:rPr>
              <a:t>propõe-se</a:t>
            </a:r>
            <a:r>
              <a:rPr lang="pt-BR" sz="1700" dirty="0">
                <a:latin typeface="Calibri" panose="020F0502020204030204" pitchFamily="34" charset="0"/>
              </a:rPr>
              <a:t> oficiar aos TRFs solicitando informações sobre qual a versão do MNI está sendo adotada em </a:t>
            </a:r>
            <a:r>
              <a:rPr lang="pt-BR" sz="1700" u="sng" dirty="0">
                <a:latin typeface="Calibri" panose="020F0502020204030204" pitchFamily="34" charset="0"/>
              </a:rPr>
              <a:t>todos</a:t>
            </a:r>
            <a:r>
              <a:rPr lang="pt-BR" sz="1700" dirty="0">
                <a:latin typeface="Calibri" panose="020F0502020204030204" pitchFamily="34" charset="0"/>
              </a:rPr>
              <a:t> os seus sistemas judiciais de processo eletrônico, informando da importância em adotar a versão mais atual do MNI.</a:t>
            </a:r>
          </a:p>
          <a:p>
            <a:pPr>
              <a:tabLst>
                <a:tab pos="457200" algn="l"/>
              </a:tabLst>
              <a:defRPr/>
            </a:pPr>
            <a:r>
              <a:rPr lang="pt-BR" sz="1700" dirty="0">
                <a:latin typeface="Calibri" panose="020F0502020204030204" pitchFamily="34" charset="0"/>
              </a:rPr>
              <a:t>Integração de todos os sistemas judiciais de processo eletrônico existentes na Justiça Federal com o Escritório Digital do Conselho Nacional de Justiça.</a:t>
            </a:r>
          </a:p>
          <a:p>
            <a:pPr>
              <a:tabLst>
                <a:tab pos="457200" algn="l"/>
              </a:tabLst>
              <a:defRPr/>
            </a:pPr>
            <a:endParaRPr lang="pt-BR" sz="1800" dirty="0">
              <a:latin typeface="Calibri" panose="020F0502020204030204" pitchFamily="34" charset="0"/>
            </a:endParaRPr>
          </a:p>
          <a:p>
            <a:pPr eaLnBrk="1" hangingPunct="1">
              <a:defRPr/>
            </a:pPr>
            <a:endParaRPr lang="pt-BR" sz="1800" dirty="0">
              <a:latin typeface="Calibri" panose="020F0502020204030204" pitchFamily="34" charset="0"/>
            </a:endParaRPr>
          </a:p>
          <a:p>
            <a:pPr eaLnBrk="1" hangingPunct="1">
              <a:defRPr/>
            </a:pPr>
            <a:endParaRPr lang="pt-BR" sz="1800" dirty="0">
              <a:latin typeface="Calibri" panose="020F0502020204030204" pitchFamily="34" charset="0"/>
            </a:endParaRPr>
          </a:p>
        </p:txBody>
      </p:sp>
      <p:pic>
        <p:nvPicPr>
          <p:cNvPr id="17411" name="Imagem 3">
            <a:extLst>
              <a:ext uri="{FF2B5EF4-FFF2-40B4-BE49-F238E27FC236}">
                <a16:creationId xmlns:a16="http://schemas.microsoft.com/office/drawing/2014/main" id="{E7B08C09-8D30-4CB5-9C1C-72E1E2AD5A4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547813"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spaço Reservado para Rodapé 1">
            <a:extLst>
              <a:ext uri="{FF2B5EF4-FFF2-40B4-BE49-F238E27FC236}">
                <a16:creationId xmlns:a16="http://schemas.microsoft.com/office/drawing/2014/main" id="{7EF1BF98-2347-4DED-9F20-AE5973A2D14B}"/>
              </a:ext>
            </a:extLst>
          </p:cNvPr>
          <p:cNvSpPr>
            <a:spLocks noGrp="1"/>
          </p:cNvSpPr>
          <p:nvPr>
            <p:ph type="ftr" sz="quarter" idx="11"/>
          </p:nvPr>
        </p:nvSpPr>
        <p:spPr>
          <a:xfrm>
            <a:off x="2051720" y="6056759"/>
            <a:ext cx="3505200" cy="365125"/>
          </a:xfrm>
        </p:spPr>
        <p:txBody>
          <a:bodyPr/>
          <a:lstStyle/>
          <a:p>
            <a:pPr>
              <a:defRPr/>
            </a:pPr>
            <a:r>
              <a:rPr lang="pt-BR" dirty="0"/>
              <a:t>7ª Reunião do COGEST</a:t>
            </a:r>
          </a:p>
        </p:txBody>
      </p:sp>
    </p:spTree>
    <p:extLst>
      <p:ext uri="{BB962C8B-B14F-4D97-AF65-F5344CB8AC3E}">
        <p14:creationId xmlns:p14="http://schemas.microsoft.com/office/powerpoint/2010/main" val="1338124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ítulo 1">
            <a:extLst>
              <a:ext uri="{FF2B5EF4-FFF2-40B4-BE49-F238E27FC236}">
                <a16:creationId xmlns:a16="http://schemas.microsoft.com/office/drawing/2014/main" id="{709FA9CF-EFA8-4148-A69C-C983A45E824B}"/>
              </a:ext>
            </a:extLst>
          </p:cNvPr>
          <p:cNvSpPr>
            <a:spLocks noGrp="1"/>
          </p:cNvSpPr>
          <p:nvPr>
            <p:ph type="title"/>
          </p:nvPr>
        </p:nvSpPr>
        <p:spPr>
          <a:xfrm>
            <a:off x="457200" y="152400"/>
            <a:ext cx="8229600" cy="468313"/>
          </a:xfrm>
        </p:spPr>
        <p:txBody>
          <a:bodyPr/>
          <a:lstStyle/>
          <a:p>
            <a:pPr algn="ctr" eaLnBrk="1" hangingPunct="1"/>
            <a:r>
              <a:rPr lang="pt-BR" sz="2000" b="1" dirty="0">
                <a:solidFill>
                  <a:schemeClr val="bg1"/>
                </a:solidFill>
                <a:latin typeface="Calibri" panose="020F0502020204030204" pitchFamily="34" charset="0"/>
              </a:rPr>
              <a:t>Projeto Estratégico Interoperabilidade na Justiça Federal </a:t>
            </a:r>
            <a:endParaRPr lang="pt-BR" altLang="pt-BR" dirty="0">
              <a:solidFill>
                <a:schemeClr val="bg1"/>
              </a:solidFill>
              <a:latin typeface="Calibri" panose="020F0502020204030204" pitchFamily="34" charset="0"/>
            </a:endParaRPr>
          </a:p>
        </p:txBody>
      </p:sp>
      <p:sp>
        <p:nvSpPr>
          <p:cNvPr id="13315" name="Espaço Reservado para Conteúdo 2">
            <a:extLst>
              <a:ext uri="{FF2B5EF4-FFF2-40B4-BE49-F238E27FC236}">
                <a16:creationId xmlns:a16="http://schemas.microsoft.com/office/drawing/2014/main" id="{8C4C8B38-4257-422E-97B2-6DBC52F60F90}"/>
              </a:ext>
            </a:extLst>
          </p:cNvPr>
          <p:cNvSpPr>
            <a:spLocks noGrp="1"/>
          </p:cNvSpPr>
          <p:nvPr>
            <p:ph sz="quarter" idx="1"/>
          </p:nvPr>
        </p:nvSpPr>
        <p:spPr>
          <a:xfrm>
            <a:off x="142875" y="1219200"/>
            <a:ext cx="8543925" cy="4937125"/>
          </a:xfrm>
        </p:spPr>
        <p:txBody>
          <a:bodyPr/>
          <a:lstStyle/>
          <a:p>
            <a:pPr marL="0" indent="0">
              <a:buFont typeface="Wingdings 3" panose="05040102010807070707" pitchFamily="18" charset="2"/>
              <a:buNone/>
              <a:defRPr/>
            </a:pPr>
            <a:r>
              <a:rPr lang="pt-BR" sz="1600" dirty="0"/>
              <a:t>     </a:t>
            </a:r>
            <a:r>
              <a:rPr lang="pt-BR" sz="1800" b="1" dirty="0">
                <a:latin typeface="Calibri" panose="020F0502020204030204" pitchFamily="34" charset="0"/>
              </a:rPr>
              <a:t>Principais dificuldades e encaminhamentos propostos</a:t>
            </a:r>
            <a:r>
              <a:rPr lang="pt-BR" sz="1800" dirty="0">
                <a:latin typeface="Calibri" panose="020F0502020204030204" pitchFamily="34" charset="0"/>
              </a:rPr>
              <a:t>:</a:t>
            </a:r>
          </a:p>
          <a:p>
            <a:pPr marL="0" indent="0">
              <a:buFont typeface="Wingdings 3" panose="05040102010807070707" pitchFamily="18" charset="2"/>
              <a:buNone/>
              <a:defRPr/>
            </a:pPr>
            <a:endParaRPr lang="pt-BR" sz="1800" dirty="0">
              <a:latin typeface="Calibri" panose="020F0502020204030204" pitchFamily="34" charset="0"/>
            </a:endParaRPr>
          </a:p>
          <a:p>
            <a:pPr>
              <a:tabLst>
                <a:tab pos="457200" algn="l"/>
              </a:tabLst>
              <a:defRPr/>
            </a:pPr>
            <a:r>
              <a:rPr lang="pt-BR" sz="1800" b="1" dirty="0">
                <a:latin typeface="Calibri" panose="020F0502020204030204" pitchFamily="34" charset="0"/>
              </a:rPr>
              <a:t>Versão atual do MNI (versão 2.2) que não atende a todas as demandas de integração</a:t>
            </a:r>
            <a:r>
              <a:rPr lang="pt-BR" sz="1800" dirty="0">
                <a:latin typeface="Calibri" panose="020F0502020204030204" pitchFamily="34" charset="0"/>
              </a:rPr>
              <a:t> </a:t>
            </a:r>
          </a:p>
          <a:p>
            <a:pPr>
              <a:tabLst>
                <a:tab pos="457200" algn="l"/>
              </a:tabLst>
              <a:defRPr/>
            </a:pPr>
            <a:endParaRPr lang="pt-BR" sz="1800" dirty="0">
              <a:latin typeface="Calibri" panose="020F0502020204030204" pitchFamily="34" charset="0"/>
            </a:endParaRPr>
          </a:p>
          <a:p>
            <a:pPr>
              <a:tabLst>
                <a:tab pos="457200" algn="l"/>
              </a:tabLst>
              <a:defRPr/>
            </a:pPr>
            <a:r>
              <a:rPr lang="pt-BR" sz="1800" dirty="0">
                <a:latin typeface="Calibri" panose="020F0502020204030204" pitchFamily="34" charset="0"/>
              </a:rPr>
              <a:t>A versão 3.0 está em fase de homologação e contempla operações de Interoperabilidade, Agendamento, CDA, Eleição, Execução Penal, Intercomunicação e Tipos de Serviço de Intercomunicação;</a:t>
            </a:r>
          </a:p>
          <a:p>
            <a:pPr marL="0" indent="0">
              <a:buFont typeface="Wingdings 3" pitchFamily="2" charset="2"/>
              <a:buNone/>
              <a:tabLst>
                <a:tab pos="457200" algn="l"/>
              </a:tabLst>
              <a:defRPr/>
            </a:pPr>
            <a:endParaRPr lang="pt-BR" sz="1800" dirty="0">
              <a:latin typeface="Calibri" panose="020F0502020204030204" pitchFamily="34" charset="0"/>
            </a:endParaRPr>
          </a:p>
          <a:p>
            <a:pPr marL="0" indent="0">
              <a:buFont typeface="Wingdings 3" pitchFamily="2" charset="2"/>
              <a:buNone/>
              <a:tabLst>
                <a:tab pos="457200" algn="l"/>
              </a:tabLst>
              <a:defRPr/>
            </a:pPr>
            <a:r>
              <a:rPr lang="pt-BR" sz="1800" b="1" dirty="0">
                <a:latin typeface="Calibri" panose="020F0502020204030204" pitchFamily="34" charset="0"/>
              </a:rPr>
              <a:t>Encaminhamentos já propostos (SEI 4164533 e 4172151):</a:t>
            </a:r>
            <a:endParaRPr lang="pt-BR" sz="1800" dirty="0">
              <a:latin typeface="Calibri" panose="020F0502020204030204" pitchFamily="34" charset="0"/>
            </a:endParaRPr>
          </a:p>
          <a:p>
            <a:pPr>
              <a:tabLst>
                <a:tab pos="457200" algn="l"/>
              </a:tabLst>
              <a:defRPr/>
            </a:pPr>
            <a:r>
              <a:rPr lang="pt-BR" sz="1800" dirty="0">
                <a:latin typeface="Calibri" panose="020F0502020204030204" pitchFamily="34" charset="0"/>
              </a:rPr>
              <a:t>Necessidade de participação oficial de membros da equipe do projeto (TI e negócio) no Comitê Gestor do MNI no CNJ;</a:t>
            </a:r>
          </a:p>
          <a:p>
            <a:pPr>
              <a:tabLst>
                <a:tab pos="457200" algn="l"/>
              </a:tabLst>
              <a:defRPr/>
            </a:pPr>
            <a:r>
              <a:rPr lang="pt-BR" sz="1800" dirty="0">
                <a:latin typeface="Calibri" panose="020F0502020204030204" pitchFamily="34" charset="0"/>
              </a:rPr>
              <a:t>Solicitar ao Conselho Nacional de Justiça informações sobre a homologação da versão 3.0 do MNI;</a:t>
            </a:r>
          </a:p>
          <a:p>
            <a:pPr eaLnBrk="1" hangingPunct="1">
              <a:defRPr/>
            </a:pPr>
            <a:r>
              <a:rPr lang="pt-BR" sz="1800" dirty="0">
                <a:latin typeface="Calibri" panose="020F0502020204030204" pitchFamily="34" charset="0"/>
              </a:rPr>
              <a:t>Integração dos sistemas judiciais de processo eletrônico existentes na Justiça Federal com o Escritório Digital do Conselho Nacional de Justiça.</a:t>
            </a:r>
          </a:p>
        </p:txBody>
      </p:sp>
      <p:pic>
        <p:nvPicPr>
          <p:cNvPr id="18435" name="Imagem 3">
            <a:extLst>
              <a:ext uri="{FF2B5EF4-FFF2-40B4-BE49-F238E27FC236}">
                <a16:creationId xmlns:a16="http://schemas.microsoft.com/office/drawing/2014/main" id="{9D67C0C0-336C-4B38-8B65-F4B2A71485B0}"/>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547813"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spaço Reservado para Rodapé 1">
            <a:extLst>
              <a:ext uri="{FF2B5EF4-FFF2-40B4-BE49-F238E27FC236}">
                <a16:creationId xmlns:a16="http://schemas.microsoft.com/office/drawing/2014/main" id="{08894BD2-E3B3-4CCC-9CAD-37F6FB53F867}"/>
              </a:ext>
            </a:extLst>
          </p:cNvPr>
          <p:cNvSpPr>
            <a:spLocks noGrp="1"/>
          </p:cNvSpPr>
          <p:nvPr>
            <p:ph type="ftr" sz="quarter" idx="11"/>
          </p:nvPr>
        </p:nvSpPr>
        <p:spPr>
          <a:xfrm>
            <a:off x="2051720" y="6093296"/>
            <a:ext cx="3505200" cy="365125"/>
          </a:xfrm>
        </p:spPr>
        <p:txBody>
          <a:bodyPr/>
          <a:lstStyle/>
          <a:p>
            <a:pPr>
              <a:defRPr/>
            </a:pPr>
            <a:r>
              <a:rPr lang="pt-BR"/>
              <a:t>7ª Reunião do COGEST</a:t>
            </a:r>
          </a:p>
        </p:txBody>
      </p:sp>
    </p:spTree>
    <p:extLst>
      <p:ext uri="{BB962C8B-B14F-4D97-AF65-F5344CB8AC3E}">
        <p14:creationId xmlns:p14="http://schemas.microsoft.com/office/powerpoint/2010/main" val="38057931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ítulo 1">
            <a:extLst>
              <a:ext uri="{FF2B5EF4-FFF2-40B4-BE49-F238E27FC236}">
                <a16:creationId xmlns:a16="http://schemas.microsoft.com/office/drawing/2014/main" id="{4CA95C45-288B-4B73-BFF8-2D71305350D7}"/>
              </a:ext>
            </a:extLst>
          </p:cNvPr>
          <p:cNvSpPr>
            <a:spLocks noGrp="1"/>
          </p:cNvSpPr>
          <p:nvPr>
            <p:ph type="title"/>
          </p:nvPr>
        </p:nvSpPr>
        <p:spPr>
          <a:xfrm>
            <a:off x="457200" y="152400"/>
            <a:ext cx="8229600" cy="468313"/>
          </a:xfrm>
        </p:spPr>
        <p:txBody>
          <a:bodyPr/>
          <a:lstStyle/>
          <a:p>
            <a:pPr algn="ctr" eaLnBrk="1" hangingPunct="1"/>
            <a:r>
              <a:rPr lang="pt-BR" sz="2000" b="1" dirty="0">
                <a:solidFill>
                  <a:schemeClr val="bg1"/>
                </a:solidFill>
                <a:latin typeface="Calibri" panose="020F0502020204030204" pitchFamily="34" charset="0"/>
              </a:rPr>
              <a:t>Projeto Estratégico Interoperabilidade na Justiça Federal </a:t>
            </a:r>
            <a:endParaRPr lang="pt-BR" altLang="pt-BR" sz="2000" dirty="0">
              <a:solidFill>
                <a:schemeClr val="bg1"/>
              </a:solidFill>
              <a:latin typeface="Calibri" panose="020F0502020204030204" pitchFamily="34" charset="0"/>
            </a:endParaRPr>
          </a:p>
        </p:txBody>
      </p:sp>
      <p:sp>
        <p:nvSpPr>
          <p:cNvPr id="13315" name="Espaço Reservado para Conteúdo 2">
            <a:extLst>
              <a:ext uri="{FF2B5EF4-FFF2-40B4-BE49-F238E27FC236}">
                <a16:creationId xmlns:a16="http://schemas.microsoft.com/office/drawing/2014/main" id="{8C4C8B38-4257-422E-97B2-6DBC52F60F90}"/>
              </a:ext>
            </a:extLst>
          </p:cNvPr>
          <p:cNvSpPr>
            <a:spLocks noGrp="1"/>
          </p:cNvSpPr>
          <p:nvPr>
            <p:ph sz="quarter" idx="1"/>
          </p:nvPr>
        </p:nvSpPr>
        <p:spPr>
          <a:xfrm>
            <a:off x="23243" y="1124744"/>
            <a:ext cx="8797230" cy="5463753"/>
          </a:xfrm>
        </p:spPr>
        <p:txBody>
          <a:bodyPr/>
          <a:lstStyle/>
          <a:p>
            <a:pPr marL="0" indent="0">
              <a:buFont typeface="Wingdings 3" panose="05040102010807070707" pitchFamily="18" charset="2"/>
              <a:buNone/>
              <a:defRPr/>
            </a:pPr>
            <a:r>
              <a:rPr lang="pt-BR" sz="1800" dirty="0">
                <a:latin typeface="Calibri" panose="020F0502020204030204" pitchFamily="34" charset="0"/>
              </a:rPr>
              <a:t>      </a:t>
            </a:r>
            <a:r>
              <a:rPr lang="pt-BR" sz="1800" b="1" dirty="0">
                <a:latin typeface="Calibri" panose="020F0502020204030204" pitchFamily="34" charset="0"/>
              </a:rPr>
              <a:t>Principais dificuldades e encaminhamentos propostos</a:t>
            </a:r>
            <a:r>
              <a:rPr lang="pt-BR" sz="1800" dirty="0">
                <a:latin typeface="Calibri" panose="020F0502020204030204" pitchFamily="34" charset="0"/>
              </a:rPr>
              <a:t>:</a:t>
            </a:r>
          </a:p>
          <a:p>
            <a:pPr>
              <a:tabLst>
                <a:tab pos="457200" algn="l"/>
              </a:tabLst>
              <a:defRPr/>
            </a:pPr>
            <a:r>
              <a:rPr lang="pt-BR" sz="1750" b="1" dirty="0">
                <a:latin typeface="Calibri" panose="020F0502020204030204" pitchFamily="34" charset="0"/>
              </a:rPr>
              <a:t>Necessidade de solução negociada para que não haja custos para a JF com a integração de sistemas mantidos por empresas públicas (SERPRO e DATAPREV) :</a:t>
            </a:r>
          </a:p>
          <a:p>
            <a:pPr>
              <a:tabLst>
                <a:tab pos="457200" algn="l"/>
              </a:tabLst>
              <a:defRPr/>
            </a:pPr>
            <a:r>
              <a:rPr lang="pt-BR" sz="1750" dirty="0">
                <a:latin typeface="Calibri" panose="020F0502020204030204" pitchFamily="34" charset="0"/>
              </a:rPr>
              <a:t>PoC DATAPREV – Conclusões:</a:t>
            </a:r>
          </a:p>
          <a:p>
            <a:pPr>
              <a:tabLst>
                <a:tab pos="457200" algn="l"/>
              </a:tabLst>
              <a:defRPr/>
            </a:pPr>
            <a:r>
              <a:rPr lang="pt-BR" sz="1750" dirty="0">
                <a:latin typeface="Calibri" panose="020F0502020204030204" pitchFamily="34" charset="0"/>
              </a:rPr>
              <a:t>- integração é necessária (eficiência, celeridade, desburocratização, teletrabalho)</a:t>
            </a:r>
          </a:p>
          <a:p>
            <a:pPr>
              <a:tabLst>
                <a:tab pos="457200" algn="l"/>
              </a:tabLst>
              <a:defRPr/>
            </a:pPr>
            <a:r>
              <a:rPr lang="pt-BR" sz="1750" dirty="0">
                <a:latin typeface="Calibri" panose="020F0502020204030204" pitchFamily="34" charset="0"/>
              </a:rPr>
              <a:t>- SAT (Sistemas: SABI, SIBE, PLENUS, CONSIGNADO, CTC, PRISMA e HISCREWEB)</a:t>
            </a:r>
          </a:p>
          <a:p>
            <a:pPr marL="0" indent="0">
              <a:buFont typeface="Wingdings 3" pitchFamily="2" charset="2"/>
              <a:buNone/>
              <a:tabLst>
                <a:tab pos="457200" algn="l"/>
              </a:tabLst>
              <a:defRPr/>
            </a:pPr>
            <a:endParaRPr lang="pt-BR" sz="1750" dirty="0">
              <a:latin typeface="Calibri" panose="020F0502020204030204" pitchFamily="34" charset="0"/>
            </a:endParaRPr>
          </a:p>
          <a:p>
            <a:pPr marL="0" indent="0">
              <a:buFont typeface="Wingdings 3" pitchFamily="2" charset="2"/>
              <a:buNone/>
              <a:tabLst>
                <a:tab pos="457200" algn="l"/>
              </a:tabLst>
              <a:defRPr/>
            </a:pPr>
            <a:r>
              <a:rPr lang="pt-BR" sz="1750" dirty="0">
                <a:latin typeface="Calibri" panose="020F0502020204030204" pitchFamily="34" charset="0"/>
              </a:rPr>
              <a:t>      </a:t>
            </a:r>
            <a:r>
              <a:rPr lang="pt-BR" sz="1750" b="1" dirty="0">
                <a:latin typeface="Calibri" panose="020F0502020204030204" pitchFamily="34" charset="0"/>
              </a:rPr>
              <a:t>Encaminhamentos já propostos (SEI 4089317, 4095509, 4177994 e 4180093) :</a:t>
            </a:r>
          </a:p>
          <a:p>
            <a:pPr>
              <a:buFont typeface="Wingdings 3" pitchFamily="2" charset="2"/>
              <a:buChar char=""/>
              <a:defRPr/>
            </a:pPr>
            <a:r>
              <a:rPr lang="pt-BR" sz="1750" dirty="0">
                <a:latin typeface="Calibri" panose="020F0502020204030204" pitchFamily="34" charset="0"/>
              </a:rPr>
              <a:t>Para a integração com o SAT, s.m.j., é necessário novo convênio (o vigente com a DATAPREV, o INSS e o Ministério da Fazenda, atende?), a fim de que todos os sistemas que se integram ao SAT possam ser acessados por juízes e servidores da Justiça Federal.</a:t>
            </a:r>
          </a:p>
          <a:p>
            <a:pPr>
              <a:buFont typeface="Wingdings 3" pitchFamily="2" charset="2"/>
              <a:buChar char=""/>
              <a:defRPr/>
            </a:pPr>
            <a:r>
              <a:rPr lang="pt-BR" sz="1750" dirty="0">
                <a:latin typeface="Calibri" panose="020F0502020204030204" pitchFamily="34" charset="0"/>
              </a:rPr>
              <a:t>Realização de reunião com a participação de representantes da Procuradoria da Fazenda Nacional, da Receita Federal e do SERPRO</a:t>
            </a:r>
          </a:p>
          <a:p>
            <a:pPr>
              <a:buFont typeface="Wingdings 3" pitchFamily="2" charset="2"/>
              <a:buChar char=""/>
              <a:defRPr/>
            </a:pPr>
            <a:r>
              <a:rPr lang="pt-BR" sz="1750" b="1" dirty="0">
                <a:latin typeface="Calibri" panose="020F0502020204030204" pitchFamily="34" charset="0"/>
              </a:rPr>
              <a:t>Atuação da Administração do CJF: </a:t>
            </a:r>
            <a:r>
              <a:rPr lang="pt-BR" sz="1750" dirty="0">
                <a:latin typeface="Calibri" panose="020F0502020204030204" pitchFamily="34" charset="0"/>
              </a:rPr>
              <a:t>O custo do acesso ao SAT ou qualquer outro sistema do INSS, Receita Federal ou PGFN, deve ser suportado pelo Poder Executivo, na medida em que há, também, interesse direto do INSS, da SRF e da PGFN na integração dos sistemas. </a:t>
            </a:r>
          </a:p>
          <a:p>
            <a:pPr marL="0" indent="0">
              <a:buFont typeface="Wingdings 3" pitchFamily="2" charset="2"/>
              <a:buNone/>
              <a:tabLst>
                <a:tab pos="457200" algn="l"/>
              </a:tabLst>
              <a:defRPr/>
            </a:pPr>
            <a:endParaRPr lang="pt-BR" sz="1800" dirty="0">
              <a:latin typeface="Calibri" panose="020F0502020204030204" pitchFamily="34" charset="0"/>
            </a:endParaRPr>
          </a:p>
          <a:p>
            <a:pPr marL="0" indent="0">
              <a:buFont typeface="Wingdings 3" pitchFamily="2" charset="2"/>
              <a:buNone/>
              <a:tabLst>
                <a:tab pos="457200" algn="l"/>
              </a:tabLst>
              <a:defRPr/>
            </a:pPr>
            <a:endParaRPr lang="pt-BR" sz="1800" dirty="0">
              <a:latin typeface="Calibri" panose="020F0502020204030204" pitchFamily="34" charset="0"/>
            </a:endParaRPr>
          </a:p>
          <a:p>
            <a:pPr eaLnBrk="1" hangingPunct="1">
              <a:defRPr/>
            </a:pPr>
            <a:endParaRPr lang="pt-BR" sz="1800" dirty="0">
              <a:latin typeface="Calibri" panose="020F0502020204030204" pitchFamily="34" charset="0"/>
            </a:endParaRPr>
          </a:p>
        </p:txBody>
      </p:sp>
      <p:pic>
        <p:nvPicPr>
          <p:cNvPr id="19459" name="Imagem 3">
            <a:extLst>
              <a:ext uri="{FF2B5EF4-FFF2-40B4-BE49-F238E27FC236}">
                <a16:creationId xmlns:a16="http://schemas.microsoft.com/office/drawing/2014/main" id="{3FEE6554-F9E2-40BD-B8F7-C83FDF9194B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547813"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spaço Reservado para Rodapé 1">
            <a:extLst>
              <a:ext uri="{FF2B5EF4-FFF2-40B4-BE49-F238E27FC236}">
                <a16:creationId xmlns:a16="http://schemas.microsoft.com/office/drawing/2014/main" id="{7CF38733-FC60-4BF9-A2ED-7810E11BB96A}"/>
              </a:ext>
            </a:extLst>
          </p:cNvPr>
          <p:cNvSpPr>
            <a:spLocks noGrp="1"/>
          </p:cNvSpPr>
          <p:nvPr>
            <p:ph type="ftr" sz="quarter" idx="11"/>
          </p:nvPr>
        </p:nvSpPr>
        <p:spPr>
          <a:xfrm>
            <a:off x="1907704" y="6289051"/>
            <a:ext cx="3505200" cy="412155"/>
          </a:xfrm>
        </p:spPr>
        <p:txBody>
          <a:bodyPr/>
          <a:lstStyle/>
          <a:p>
            <a:pPr>
              <a:defRPr/>
            </a:pPr>
            <a:r>
              <a:rPr lang="pt-BR" dirty="0"/>
              <a:t>7ª Reunião do COGEST</a:t>
            </a:r>
          </a:p>
        </p:txBody>
      </p:sp>
    </p:spTree>
    <p:extLst>
      <p:ext uri="{BB962C8B-B14F-4D97-AF65-F5344CB8AC3E}">
        <p14:creationId xmlns:p14="http://schemas.microsoft.com/office/powerpoint/2010/main" val="17814607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ítulo 1">
            <a:extLst>
              <a:ext uri="{FF2B5EF4-FFF2-40B4-BE49-F238E27FC236}">
                <a16:creationId xmlns:a16="http://schemas.microsoft.com/office/drawing/2014/main" id="{30C6BEA1-36E6-4B49-87D1-321AE0C9D420}"/>
              </a:ext>
            </a:extLst>
          </p:cNvPr>
          <p:cNvSpPr>
            <a:spLocks noGrp="1"/>
          </p:cNvSpPr>
          <p:nvPr>
            <p:ph type="title"/>
          </p:nvPr>
        </p:nvSpPr>
        <p:spPr>
          <a:xfrm>
            <a:off x="457200" y="152400"/>
            <a:ext cx="8229600" cy="468313"/>
          </a:xfrm>
        </p:spPr>
        <p:txBody>
          <a:bodyPr/>
          <a:lstStyle/>
          <a:p>
            <a:pPr algn="ctr" eaLnBrk="1" hangingPunct="1"/>
            <a:r>
              <a:rPr lang="pt-BR" sz="2000" b="1" dirty="0">
                <a:solidFill>
                  <a:schemeClr val="bg1"/>
                </a:solidFill>
                <a:latin typeface="Calibri" panose="020F0502020204030204" pitchFamily="34" charset="0"/>
              </a:rPr>
              <a:t>Projeto Estratégico Interoperabilidade na Justiça Federal </a:t>
            </a:r>
            <a:endParaRPr lang="pt-BR" altLang="pt-BR" sz="2000" dirty="0">
              <a:solidFill>
                <a:schemeClr val="bg1"/>
              </a:solidFill>
              <a:latin typeface="Calibri" panose="020F0502020204030204" pitchFamily="34" charset="0"/>
            </a:endParaRPr>
          </a:p>
        </p:txBody>
      </p:sp>
      <p:sp>
        <p:nvSpPr>
          <p:cNvPr id="13315" name="Espaço Reservado para Conteúdo 2">
            <a:extLst>
              <a:ext uri="{FF2B5EF4-FFF2-40B4-BE49-F238E27FC236}">
                <a16:creationId xmlns:a16="http://schemas.microsoft.com/office/drawing/2014/main" id="{8C4C8B38-4257-422E-97B2-6DBC52F60F90}"/>
              </a:ext>
            </a:extLst>
          </p:cNvPr>
          <p:cNvSpPr>
            <a:spLocks noGrp="1"/>
          </p:cNvSpPr>
          <p:nvPr>
            <p:ph sz="quarter" idx="1"/>
          </p:nvPr>
        </p:nvSpPr>
        <p:spPr>
          <a:xfrm>
            <a:off x="142875" y="1219201"/>
            <a:ext cx="8543925" cy="4586063"/>
          </a:xfrm>
        </p:spPr>
        <p:txBody>
          <a:bodyPr/>
          <a:lstStyle/>
          <a:p>
            <a:pPr marL="0" indent="0">
              <a:buFont typeface="Wingdings 3" panose="05040102010807070707" pitchFamily="18" charset="2"/>
              <a:buNone/>
              <a:defRPr/>
            </a:pPr>
            <a:r>
              <a:rPr lang="pt-BR" sz="1600" dirty="0"/>
              <a:t>     </a:t>
            </a:r>
            <a:r>
              <a:rPr lang="pt-BR" sz="1800" b="1" dirty="0">
                <a:latin typeface="Calibri" panose="020F0502020204030204" pitchFamily="34" charset="0"/>
              </a:rPr>
              <a:t>Principais dificuldades e encaminhamentos propostos</a:t>
            </a:r>
            <a:r>
              <a:rPr lang="pt-BR" sz="1800" dirty="0">
                <a:latin typeface="Calibri" panose="020F0502020204030204" pitchFamily="34" charset="0"/>
              </a:rPr>
              <a:t>:</a:t>
            </a:r>
          </a:p>
          <a:p>
            <a:pPr marL="0" indent="0">
              <a:buFont typeface="Wingdings 3" panose="05040102010807070707" pitchFamily="18" charset="2"/>
              <a:buNone/>
              <a:defRPr/>
            </a:pPr>
            <a:endParaRPr lang="pt-BR" sz="1800" dirty="0">
              <a:latin typeface="Calibri" panose="020F0502020204030204" pitchFamily="34" charset="0"/>
            </a:endParaRPr>
          </a:p>
          <a:p>
            <a:pPr>
              <a:tabLst>
                <a:tab pos="457200" algn="l"/>
              </a:tabLst>
              <a:defRPr/>
            </a:pPr>
            <a:r>
              <a:rPr lang="pt-BR" sz="1800" b="1" dirty="0">
                <a:latin typeface="Calibri" panose="020F0502020204030204" pitchFamily="34" charset="0"/>
              </a:rPr>
              <a:t>Necessidade de integração com o BACENJUD</a:t>
            </a:r>
            <a:r>
              <a:rPr lang="pt-BR" sz="1800" dirty="0">
                <a:latin typeface="Calibri" panose="020F0502020204030204" pitchFamily="34" charset="0"/>
              </a:rPr>
              <a:t> </a:t>
            </a:r>
          </a:p>
          <a:p>
            <a:pPr>
              <a:tabLst>
                <a:tab pos="457200" algn="l"/>
              </a:tabLst>
              <a:defRPr/>
            </a:pPr>
            <a:endParaRPr lang="pt-BR" sz="1800" dirty="0">
              <a:latin typeface="Calibri" panose="020F0502020204030204" pitchFamily="34" charset="0"/>
            </a:endParaRPr>
          </a:p>
          <a:p>
            <a:pPr>
              <a:tabLst>
                <a:tab pos="457200" algn="l"/>
              </a:tabLst>
              <a:defRPr/>
            </a:pPr>
            <a:r>
              <a:rPr lang="pt-BR" sz="1800" b="1" dirty="0">
                <a:latin typeface="Calibri" panose="020F0502020204030204" pitchFamily="34" charset="0"/>
              </a:rPr>
              <a:t>Encaminhamentos já propostos (SEI 4164621 e 4178346):</a:t>
            </a:r>
          </a:p>
          <a:p>
            <a:pPr>
              <a:tabLst>
                <a:tab pos="457200" algn="l"/>
              </a:tabLst>
              <a:defRPr/>
            </a:pPr>
            <a:endParaRPr lang="pt-BR" sz="1800" b="1" dirty="0">
              <a:latin typeface="Calibri" panose="020F0502020204030204" pitchFamily="34" charset="0"/>
            </a:endParaRPr>
          </a:p>
          <a:p>
            <a:pPr>
              <a:tabLst>
                <a:tab pos="457200" algn="l"/>
              </a:tabLst>
              <a:defRPr/>
            </a:pPr>
            <a:r>
              <a:rPr lang="pt-BR" sz="1800" b="1" dirty="0">
                <a:latin typeface="Calibri" panose="020F0502020204030204" pitchFamily="34" charset="0"/>
              </a:rPr>
              <a:t>Atuação da Administração do CJF:  </a:t>
            </a:r>
            <a:r>
              <a:rPr lang="pt-BR" sz="1800" dirty="0">
                <a:latin typeface="Calibri" panose="020F0502020204030204" pitchFamily="34" charset="0"/>
              </a:rPr>
              <a:t>propor ao Conselho Nacional de Justiça e ao Banco Central do Brasil seja viabilizada a integração e a interoperabilidade entre os sistemas Bacenjud e os sistemas judiciais de processo eletrônico, mediante adoção do Modelo Nacional de Interoperabilidade.</a:t>
            </a:r>
          </a:p>
          <a:p>
            <a:pPr marL="0" indent="0">
              <a:buFont typeface="Wingdings 3" pitchFamily="2" charset="2"/>
              <a:buNone/>
              <a:tabLst>
                <a:tab pos="457200" algn="l"/>
              </a:tabLst>
              <a:defRPr/>
            </a:pPr>
            <a:endParaRPr lang="pt-BR" sz="1800" dirty="0">
              <a:latin typeface="Calibri" panose="020F0502020204030204" pitchFamily="34" charset="0"/>
            </a:endParaRPr>
          </a:p>
          <a:p>
            <a:pPr>
              <a:tabLst>
                <a:tab pos="457200" algn="l"/>
              </a:tabLst>
              <a:defRPr/>
            </a:pPr>
            <a:r>
              <a:rPr lang="pt-BR" sz="1800" dirty="0">
                <a:latin typeface="Calibri" panose="020F0502020204030204" pitchFamily="34" charset="0"/>
              </a:rPr>
              <a:t>o representante do CJF junto ao Comitê Gestor do BACENJUD no CNJ deve atuar de forma coordenada com as objetivos do Projeto;</a:t>
            </a:r>
          </a:p>
        </p:txBody>
      </p:sp>
      <p:pic>
        <p:nvPicPr>
          <p:cNvPr id="20483" name="Imagem 3">
            <a:extLst>
              <a:ext uri="{FF2B5EF4-FFF2-40B4-BE49-F238E27FC236}">
                <a16:creationId xmlns:a16="http://schemas.microsoft.com/office/drawing/2014/main" id="{021ABFAE-57E9-43C8-BB23-4170E328C7F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547813"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spaço Reservado para Rodapé 1">
            <a:extLst>
              <a:ext uri="{FF2B5EF4-FFF2-40B4-BE49-F238E27FC236}">
                <a16:creationId xmlns:a16="http://schemas.microsoft.com/office/drawing/2014/main" id="{BAEE2755-276A-40BD-A63C-CFA9B65956A7}"/>
              </a:ext>
            </a:extLst>
          </p:cNvPr>
          <p:cNvSpPr>
            <a:spLocks noGrp="1"/>
          </p:cNvSpPr>
          <p:nvPr>
            <p:ph type="ftr" sz="quarter" idx="11"/>
          </p:nvPr>
        </p:nvSpPr>
        <p:spPr>
          <a:xfrm>
            <a:off x="1979712" y="5919569"/>
            <a:ext cx="3505200" cy="365125"/>
          </a:xfrm>
        </p:spPr>
        <p:txBody>
          <a:bodyPr/>
          <a:lstStyle/>
          <a:p>
            <a:pPr>
              <a:defRPr/>
            </a:pPr>
            <a:r>
              <a:rPr lang="pt-BR" dirty="0"/>
              <a:t>7ª Reunião do COGEST</a:t>
            </a:r>
          </a:p>
        </p:txBody>
      </p:sp>
    </p:spTree>
    <p:extLst>
      <p:ext uri="{BB962C8B-B14F-4D97-AF65-F5344CB8AC3E}">
        <p14:creationId xmlns:p14="http://schemas.microsoft.com/office/powerpoint/2010/main" val="265114822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ítulo 1">
            <a:extLst>
              <a:ext uri="{FF2B5EF4-FFF2-40B4-BE49-F238E27FC236}">
                <a16:creationId xmlns:a16="http://schemas.microsoft.com/office/drawing/2014/main" id="{BB2DE914-BD4C-40EC-951C-DCE68F260B19}"/>
              </a:ext>
            </a:extLst>
          </p:cNvPr>
          <p:cNvSpPr>
            <a:spLocks noGrp="1"/>
          </p:cNvSpPr>
          <p:nvPr>
            <p:ph type="title"/>
          </p:nvPr>
        </p:nvSpPr>
        <p:spPr>
          <a:xfrm>
            <a:off x="457200" y="152400"/>
            <a:ext cx="8229600" cy="468313"/>
          </a:xfrm>
        </p:spPr>
        <p:txBody>
          <a:bodyPr/>
          <a:lstStyle/>
          <a:p>
            <a:pPr algn="ctr" eaLnBrk="1" hangingPunct="1"/>
            <a:r>
              <a:rPr lang="pt-BR" sz="2000" b="1" dirty="0">
                <a:solidFill>
                  <a:schemeClr val="bg1"/>
                </a:solidFill>
                <a:latin typeface="Calibri" panose="020F0502020204030204" pitchFamily="34" charset="0"/>
              </a:rPr>
              <a:t>Projeto Estratégico Interoperabilidade na Justiça Federal</a:t>
            </a:r>
            <a:endParaRPr lang="pt-BR" altLang="pt-BR" sz="2000" dirty="0">
              <a:solidFill>
                <a:schemeClr val="bg1"/>
              </a:solidFill>
              <a:latin typeface="Calibri" panose="020F0502020204030204" pitchFamily="34" charset="0"/>
            </a:endParaRPr>
          </a:p>
        </p:txBody>
      </p:sp>
      <p:sp>
        <p:nvSpPr>
          <p:cNvPr id="13315" name="Espaço Reservado para Conteúdo 2">
            <a:extLst>
              <a:ext uri="{FF2B5EF4-FFF2-40B4-BE49-F238E27FC236}">
                <a16:creationId xmlns:a16="http://schemas.microsoft.com/office/drawing/2014/main" id="{8C4C8B38-4257-422E-97B2-6DBC52F60F90}"/>
              </a:ext>
            </a:extLst>
          </p:cNvPr>
          <p:cNvSpPr>
            <a:spLocks noGrp="1"/>
          </p:cNvSpPr>
          <p:nvPr>
            <p:ph sz="quarter" idx="1"/>
          </p:nvPr>
        </p:nvSpPr>
        <p:spPr>
          <a:xfrm>
            <a:off x="177924" y="917575"/>
            <a:ext cx="8543925" cy="4937125"/>
          </a:xfrm>
        </p:spPr>
        <p:txBody>
          <a:bodyPr/>
          <a:lstStyle/>
          <a:p>
            <a:pPr marL="0" indent="0" algn="just">
              <a:buFont typeface="Wingdings 3" panose="05040102010807070707" pitchFamily="18" charset="2"/>
              <a:buNone/>
              <a:defRPr/>
            </a:pPr>
            <a:r>
              <a:rPr lang="pt-BR" sz="1800" b="1" dirty="0">
                <a:latin typeface="Calibri" panose="020F0502020204030204" pitchFamily="34" charset="0"/>
              </a:rPr>
              <a:t>     Novas demandas – Projeto Estratégico Interoperabilidade na Justiça Federal </a:t>
            </a:r>
          </a:p>
          <a:p>
            <a:pPr marL="0" indent="0">
              <a:buFont typeface="Wingdings 3" panose="05040102010807070707" pitchFamily="18" charset="2"/>
              <a:buNone/>
              <a:defRPr/>
            </a:pPr>
            <a:r>
              <a:rPr lang="pt-BR" sz="1800" dirty="0">
                <a:latin typeface="Calibri" panose="020F0502020204030204" pitchFamily="34" charset="0"/>
              </a:rPr>
              <a:t> </a:t>
            </a:r>
          </a:p>
          <a:p>
            <a:pPr>
              <a:defRPr/>
            </a:pPr>
            <a:r>
              <a:rPr lang="pt-BR" sz="1800" b="1" dirty="0">
                <a:latin typeface="Calibri" panose="020F0502020204030204" pitchFamily="34" charset="0"/>
              </a:rPr>
              <a:t>Novas demandas de integração: são permanentes!</a:t>
            </a:r>
          </a:p>
          <a:p>
            <a:pPr>
              <a:defRPr/>
            </a:pPr>
            <a:r>
              <a:rPr lang="pt-BR" sz="1800" b="1" dirty="0">
                <a:latin typeface="Calibri" panose="020F0502020204030204" pitchFamily="34" charset="0"/>
              </a:rPr>
              <a:t>Requisições de pagamento e Integração da base de dados: </a:t>
            </a:r>
            <a:r>
              <a:rPr lang="pt-BR" sz="1800" dirty="0">
                <a:latin typeface="Calibri" panose="020F0502020204030204" pitchFamily="34" charset="0"/>
              </a:rPr>
              <a:t>Acórdão TCU 2732/2017</a:t>
            </a:r>
            <a:endParaRPr lang="pt-BR" sz="1800" b="1" dirty="0">
              <a:latin typeface="Calibri" panose="020F0502020204030204" pitchFamily="34" charset="0"/>
            </a:endParaRPr>
          </a:p>
          <a:p>
            <a:pPr>
              <a:tabLst>
                <a:tab pos="457200" algn="l"/>
              </a:tabLst>
              <a:defRPr/>
            </a:pPr>
            <a:r>
              <a:rPr lang="pt-BR" sz="1800" b="1" dirty="0">
                <a:latin typeface="Calibri" panose="020F0502020204030204" pitchFamily="34" charset="0"/>
              </a:rPr>
              <a:t>Certidão Nacional de Distribuição</a:t>
            </a:r>
            <a:r>
              <a:rPr lang="pt-BR" sz="1800" dirty="0">
                <a:latin typeface="Calibri" panose="020F0502020204030204" pitchFamily="34" charset="0"/>
              </a:rPr>
              <a:t>: Resolução CJF n. 417/2005;</a:t>
            </a:r>
          </a:p>
          <a:p>
            <a:pPr>
              <a:tabLst>
                <a:tab pos="457200" algn="l"/>
              </a:tabLst>
              <a:defRPr/>
            </a:pPr>
            <a:r>
              <a:rPr lang="pt-BR" sz="1800" b="1" dirty="0">
                <a:latin typeface="Calibri" panose="020F0502020204030204" pitchFamily="34" charset="0"/>
              </a:rPr>
              <a:t>SISMAPA</a:t>
            </a:r>
            <a:r>
              <a:rPr lang="pt-BR" sz="1800" dirty="0">
                <a:latin typeface="Calibri" panose="020F0502020204030204" pitchFamily="34" charset="0"/>
              </a:rPr>
              <a:t>: Sistema de Mapeamento da Justiça Federal – SISMAPA – Resolução CJF n. 473/2017.</a:t>
            </a:r>
          </a:p>
          <a:p>
            <a:pPr>
              <a:tabLst>
                <a:tab pos="457200" algn="l"/>
              </a:tabLst>
              <a:defRPr/>
            </a:pPr>
            <a:r>
              <a:rPr lang="pt-BR" sz="1800" b="1" dirty="0">
                <a:latin typeface="Calibri" panose="020F0502020204030204" pitchFamily="34" charset="0"/>
              </a:rPr>
              <a:t>Integrações com sistemas administrativos: SIAFI, COMPRASNET ...</a:t>
            </a:r>
          </a:p>
          <a:p>
            <a:pPr>
              <a:tabLst>
                <a:tab pos="457200" algn="l"/>
              </a:tabLst>
              <a:defRPr/>
            </a:pPr>
            <a:endParaRPr lang="pt-BR" sz="1800" b="1" dirty="0">
              <a:latin typeface="Calibri" panose="020F0502020204030204" pitchFamily="34" charset="0"/>
            </a:endParaRPr>
          </a:p>
          <a:p>
            <a:pPr>
              <a:tabLst>
                <a:tab pos="457200" algn="l"/>
              </a:tabLst>
              <a:defRPr/>
            </a:pPr>
            <a:r>
              <a:rPr lang="pt-BR" sz="1800" b="1" dirty="0">
                <a:latin typeface="Calibri" panose="020F0502020204030204" pitchFamily="34" charset="0"/>
              </a:rPr>
              <a:t>Encaminhamentos propostos:</a:t>
            </a:r>
          </a:p>
          <a:p>
            <a:pPr>
              <a:tabLst>
                <a:tab pos="457200" algn="l"/>
              </a:tabLst>
              <a:defRPr/>
            </a:pPr>
            <a:r>
              <a:rPr lang="pt-BR" sz="1800" b="1" dirty="0">
                <a:latin typeface="Calibri" panose="020F0502020204030204" pitchFamily="34" charset="0"/>
              </a:rPr>
              <a:t>1- fora do escopo do projeto – implementação por GTs – </a:t>
            </a:r>
            <a:r>
              <a:rPr lang="pt-BR" sz="1800" b="1" u="sng" dirty="0">
                <a:latin typeface="Calibri" panose="020F0502020204030204" pitchFamily="34" charset="0"/>
              </a:rPr>
              <a:t>ENASTIC</a:t>
            </a:r>
            <a:r>
              <a:rPr lang="pt-BR" sz="1800" b="1" dirty="0">
                <a:latin typeface="Calibri" panose="020F0502020204030204" pitchFamily="34" charset="0"/>
              </a:rPr>
              <a:t>: </a:t>
            </a:r>
          </a:p>
          <a:p>
            <a:pPr>
              <a:tabLst>
                <a:tab pos="457200" algn="l"/>
              </a:tabLst>
              <a:defRPr/>
            </a:pPr>
            <a:r>
              <a:rPr lang="pt-BR" sz="1800" dirty="0">
                <a:latin typeface="Calibri" panose="020F0502020204030204" pitchFamily="34" charset="0"/>
              </a:rPr>
              <a:t>Acórdão TCU 2732/2017 (requisições de pagamento e integração da base de dados)</a:t>
            </a:r>
          </a:p>
          <a:p>
            <a:pPr>
              <a:tabLst>
                <a:tab pos="457200" algn="l"/>
              </a:tabLst>
              <a:defRPr/>
            </a:pPr>
            <a:r>
              <a:rPr lang="pt-BR" sz="1800" dirty="0">
                <a:latin typeface="Calibri" panose="020F0502020204030204" pitchFamily="34" charset="0"/>
              </a:rPr>
              <a:t>Certidão Nacional</a:t>
            </a:r>
          </a:p>
          <a:p>
            <a:pPr>
              <a:tabLst>
                <a:tab pos="457200" algn="l"/>
              </a:tabLst>
              <a:defRPr/>
            </a:pPr>
            <a:r>
              <a:rPr lang="pt-BR" sz="1800" dirty="0">
                <a:latin typeface="Calibri" panose="020F0502020204030204" pitchFamily="34" charset="0"/>
              </a:rPr>
              <a:t>SISMAPA</a:t>
            </a:r>
          </a:p>
          <a:p>
            <a:pPr>
              <a:tabLst>
                <a:tab pos="457200" algn="l"/>
              </a:tabLst>
              <a:defRPr/>
            </a:pPr>
            <a:r>
              <a:rPr lang="pt-BR" sz="1800" b="1" dirty="0">
                <a:latin typeface="Calibri" panose="020F0502020204030204" pitchFamily="34" charset="0"/>
              </a:rPr>
              <a:t>II – Integrações com sistemas administrativos: SIAFI, COMPRASNET ...: escopo do projeto?</a:t>
            </a:r>
          </a:p>
          <a:p>
            <a:pPr>
              <a:tabLst>
                <a:tab pos="457200" algn="l"/>
              </a:tabLst>
              <a:defRPr/>
            </a:pPr>
            <a:endParaRPr lang="pt-BR" sz="1600" b="1" dirty="0"/>
          </a:p>
          <a:p>
            <a:pPr>
              <a:defRPr/>
            </a:pPr>
            <a:endParaRPr lang="pt-BR" sz="1600" b="1" dirty="0"/>
          </a:p>
          <a:p>
            <a:pPr marL="0" indent="0" eaLnBrk="1" hangingPunct="1">
              <a:buFont typeface="Wingdings 3" panose="05040102010807070707" pitchFamily="18" charset="2"/>
              <a:buNone/>
              <a:defRPr/>
            </a:pPr>
            <a:endParaRPr lang="pt-BR" sz="1600" dirty="0"/>
          </a:p>
          <a:p>
            <a:pPr eaLnBrk="1" hangingPunct="1">
              <a:defRPr/>
            </a:pPr>
            <a:endParaRPr lang="pt-BR" sz="1600" dirty="0"/>
          </a:p>
        </p:txBody>
      </p:sp>
      <p:pic>
        <p:nvPicPr>
          <p:cNvPr id="21507" name="Imagem 3">
            <a:extLst>
              <a:ext uri="{FF2B5EF4-FFF2-40B4-BE49-F238E27FC236}">
                <a16:creationId xmlns:a16="http://schemas.microsoft.com/office/drawing/2014/main" id="{2A02F88F-B201-4753-89EA-6868203136E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547813"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spaço Reservado para Rodapé 1">
            <a:extLst>
              <a:ext uri="{FF2B5EF4-FFF2-40B4-BE49-F238E27FC236}">
                <a16:creationId xmlns:a16="http://schemas.microsoft.com/office/drawing/2014/main" id="{8E4AC2DB-CF82-4437-A7F4-CC6BFFAD9C79}"/>
              </a:ext>
            </a:extLst>
          </p:cNvPr>
          <p:cNvSpPr>
            <a:spLocks noGrp="1"/>
          </p:cNvSpPr>
          <p:nvPr>
            <p:ph type="ftr" sz="quarter" idx="11"/>
          </p:nvPr>
        </p:nvSpPr>
        <p:spPr>
          <a:xfrm>
            <a:off x="2123728" y="6025041"/>
            <a:ext cx="3505200" cy="365125"/>
          </a:xfrm>
        </p:spPr>
        <p:txBody>
          <a:bodyPr/>
          <a:lstStyle/>
          <a:p>
            <a:pPr>
              <a:defRPr/>
            </a:pPr>
            <a:r>
              <a:rPr lang="pt-BR" dirty="0"/>
              <a:t>7ª Reunião do COGEST</a:t>
            </a:r>
          </a:p>
        </p:txBody>
      </p:sp>
    </p:spTree>
    <p:extLst>
      <p:ext uri="{BB962C8B-B14F-4D97-AF65-F5344CB8AC3E}">
        <p14:creationId xmlns:p14="http://schemas.microsoft.com/office/powerpoint/2010/main" val="266669539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Título 1">
            <a:extLst>
              <a:ext uri="{FF2B5EF4-FFF2-40B4-BE49-F238E27FC236}">
                <a16:creationId xmlns:a16="http://schemas.microsoft.com/office/drawing/2014/main" id="{D0A8140C-2EBE-473E-B52D-8D6823963C5E}"/>
              </a:ext>
            </a:extLst>
          </p:cNvPr>
          <p:cNvSpPr txBox="1">
            <a:spLocks/>
          </p:cNvSpPr>
          <p:nvPr/>
        </p:nvSpPr>
        <p:spPr>
          <a:xfrm>
            <a:off x="457200" y="152400"/>
            <a:ext cx="8229600" cy="468313"/>
          </a:xfrm>
          <a:prstGeom prst="rect">
            <a:avLst/>
          </a:prstGeom>
        </p:spPr>
        <p:txBody>
          <a:bodyPr vert="horz" lIns="91440" tIns="45720" rIns="91440" bIns="45720" rtlCol="0" anchor="ctr">
            <a:normAutofit fontScale="6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altLang="pt-BR" b="1" dirty="0">
                <a:solidFill>
                  <a:schemeClr val="bg1"/>
                </a:solidFill>
              </a:rPr>
              <a:t>Projeto Sistema Nacional de Cálculos</a:t>
            </a:r>
            <a:endParaRPr lang="pt-BR" altLang="pt-BR" b="1" dirty="0">
              <a:solidFill>
                <a:schemeClr val="bg1"/>
              </a:solidFill>
              <a:latin typeface="Calibri" panose="020F0502020204030204" pitchFamily="34" charset="0"/>
            </a:endParaRPr>
          </a:p>
        </p:txBody>
      </p:sp>
      <p:pic>
        <p:nvPicPr>
          <p:cNvPr id="4" name="Imagem 3">
            <a:extLst>
              <a:ext uri="{FF2B5EF4-FFF2-40B4-BE49-F238E27FC236}">
                <a16:creationId xmlns:a16="http://schemas.microsoft.com/office/drawing/2014/main" id="{9328CDB2-9957-4E17-AFF6-271FAAFDF30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547813"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Espaço Reservado para Rodapé 4">
            <a:extLst>
              <a:ext uri="{FF2B5EF4-FFF2-40B4-BE49-F238E27FC236}">
                <a16:creationId xmlns:a16="http://schemas.microsoft.com/office/drawing/2014/main" id="{204DC641-9FBA-4838-BBC0-88BD57095AC4}"/>
              </a:ext>
            </a:extLst>
          </p:cNvPr>
          <p:cNvSpPr>
            <a:spLocks noGrp="1"/>
          </p:cNvSpPr>
          <p:nvPr>
            <p:ph type="ftr" sz="quarter" idx="11"/>
          </p:nvPr>
        </p:nvSpPr>
        <p:spPr/>
        <p:txBody>
          <a:bodyPr/>
          <a:lstStyle/>
          <a:p>
            <a:r>
              <a:rPr lang="pt-BR"/>
              <a:t>7ª Reunião do COGEST</a:t>
            </a:r>
          </a:p>
        </p:txBody>
      </p:sp>
      <p:pic>
        <p:nvPicPr>
          <p:cNvPr id="1026"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1585" t="34949" r="22745" b="18564"/>
          <a:stretch/>
        </p:blipFill>
        <p:spPr bwMode="auto">
          <a:xfrm>
            <a:off x="363264" y="1060513"/>
            <a:ext cx="8352928" cy="5307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716032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46B9CCB9-F9AA-4B33-B02E-6D3E6123E402}"/>
              </a:ext>
            </a:extLst>
          </p:cNvPr>
          <p:cNvSpPr/>
          <p:nvPr/>
        </p:nvSpPr>
        <p:spPr>
          <a:xfrm>
            <a:off x="575556" y="2636912"/>
            <a:ext cx="7992888" cy="1323439"/>
          </a:xfrm>
          <a:prstGeom prst="rect">
            <a:avLst/>
          </a:prstGeom>
        </p:spPr>
        <p:txBody>
          <a:bodyPr wrap="square">
            <a:spAutoFit/>
          </a:bodyPr>
          <a:lstStyle/>
          <a:p>
            <a:pPr algn="ctr"/>
            <a:r>
              <a:rPr lang="pt-BR" sz="4000" b="1" dirty="0">
                <a:solidFill>
                  <a:schemeClr val="tx2"/>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Síntese das propostas</a:t>
            </a:r>
          </a:p>
          <a:p>
            <a:pPr algn="ctr"/>
            <a:r>
              <a:rPr lang="pt-BR" sz="4000" b="1" dirty="0">
                <a:solidFill>
                  <a:schemeClr val="tx2"/>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Andamento dos demais projetos</a:t>
            </a:r>
            <a:endParaRPr lang="pt-BR" sz="4000" b="1" dirty="0">
              <a:solidFill>
                <a:schemeClr val="tx2"/>
              </a:solidFill>
              <a:effectLst>
                <a:outerShdw blurRad="38100" dist="38100" dir="2700000" algn="tl">
                  <a:srgbClr val="000000">
                    <a:alpha val="43137"/>
                  </a:srgbClr>
                </a:outerShdw>
              </a:effectLst>
            </a:endParaRPr>
          </a:p>
        </p:txBody>
      </p:sp>
      <p:sp>
        <p:nvSpPr>
          <p:cNvPr id="3" name="Título 1">
            <a:extLst>
              <a:ext uri="{FF2B5EF4-FFF2-40B4-BE49-F238E27FC236}">
                <a16:creationId xmlns:a16="http://schemas.microsoft.com/office/drawing/2014/main" id="{D8579699-4649-4D1B-A1A0-35A76177D73D}"/>
              </a:ext>
            </a:extLst>
          </p:cNvPr>
          <p:cNvSpPr txBox="1">
            <a:spLocks/>
          </p:cNvSpPr>
          <p:nvPr/>
        </p:nvSpPr>
        <p:spPr>
          <a:xfrm>
            <a:off x="457200" y="152400"/>
            <a:ext cx="8229600" cy="468313"/>
          </a:xfrm>
          <a:prstGeom prst="rect">
            <a:avLst/>
          </a:prstGeom>
        </p:spPr>
        <p:txBody>
          <a:bodyPr vert="horz" lIns="91440" tIns="45720" rIns="91440" bIns="45720" rtlCol="0" anchor="ctr">
            <a:normAutofit fontScale="6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altLang="pt-BR" b="1">
                <a:solidFill>
                  <a:schemeClr val="bg1"/>
                </a:solidFill>
              </a:rPr>
              <a:t>7ª Reunião do COGEST</a:t>
            </a:r>
            <a:endParaRPr lang="pt-BR" altLang="pt-BR" b="1">
              <a:solidFill>
                <a:schemeClr val="bg1"/>
              </a:solidFill>
              <a:latin typeface="Calibri" panose="020F0502020204030204" pitchFamily="34" charset="0"/>
            </a:endParaRPr>
          </a:p>
        </p:txBody>
      </p:sp>
      <p:pic>
        <p:nvPicPr>
          <p:cNvPr id="4" name="Imagem 3">
            <a:extLst>
              <a:ext uri="{FF2B5EF4-FFF2-40B4-BE49-F238E27FC236}">
                <a16:creationId xmlns:a16="http://schemas.microsoft.com/office/drawing/2014/main" id="{6048D2B3-F8B5-4A63-8EAB-F05B9E1D827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547813"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Espaço Reservado para Rodapé 4">
            <a:extLst>
              <a:ext uri="{FF2B5EF4-FFF2-40B4-BE49-F238E27FC236}">
                <a16:creationId xmlns:a16="http://schemas.microsoft.com/office/drawing/2014/main" id="{7DDFC8A8-A2C3-49E7-9D45-A3B564CA8CB0}"/>
              </a:ext>
            </a:extLst>
          </p:cNvPr>
          <p:cNvSpPr>
            <a:spLocks noGrp="1"/>
          </p:cNvSpPr>
          <p:nvPr>
            <p:ph type="ftr" sz="quarter" idx="11"/>
          </p:nvPr>
        </p:nvSpPr>
        <p:spPr>
          <a:xfrm>
            <a:off x="2915816" y="6165304"/>
            <a:ext cx="2895600" cy="365125"/>
          </a:xfrm>
        </p:spPr>
        <p:txBody>
          <a:bodyPr/>
          <a:lstStyle/>
          <a:p>
            <a:r>
              <a:rPr lang="pt-BR"/>
              <a:t>7ª Reunião do COGEST</a:t>
            </a:r>
          </a:p>
        </p:txBody>
      </p:sp>
    </p:spTree>
    <p:extLst>
      <p:ext uri="{BB962C8B-B14F-4D97-AF65-F5344CB8AC3E}">
        <p14:creationId xmlns:p14="http://schemas.microsoft.com/office/powerpoint/2010/main" val="370902111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Imagem 3">
            <a:extLst>
              <a:ext uri="{FF2B5EF4-FFF2-40B4-BE49-F238E27FC236}">
                <a16:creationId xmlns:a16="http://schemas.microsoft.com/office/drawing/2014/main" id="{7AE2DBB5-CB71-452C-B0B3-AACCF0F7DFF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547813"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spaço Reservado para Rodapé 1">
            <a:extLst>
              <a:ext uri="{FF2B5EF4-FFF2-40B4-BE49-F238E27FC236}">
                <a16:creationId xmlns:a16="http://schemas.microsoft.com/office/drawing/2014/main" id="{2E7E77AA-66BB-4EFC-BD5D-F80D6AEC93EC}"/>
              </a:ext>
            </a:extLst>
          </p:cNvPr>
          <p:cNvSpPr>
            <a:spLocks noGrp="1"/>
          </p:cNvSpPr>
          <p:nvPr>
            <p:ph type="ftr" sz="quarter" idx="11"/>
          </p:nvPr>
        </p:nvSpPr>
        <p:spPr>
          <a:xfrm>
            <a:off x="2915816" y="6184159"/>
            <a:ext cx="2895600" cy="365125"/>
          </a:xfrm>
        </p:spPr>
        <p:txBody>
          <a:bodyPr/>
          <a:lstStyle/>
          <a:p>
            <a:r>
              <a:rPr lang="pt-BR" dirty="0"/>
              <a:t>7ª Reunião do COGEST</a:t>
            </a:r>
          </a:p>
        </p:txBody>
      </p:sp>
      <p:grpSp>
        <p:nvGrpSpPr>
          <p:cNvPr id="10" name="Agrupar 9">
            <a:extLst>
              <a:ext uri="{FF2B5EF4-FFF2-40B4-BE49-F238E27FC236}">
                <a16:creationId xmlns:a16="http://schemas.microsoft.com/office/drawing/2014/main" id="{E7E2330C-AA68-4295-8213-B8F88E54DEFA}"/>
              </a:ext>
            </a:extLst>
          </p:cNvPr>
          <p:cNvGrpSpPr/>
          <p:nvPr/>
        </p:nvGrpSpPr>
        <p:grpSpPr>
          <a:xfrm>
            <a:off x="6039861" y="5373216"/>
            <a:ext cx="2646938" cy="1176068"/>
            <a:chOff x="0" y="1095284"/>
            <a:chExt cx="3347864" cy="5454000"/>
          </a:xfrm>
        </p:grpSpPr>
        <p:pic>
          <p:nvPicPr>
            <p:cNvPr id="9" name="Imagem 8">
              <a:extLst>
                <a:ext uri="{FF2B5EF4-FFF2-40B4-BE49-F238E27FC236}">
                  <a16:creationId xmlns:a16="http://schemas.microsoft.com/office/drawing/2014/main" id="{8EDF1FE6-E16D-4C05-A4A0-8E692851C34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837108"/>
              <a:ext cx="3347864" cy="2712176"/>
            </a:xfrm>
            <a:prstGeom prst="rect">
              <a:avLst/>
            </a:prstGeom>
          </p:spPr>
        </p:pic>
        <p:pic>
          <p:nvPicPr>
            <p:cNvPr id="11" name="Imagem 10">
              <a:extLst>
                <a:ext uri="{FF2B5EF4-FFF2-40B4-BE49-F238E27FC236}">
                  <a16:creationId xmlns:a16="http://schemas.microsoft.com/office/drawing/2014/main" id="{29D7266E-FA1B-4920-BBDD-4142CFED2BB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1095284"/>
              <a:ext cx="3347864" cy="2765676"/>
            </a:xfrm>
            <a:prstGeom prst="rect">
              <a:avLst/>
            </a:prstGeom>
          </p:spPr>
        </p:pic>
      </p:grpSp>
      <p:graphicFrame>
        <p:nvGraphicFramePr>
          <p:cNvPr id="13" name="Tabela 12">
            <a:extLst>
              <a:ext uri="{FF2B5EF4-FFF2-40B4-BE49-F238E27FC236}">
                <a16:creationId xmlns:a16="http://schemas.microsoft.com/office/drawing/2014/main" id="{9D854A13-5261-4D20-BF9B-065DCD83543F}"/>
              </a:ext>
            </a:extLst>
          </p:cNvPr>
          <p:cNvGraphicFramePr>
            <a:graphicFrameLocks noGrp="1"/>
          </p:cNvGraphicFramePr>
          <p:nvPr>
            <p:extLst>
              <p:ext uri="{D42A27DB-BD31-4B8C-83A1-F6EECF244321}">
                <p14:modId xmlns:p14="http://schemas.microsoft.com/office/powerpoint/2010/main" val="2423967433"/>
              </p:ext>
            </p:extLst>
          </p:nvPr>
        </p:nvGraphicFramePr>
        <p:xfrm>
          <a:off x="395536" y="1785823"/>
          <a:ext cx="8291264" cy="3587390"/>
        </p:xfrm>
        <a:graphic>
          <a:graphicData uri="http://schemas.openxmlformats.org/drawingml/2006/table">
            <a:tbl>
              <a:tblPr>
                <a:tableStyleId>{5C22544A-7EE6-4342-B048-85BDC9FD1C3A}</a:tableStyleId>
              </a:tblPr>
              <a:tblGrid>
                <a:gridCol w="2374900">
                  <a:extLst>
                    <a:ext uri="{9D8B030D-6E8A-4147-A177-3AD203B41FA5}">
                      <a16:colId xmlns:a16="http://schemas.microsoft.com/office/drawing/2014/main" val="1955691154"/>
                    </a:ext>
                  </a:extLst>
                </a:gridCol>
                <a:gridCol w="2058644">
                  <a:extLst>
                    <a:ext uri="{9D8B030D-6E8A-4147-A177-3AD203B41FA5}">
                      <a16:colId xmlns:a16="http://schemas.microsoft.com/office/drawing/2014/main" val="725885343"/>
                    </a:ext>
                  </a:extLst>
                </a:gridCol>
                <a:gridCol w="2112348">
                  <a:extLst>
                    <a:ext uri="{9D8B030D-6E8A-4147-A177-3AD203B41FA5}">
                      <a16:colId xmlns:a16="http://schemas.microsoft.com/office/drawing/2014/main" val="965610068"/>
                    </a:ext>
                  </a:extLst>
                </a:gridCol>
                <a:gridCol w="1745372">
                  <a:extLst>
                    <a:ext uri="{9D8B030D-6E8A-4147-A177-3AD203B41FA5}">
                      <a16:colId xmlns:a16="http://schemas.microsoft.com/office/drawing/2014/main" val="3856489907"/>
                    </a:ext>
                  </a:extLst>
                </a:gridCol>
              </a:tblGrid>
              <a:tr h="285144">
                <a:tc rowSpan="2">
                  <a:txBody>
                    <a:bodyPr/>
                    <a:lstStyle/>
                    <a:p>
                      <a:pPr algn="ctr" fontAlgn="b"/>
                      <a:r>
                        <a:rPr lang="pt-BR" sz="1100" u="none" strike="noStrike" dirty="0">
                          <a:effectLst/>
                        </a:rPr>
                        <a:t>INFRAESTRUTURA BÁSICA</a:t>
                      </a:r>
                      <a:endParaRPr lang="pt-BR" sz="1100" b="1" i="0" u="none" strike="noStrike" dirty="0">
                        <a:effectLst/>
                        <a:latin typeface="Arial" panose="020B0604020202020204" pitchFamily="34" charset="0"/>
                      </a:endParaRPr>
                    </a:p>
                  </a:txBody>
                  <a:tcPr marL="8881" marR="8881" marT="8881" marB="0" anchor="b"/>
                </a:tc>
                <a:tc gridSpan="3">
                  <a:txBody>
                    <a:bodyPr/>
                    <a:lstStyle/>
                    <a:p>
                      <a:pPr algn="ctr" fontAlgn="ctr"/>
                      <a:r>
                        <a:rPr lang="pt-BR" sz="1100" u="none" strike="noStrike">
                          <a:effectLst/>
                        </a:rPr>
                        <a:t> </a:t>
                      </a:r>
                      <a:endParaRPr lang="pt-BR" sz="1100" b="1" i="0" u="none" strike="noStrike">
                        <a:solidFill>
                          <a:srgbClr val="000000"/>
                        </a:solidFill>
                        <a:effectLst/>
                        <a:latin typeface="Arial" panose="020B0604020202020204" pitchFamily="34" charset="0"/>
                      </a:endParaRPr>
                    </a:p>
                  </a:txBody>
                  <a:tcPr marL="8881" marR="8881" marT="8881" marB="0" anchor="ct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3244162810"/>
                  </a:ext>
                </a:extLst>
              </a:tr>
              <a:tr h="285144">
                <a:tc vMerge="1">
                  <a:txBody>
                    <a:bodyPr/>
                    <a:lstStyle/>
                    <a:p>
                      <a:endParaRPr lang="pt-BR"/>
                    </a:p>
                  </a:txBody>
                  <a:tcPr/>
                </a:tc>
                <a:tc>
                  <a:txBody>
                    <a:bodyPr/>
                    <a:lstStyle/>
                    <a:p>
                      <a:pPr algn="ctr" fontAlgn="b"/>
                      <a:r>
                        <a:rPr lang="pt-BR" sz="1100" u="none" strike="noStrike" dirty="0">
                          <a:effectLst/>
                        </a:rPr>
                        <a:t>2018</a:t>
                      </a:r>
                      <a:endParaRPr lang="pt-BR" sz="1100" b="1" i="0" u="none" strike="noStrike" dirty="0">
                        <a:effectLst/>
                        <a:latin typeface="Arial" panose="020B0604020202020204" pitchFamily="34" charset="0"/>
                      </a:endParaRPr>
                    </a:p>
                  </a:txBody>
                  <a:tcPr marL="8881" marR="8881" marT="8881" marB="0" anchor="b"/>
                </a:tc>
                <a:tc>
                  <a:txBody>
                    <a:bodyPr/>
                    <a:lstStyle/>
                    <a:p>
                      <a:pPr algn="ctr" fontAlgn="b"/>
                      <a:r>
                        <a:rPr lang="pt-BR" sz="1100" u="none" strike="noStrike">
                          <a:effectLst/>
                        </a:rPr>
                        <a:t>2019</a:t>
                      </a:r>
                      <a:endParaRPr lang="pt-BR" sz="1100" b="1" i="0" u="none" strike="noStrike">
                        <a:effectLst/>
                        <a:latin typeface="Arial" panose="020B0604020202020204" pitchFamily="34" charset="0"/>
                      </a:endParaRPr>
                    </a:p>
                  </a:txBody>
                  <a:tcPr marL="8881" marR="8881" marT="8881" marB="0" anchor="b"/>
                </a:tc>
                <a:tc>
                  <a:txBody>
                    <a:bodyPr/>
                    <a:lstStyle/>
                    <a:p>
                      <a:pPr algn="ctr" fontAlgn="b"/>
                      <a:r>
                        <a:rPr lang="pt-BR" sz="1100" u="none" strike="noStrike">
                          <a:effectLst/>
                        </a:rPr>
                        <a:t>2020</a:t>
                      </a:r>
                      <a:endParaRPr lang="pt-BR" sz="1100" b="1" i="0" u="none" strike="noStrike">
                        <a:effectLst/>
                        <a:latin typeface="Arial" panose="020B0604020202020204" pitchFamily="34" charset="0"/>
                      </a:endParaRPr>
                    </a:p>
                  </a:txBody>
                  <a:tcPr marL="8881" marR="8881" marT="8881" marB="0" anchor="b"/>
                </a:tc>
                <a:extLst>
                  <a:ext uri="{0D108BD9-81ED-4DB2-BD59-A6C34878D82A}">
                    <a16:rowId xmlns:a16="http://schemas.microsoft.com/office/drawing/2014/main" val="875060592"/>
                  </a:ext>
                </a:extLst>
              </a:tr>
              <a:tr h="274282">
                <a:tc>
                  <a:txBody>
                    <a:bodyPr/>
                    <a:lstStyle/>
                    <a:p>
                      <a:pPr algn="l" fontAlgn="b"/>
                      <a:r>
                        <a:rPr lang="pt-BR" sz="1100" u="none" strike="noStrike">
                          <a:effectLst/>
                        </a:rPr>
                        <a:t>I - DATACENTER</a:t>
                      </a:r>
                      <a:endParaRPr lang="pt-BR" sz="1100" b="0" i="0" u="none" strike="noStrike">
                        <a:effectLst/>
                        <a:latin typeface="Arial" panose="020B0604020202020204" pitchFamily="34" charset="0"/>
                      </a:endParaRPr>
                    </a:p>
                  </a:txBody>
                  <a:tcPr marL="8881" marR="8881" marT="8881" marB="0" anchor="b"/>
                </a:tc>
                <a:tc>
                  <a:txBody>
                    <a:bodyPr/>
                    <a:lstStyle/>
                    <a:p>
                      <a:pPr algn="ctr" fontAlgn="b"/>
                      <a:r>
                        <a:rPr lang="pt-BR" sz="900" u="none" strike="noStrike">
                          <a:effectLst/>
                        </a:rPr>
                        <a:t>TRF3</a:t>
                      </a:r>
                      <a:endParaRPr lang="pt-BR" sz="900" b="0" i="0" u="none" strike="noStrike">
                        <a:effectLst/>
                        <a:latin typeface="Arial" panose="020B0604020202020204" pitchFamily="34" charset="0"/>
                      </a:endParaRPr>
                    </a:p>
                  </a:txBody>
                  <a:tcPr marL="8881" marR="8881" marT="8881" marB="0" anchor="b"/>
                </a:tc>
                <a:tc>
                  <a:txBody>
                    <a:bodyPr/>
                    <a:lstStyle/>
                    <a:p>
                      <a:pPr algn="ctr" fontAlgn="b"/>
                      <a:r>
                        <a:rPr lang="pt-BR" sz="900" u="none" strike="noStrike">
                          <a:effectLst/>
                        </a:rPr>
                        <a:t>TRF4</a:t>
                      </a:r>
                      <a:endParaRPr lang="pt-BR" sz="900" b="0" i="0" u="none" strike="noStrike">
                        <a:effectLst/>
                        <a:latin typeface="Arial" panose="020B0604020202020204" pitchFamily="34" charset="0"/>
                      </a:endParaRPr>
                    </a:p>
                  </a:txBody>
                  <a:tcPr marL="8881" marR="8881" marT="8881" marB="0" anchor="b"/>
                </a:tc>
                <a:tc>
                  <a:txBody>
                    <a:bodyPr/>
                    <a:lstStyle/>
                    <a:p>
                      <a:pPr algn="ctr" fontAlgn="b"/>
                      <a:r>
                        <a:rPr lang="pt-BR" sz="900" u="none" strike="noStrike">
                          <a:effectLst/>
                        </a:rPr>
                        <a:t>TRF2</a:t>
                      </a:r>
                      <a:endParaRPr lang="pt-BR" sz="900" b="0" i="0" u="none" strike="noStrike">
                        <a:effectLst/>
                        <a:latin typeface="Arial" panose="020B0604020202020204" pitchFamily="34" charset="0"/>
                      </a:endParaRPr>
                    </a:p>
                  </a:txBody>
                  <a:tcPr marL="8881" marR="8881" marT="8881" marB="0" anchor="b"/>
                </a:tc>
                <a:extLst>
                  <a:ext uri="{0D108BD9-81ED-4DB2-BD59-A6C34878D82A}">
                    <a16:rowId xmlns:a16="http://schemas.microsoft.com/office/drawing/2014/main" val="1126549977"/>
                  </a:ext>
                </a:extLst>
              </a:tr>
              <a:tr h="274282">
                <a:tc>
                  <a:txBody>
                    <a:bodyPr/>
                    <a:lstStyle/>
                    <a:p>
                      <a:pPr algn="l" fontAlgn="b"/>
                      <a:r>
                        <a:rPr lang="pt-BR" sz="1100" u="none" strike="noStrike">
                          <a:effectLst/>
                        </a:rPr>
                        <a:t>II - SERVIDORES</a:t>
                      </a:r>
                      <a:endParaRPr lang="pt-BR" sz="1100" b="0" i="0" u="none" strike="noStrike">
                        <a:effectLst/>
                        <a:latin typeface="Arial" panose="020B0604020202020204" pitchFamily="34" charset="0"/>
                      </a:endParaRPr>
                    </a:p>
                  </a:txBody>
                  <a:tcPr marL="8881" marR="8881" marT="8881" marB="0" anchor="b"/>
                </a:tc>
                <a:tc>
                  <a:txBody>
                    <a:bodyPr/>
                    <a:lstStyle/>
                    <a:p>
                      <a:pPr algn="ctr" fontAlgn="b"/>
                      <a:r>
                        <a:rPr lang="pt-BR" sz="900" u="none" strike="noStrike">
                          <a:effectLst/>
                        </a:rPr>
                        <a:t>CJF, TRF1,  TRF2, TRF4, TRF5</a:t>
                      </a:r>
                      <a:endParaRPr lang="pt-BR" sz="900" b="0" i="0" u="none" strike="noStrike">
                        <a:effectLst/>
                        <a:latin typeface="Arial" panose="020B0604020202020204" pitchFamily="34" charset="0"/>
                      </a:endParaRPr>
                    </a:p>
                  </a:txBody>
                  <a:tcPr marL="8881" marR="8881" marT="8881" marB="0" anchor="b"/>
                </a:tc>
                <a:tc>
                  <a:txBody>
                    <a:bodyPr/>
                    <a:lstStyle/>
                    <a:p>
                      <a:pPr algn="ctr" fontAlgn="b"/>
                      <a:r>
                        <a:rPr lang="pt-BR" sz="900" u="none" strike="noStrike">
                          <a:effectLst/>
                        </a:rPr>
                        <a:t>TRF4, TRF5</a:t>
                      </a:r>
                      <a:endParaRPr lang="pt-BR" sz="900" b="0" i="0" u="none" strike="noStrike">
                        <a:effectLst/>
                        <a:latin typeface="Arial" panose="020B0604020202020204" pitchFamily="34" charset="0"/>
                      </a:endParaRPr>
                    </a:p>
                  </a:txBody>
                  <a:tcPr marL="8881" marR="8881" marT="8881" marB="0" anchor="b"/>
                </a:tc>
                <a:tc>
                  <a:txBody>
                    <a:bodyPr/>
                    <a:lstStyle/>
                    <a:p>
                      <a:pPr algn="ctr" fontAlgn="b"/>
                      <a:r>
                        <a:rPr lang="pt-BR" sz="900" u="none" strike="noStrike">
                          <a:effectLst/>
                        </a:rPr>
                        <a:t>TRF1, TRF2, TRF4, TRF5</a:t>
                      </a:r>
                      <a:endParaRPr lang="pt-BR" sz="900" b="0" i="0" u="none" strike="noStrike">
                        <a:effectLst/>
                        <a:latin typeface="Arial" panose="020B0604020202020204" pitchFamily="34" charset="0"/>
                      </a:endParaRPr>
                    </a:p>
                  </a:txBody>
                  <a:tcPr marL="8881" marR="8881" marT="8881" marB="0" anchor="b"/>
                </a:tc>
                <a:extLst>
                  <a:ext uri="{0D108BD9-81ED-4DB2-BD59-A6C34878D82A}">
                    <a16:rowId xmlns:a16="http://schemas.microsoft.com/office/drawing/2014/main" val="1119184068"/>
                  </a:ext>
                </a:extLst>
              </a:tr>
              <a:tr h="274282">
                <a:tc>
                  <a:txBody>
                    <a:bodyPr/>
                    <a:lstStyle/>
                    <a:p>
                      <a:pPr algn="l" fontAlgn="b"/>
                      <a:r>
                        <a:rPr lang="pt-BR" sz="1100" u="none" strike="noStrike">
                          <a:effectLst/>
                        </a:rPr>
                        <a:t>III - COMUNICAÇÃO DE DADOS</a:t>
                      </a:r>
                      <a:endParaRPr lang="pt-BR" sz="1100" b="0" i="0" u="none" strike="noStrike">
                        <a:effectLst/>
                        <a:latin typeface="Arial" panose="020B0604020202020204" pitchFamily="34" charset="0"/>
                      </a:endParaRPr>
                    </a:p>
                  </a:txBody>
                  <a:tcPr marL="8881" marR="8881" marT="8881" marB="0" anchor="b"/>
                </a:tc>
                <a:tc>
                  <a:txBody>
                    <a:bodyPr/>
                    <a:lstStyle/>
                    <a:p>
                      <a:pPr algn="ctr" fontAlgn="b"/>
                      <a:r>
                        <a:rPr lang="pt-BR" sz="900" u="none" strike="noStrike" dirty="0">
                          <a:effectLst/>
                        </a:rPr>
                        <a:t>TRF2, TRF4</a:t>
                      </a:r>
                      <a:endParaRPr lang="pt-BR" sz="900" b="0" i="0" u="none" strike="noStrike" dirty="0">
                        <a:effectLst/>
                        <a:latin typeface="Arial" panose="020B0604020202020204" pitchFamily="34" charset="0"/>
                      </a:endParaRPr>
                    </a:p>
                  </a:txBody>
                  <a:tcPr marL="8881" marR="8881" marT="8881" marB="0" anchor="b"/>
                </a:tc>
                <a:tc>
                  <a:txBody>
                    <a:bodyPr/>
                    <a:lstStyle/>
                    <a:p>
                      <a:pPr algn="ctr" fontAlgn="b"/>
                      <a:r>
                        <a:rPr lang="pt-BR" sz="900" u="none" strike="noStrike" dirty="0">
                          <a:effectLst/>
                        </a:rPr>
                        <a:t>TRF2, TRF4</a:t>
                      </a:r>
                      <a:endParaRPr lang="pt-BR" sz="900" b="0" i="0" u="none" strike="noStrike" dirty="0">
                        <a:effectLst/>
                        <a:latin typeface="Arial" panose="020B0604020202020204" pitchFamily="34" charset="0"/>
                      </a:endParaRPr>
                    </a:p>
                  </a:txBody>
                  <a:tcPr marL="8881" marR="8881" marT="8881" marB="0" anchor="b"/>
                </a:tc>
                <a:tc>
                  <a:txBody>
                    <a:bodyPr/>
                    <a:lstStyle/>
                    <a:p>
                      <a:pPr algn="ctr" fontAlgn="b"/>
                      <a:r>
                        <a:rPr lang="pt-BR" sz="900" u="none" strike="noStrike">
                          <a:effectLst/>
                        </a:rPr>
                        <a:t>TRF2, TRF4</a:t>
                      </a:r>
                      <a:endParaRPr lang="pt-BR" sz="900" b="0" i="0" u="none" strike="noStrike">
                        <a:effectLst/>
                        <a:latin typeface="Arial" panose="020B0604020202020204" pitchFamily="34" charset="0"/>
                      </a:endParaRPr>
                    </a:p>
                  </a:txBody>
                  <a:tcPr marL="8881" marR="8881" marT="8881" marB="0" anchor="b"/>
                </a:tc>
                <a:extLst>
                  <a:ext uri="{0D108BD9-81ED-4DB2-BD59-A6C34878D82A}">
                    <a16:rowId xmlns:a16="http://schemas.microsoft.com/office/drawing/2014/main" val="657226376"/>
                  </a:ext>
                </a:extLst>
              </a:tr>
              <a:tr h="274282">
                <a:tc>
                  <a:txBody>
                    <a:bodyPr/>
                    <a:lstStyle/>
                    <a:p>
                      <a:pPr algn="l" fontAlgn="b"/>
                      <a:r>
                        <a:rPr lang="pt-BR" sz="1100" u="none" strike="noStrike">
                          <a:effectLst/>
                        </a:rPr>
                        <a:t>IV - SEGURANÇA</a:t>
                      </a:r>
                      <a:endParaRPr lang="pt-BR" sz="1100" b="0" i="0" u="none" strike="noStrike">
                        <a:effectLst/>
                        <a:latin typeface="Arial" panose="020B0604020202020204" pitchFamily="34" charset="0"/>
                      </a:endParaRPr>
                    </a:p>
                  </a:txBody>
                  <a:tcPr marL="8881" marR="8881" marT="8881" marB="0" anchor="b"/>
                </a:tc>
                <a:tc>
                  <a:txBody>
                    <a:bodyPr/>
                    <a:lstStyle/>
                    <a:p>
                      <a:pPr algn="ctr" fontAlgn="b"/>
                      <a:r>
                        <a:rPr lang="pt-BR" sz="900" u="none" strike="noStrike" dirty="0">
                          <a:effectLst/>
                        </a:rPr>
                        <a:t>TRF1, TRF2, TRF5</a:t>
                      </a:r>
                      <a:endParaRPr lang="pt-BR" sz="900" b="0" i="0" u="none" strike="noStrike" dirty="0">
                        <a:effectLst/>
                        <a:latin typeface="Arial" panose="020B0604020202020204" pitchFamily="34" charset="0"/>
                      </a:endParaRPr>
                    </a:p>
                  </a:txBody>
                  <a:tcPr marL="8881" marR="8881" marT="8881" marB="0" anchor="b"/>
                </a:tc>
                <a:tc>
                  <a:txBody>
                    <a:bodyPr/>
                    <a:lstStyle/>
                    <a:p>
                      <a:pPr algn="ctr" fontAlgn="b"/>
                      <a:r>
                        <a:rPr lang="pt-BR" sz="900" u="none" strike="noStrike" dirty="0">
                          <a:effectLst/>
                        </a:rPr>
                        <a:t>TRF5</a:t>
                      </a:r>
                      <a:endParaRPr lang="pt-BR" sz="900" b="0" i="0" u="none" strike="noStrike" dirty="0">
                        <a:effectLst/>
                        <a:latin typeface="Arial" panose="020B0604020202020204" pitchFamily="34" charset="0"/>
                      </a:endParaRPr>
                    </a:p>
                  </a:txBody>
                  <a:tcPr marL="8881" marR="8881" marT="8881" marB="0" anchor="b"/>
                </a:tc>
                <a:tc>
                  <a:txBody>
                    <a:bodyPr/>
                    <a:lstStyle/>
                    <a:p>
                      <a:pPr algn="ctr" fontAlgn="b"/>
                      <a:r>
                        <a:rPr lang="pt-BR" sz="900" u="none" strike="noStrike">
                          <a:effectLst/>
                        </a:rPr>
                        <a:t>TRF1, TRF2, TRF5</a:t>
                      </a:r>
                      <a:endParaRPr lang="pt-BR" sz="900" b="0" i="0" u="none" strike="noStrike">
                        <a:effectLst/>
                        <a:latin typeface="Arial" panose="020B0604020202020204" pitchFamily="34" charset="0"/>
                      </a:endParaRPr>
                    </a:p>
                  </a:txBody>
                  <a:tcPr marL="8881" marR="8881" marT="8881" marB="0" anchor="b"/>
                </a:tc>
                <a:extLst>
                  <a:ext uri="{0D108BD9-81ED-4DB2-BD59-A6C34878D82A}">
                    <a16:rowId xmlns:a16="http://schemas.microsoft.com/office/drawing/2014/main" val="3032342604"/>
                  </a:ext>
                </a:extLst>
              </a:tr>
              <a:tr h="274282">
                <a:tc>
                  <a:txBody>
                    <a:bodyPr/>
                    <a:lstStyle/>
                    <a:p>
                      <a:pPr algn="l" fontAlgn="b"/>
                      <a:r>
                        <a:rPr lang="pt-BR" sz="1100" u="none" strike="noStrike">
                          <a:effectLst/>
                        </a:rPr>
                        <a:t>V - ARMAZENAMENTO DE DADOS</a:t>
                      </a:r>
                      <a:endParaRPr lang="pt-BR" sz="1100" b="0" i="0" u="none" strike="noStrike">
                        <a:effectLst/>
                        <a:latin typeface="Arial" panose="020B0604020202020204" pitchFamily="34" charset="0"/>
                      </a:endParaRPr>
                    </a:p>
                  </a:txBody>
                  <a:tcPr marL="8881" marR="8881" marT="8881" marB="0" anchor="b"/>
                </a:tc>
                <a:tc>
                  <a:txBody>
                    <a:bodyPr/>
                    <a:lstStyle/>
                    <a:p>
                      <a:pPr algn="ctr" fontAlgn="b"/>
                      <a:r>
                        <a:rPr lang="pt-BR" sz="900" u="none" strike="noStrike">
                          <a:effectLst/>
                        </a:rPr>
                        <a:t>CJF, TRF1, TRF2, TRF3, TRF4, TRF5</a:t>
                      </a:r>
                      <a:endParaRPr lang="pt-BR" sz="900" b="0" i="0" u="none" strike="noStrike">
                        <a:effectLst/>
                        <a:latin typeface="Arial" panose="020B0604020202020204" pitchFamily="34" charset="0"/>
                      </a:endParaRPr>
                    </a:p>
                  </a:txBody>
                  <a:tcPr marL="8881" marR="8881" marT="8881" marB="0" anchor="b"/>
                </a:tc>
                <a:tc>
                  <a:txBody>
                    <a:bodyPr/>
                    <a:lstStyle/>
                    <a:p>
                      <a:pPr algn="ctr" fontAlgn="b"/>
                      <a:r>
                        <a:rPr lang="pt-BR" sz="900" u="none" strike="noStrike">
                          <a:effectLst/>
                        </a:rPr>
                        <a:t>TRF2, TRF4, TRF5</a:t>
                      </a:r>
                      <a:endParaRPr lang="pt-BR" sz="900" b="0" i="0" u="none" strike="noStrike">
                        <a:effectLst/>
                        <a:latin typeface="Arial" panose="020B0604020202020204" pitchFamily="34" charset="0"/>
                      </a:endParaRPr>
                    </a:p>
                  </a:txBody>
                  <a:tcPr marL="8881" marR="8881" marT="8881" marB="0" anchor="b"/>
                </a:tc>
                <a:tc>
                  <a:txBody>
                    <a:bodyPr/>
                    <a:lstStyle/>
                    <a:p>
                      <a:pPr algn="ctr" fontAlgn="b"/>
                      <a:r>
                        <a:rPr lang="pt-BR" sz="900" u="none" strike="noStrike">
                          <a:effectLst/>
                        </a:rPr>
                        <a:t>TRF4</a:t>
                      </a:r>
                      <a:endParaRPr lang="pt-BR" sz="900" b="0" i="0" u="none" strike="noStrike">
                        <a:effectLst/>
                        <a:latin typeface="Arial" panose="020B0604020202020204" pitchFamily="34" charset="0"/>
                      </a:endParaRPr>
                    </a:p>
                  </a:txBody>
                  <a:tcPr marL="8881" marR="8881" marT="8881" marB="0" anchor="b"/>
                </a:tc>
                <a:extLst>
                  <a:ext uri="{0D108BD9-81ED-4DB2-BD59-A6C34878D82A}">
                    <a16:rowId xmlns:a16="http://schemas.microsoft.com/office/drawing/2014/main" val="2179218054"/>
                  </a:ext>
                </a:extLst>
              </a:tr>
              <a:tr h="274282">
                <a:tc>
                  <a:txBody>
                    <a:bodyPr/>
                    <a:lstStyle/>
                    <a:p>
                      <a:pPr algn="l" fontAlgn="b"/>
                      <a:r>
                        <a:rPr lang="pt-BR" sz="1100" u="none" strike="noStrike">
                          <a:effectLst/>
                        </a:rPr>
                        <a:t>VI - BACKUP</a:t>
                      </a:r>
                      <a:endParaRPr lang="pt-BR" sz="1100" b="0" i="0" u="none" strike="noStrike">
                        <a:effectLst/>
                        <a:latin typeface="Arial" panose="020B0604020202020204" pitchFamily="34" charset="0"/>
                      </a:endParaRPr>
                    </a:p>
                  </a:txBody>
                  <a:tcPr marL="8881" marR="8881" marT="8881" marB="0" anchor="b"/>
                </a:tc>
                <a:tc>
                  <a:txBody>
                    <a:bodyPr/>
                    <a:lstStyle/>
                    <a:p>
                      <a:pPr algn="ctr" fontAlgn="b"/>
                      <a:r>
                        <a:rPr lang="pt-BR" sz="900" u="none" strike="noStrike">
                          <a:effectLst/>
                        </a:rPr>
                        <a:t>TRF1, TRF2, TRF3</a:t>
                      </a:r>
                      <a:endParaRPr lang="pt-BR" sz="900" b="0" i="0" u="none" strike="noStrike">
                        <a:effectLst/>
                        <a:latin typeface="Arial" panose="020B0604020202020204" pitchFamily="34" charset="0"/>
                      </a:endParaRPr>
                    </a:p>
                  </a:txBody>
                  <a:tcPr marL="8881" marR="8881" marT="8881" marB="0" anchor="b"/>
                </a:tc>
                <a:tc>
                  <a:txBody>
                    <a:bodyPr/>
                    <a:lstStyle/>
                    <a:p>
                      <a:pPr algn="ctr" fontAlgn="b"/>
                      <a:r>
                        <a:rPr lang="pt-BR" sz="900" u="none" strike="noStrike">
                          <a:effectLst/>
                        </a:rPr>
                        <a:t> </a:t>
                      </a:r>
                      <a:endParaRPr lang="pt-BR" sz="900" b="0" i="0" u="none" strike="noStrike">
                        <a:effectLst/>
                        <a:latin typeface="Arial" panose="020B0604020202020204" pitchFamily="34" charset="0"/>
                      </a:endParaRPr>
                    </a:p>
                  </a:txBody>
                  <a:tcPr marL="8881" marR="8881" marT="8881" marB="0" anchor="b"/>
                </a:tc>
                <a:tc>
                  <a:txBody>
                    <a:bodyPr/>
                    <a:lstStyle/>
                    <a:p>
                      <a:pPr algn="ctr" fontAlgn="b"/>
                      <a:r>
                        <a:rPr lang="pt-BR" sz="900" u="none" strike="noStrike">
                          <a:effectLst/>
                        </a:rPr>
                        <a:t> </a:t>
                      </a:r>
                      <a:endParaRPr lang="pt-BR" sz="900" b="0" i="0" u="none" strike="noStrike">
                        <a:effectLst/>
                        <a:latin typeface="Arial" panose="020B0604020202020204" pitchFamily="34" charset="0"/>
                      </a:endParaRPr>
                    </a:p>
                  </a:txBody>
                  <a:tcPr marL="8881" marR="8881" marT="8881" marB="0" anchor="b"/>
                </a:tc>
                <a:extLst>
                  <a:ext uri="{0D108BD9-81ED-4DB2-BD59-A6C34878D82A}">
                    <a16:rowId xmlns:a16="http://schemas.microsoft.com/office/drawing/2014/main" val="3513360146"/>
                  </a:ext>
                </a:extLst>
              </a:tr>
              <a:tr h="274282">
                <a:tc>
                  <a:txBody>
                    <a:bodyPr/>
                    <a:lstStyle/>
                    <a:p>
                      <a:pPr algn="l" fontAlgn="b"/>
                      <a:r>
                        <a:rPr lang="pt-BR" sz="1100" u="none" strike="noStrike">
                          <a:effectLst/>
                        </a:rPr>
                        <a:t>VII - ATIVOS DE REDE</a:t>
                      </a:r>
                      <a:endParaRPr lang="pt-BR" sz="1100" b="0" i="0" u="none" strike="noStrike">
                        <a:effectLst/>
                        <a:latin typeface="Arial" panose="020B0604020202020204" pitchFamily="34" charset="0"/>
                      </a:endParaRPr>
                    </a:p>
                  </a:txBody>
                  <a:tcPr marL="8881" marR="8881" marT="8881" marB="0" anchor="b"/>
                </a:tc>
                <a:tc>
                  <a:txBody>
                    <a:bodyPr/>
                    <a:lstStyle/>
                    <a:p>
                      <a:pPr algn="ctr" fontAlgn="b"/>
                      <a:r>
                        <a:rPr lang="pt-BR" sz="900" u="none" strike="noStrike">
                          <a:effectLst/>
                        </a:rPr>
                        <a:t>TRF2, TRF3, TRF4</a:t>
                      </a:r>
                      <a:endParaRPr lang="pt-BR" sz="900" b="0" i="0" u="none" strike="noStrike">
                        <a:effectLst/>
                        <a:latin typeface="Arial" panose="020B0604020202020204" pitchFamily="34" charset="0"/>
                      </a:endParaRPr>
                    </a:p>
                  </a:txBody>
                  <a:tcPr marL="8881" marR="8881" marT="8881" marB="0" anchor="b"/>
                </a:tc>
                <a:tc>
                  <a:txBody>
                    <a:bodyPr/>
                    <a:lstStyle/>
                    <a:p>
                      <a:pPr algn="ctr" fontAlgn="b"/>
                      <a:r>
                        <a:rPr lang="pt-BR" sz="900" u="none" strike="noStrike">
                          <a:effectLst/>
                        </a:rPr>
                        <a:t>CJF, TRF1, TRF2, TRF3, TRF4</a:t>
                      </a:r>
                      <a:endParaRPr lang="pt-BR" sz="900" b="0" i="0" u="none" strike="noStrike">
                        <a:effectLst/>
                        <a:latin typeface="Arial" panose="020B0604020202020204" pitchFamily="34" charset="0"/>
                      </a:endParaRPr>
                    </a:p>
                  </a:txBody>
                  <a:tcPr marL="8881" marR="8881" marT="8881" marB="0" anchor="b"/>
                </a:tc>
                <a:tc>
                  <a:txBody>
                    <a:bodyPr/>
                    <a:lstStyle/>
                    <a:p>
                      <a:pPr algn="ctr" fontAlgn="b"/>
                      <a:r>
                        <a:rPr lang="pt-BR" sz="900" u="none" strike="noStrike">
                          <a:effectLst/>
                        </a:rPr>
                        <a:t>TRF2, TRF3</a:t>
                      </a:r>
                      <a:endParaRPr lang="pt-BR" sz="900" b="0" i="0" u="none" strike="noStrike">
                        <a:effectLst/>
                        <a:latin typeface="Arial" panose="020B0604020202020204" pitchFamily="34" charset="0"/>
                      </a:endParaRPr>
                    </a:p>
                  </a:txBody>
                  <a:tcPr marL="8881" marR="8881" marT="8881" marB="0" anchor="b"/>
                </a:tc>
                <a:extLst>
                  <a:ext uri="{0D108BD9-81ED-4DB2-BD59-A6C34878D82A}">
                    <a16:rowId xmlns:a16="http://schemas.microsoft.com/office/drawing/2014/main" val="944058367"/>
                  </a:ext>
                </a:extLst>
              </a:tr>
              <a:tr h="274282">
                <a:tc>
                  <a:txBody>
                    <a:bodyPr/>
                    <a:lstStyle/>
                    <a:p>
                      <a:pPr algn="l" fontAlgn="b"/>
                      <a:r>
                        <a:rPr lang="pt-BR" sz="1100" u="none" strike="noStrike">
                          <a:effectLst/>
                        </a:rPr>
                        <a:t>VIII - MICROCOMPUTADOR</a:t>
                      </a:r>
                      <a:endParaRPr lang="pt-BR" sz="1100" b="0" i="0" u="none" strike="noStrike">
                        <a:effectLst/>
                        <a:latin typeface="Arial" panose="020B0604020202020204" pitchFamily="34" charset="0"/>
                      </a:endParaRPr>
                    </a:p>
                  </a:txBody>
                  <a:tcPr marL="8881" marR="8881" marT="8881" marB="0" anchor="b"/>
                </a:tc>
                <a:tc>
                  <a:txBody>
                    <a:bodyPr/>
                    <a:lstStyle/>
                    <a:p>
                      <a:pPr algn="ctr" fontAlgn="b"/>
                      <a:r>
                        <a:rPr lang="pt-BR" sz="900" u="none" strike="noStrike">
                          <a:effectLst/>
                        </a:rPr>
                        <a:t>CJF, TRF1, TRF2, TRF3, TRF5</a:t>
                      </a:r>
                      <a:endParaRPr lang="pt-BR" sz="900" b="0" i="0" u="none" strike="noStrike">
                        <a:effectLst/>
                        <a:latin typeface="Arial" panose="020B0604020202020204" pitchFamily="34" charset="0"/>
                      </a:endParaRPr>
                    </a:p>
                  </a:txBody>
                  <a:tcPr marL="8881" marR="8881" marT="8881" marB="0" anchor="b"/>
                </a:tc>
                <a:tc>
                  <a:txBody>
                    <a:bodyPr/>
                    <a:lstStyle/>
                    <a:p>
                      <a:pPr algn="ctr" fontAlgn="b"/>
                      <a:r>
                        <a:rPr lang="pt-BR" sz="900" u="none" strike="noStrike">
                          <a:effectLst/>
                        </a:rPr>
                        <a:t>CJF, TRF1,  TRF2, TRF3, TRF4, TRF5</a:t>
                      </a:r>
                      <a:endParaRPr lang="pt-BR" sz="900" b="0" i="0" u="none" strike="noStrike">
                        <a:effectLst/>
                        <a:latin typeface="Arial" panose="020B0604020202020204" pitchFamily="34" charset="0"/>
                      </a:endParaRPr>
                    </a:p>
                  </a:txBody>
                  <a:tcPr marL="8881" marR="8881" marT="8881" marB="0" anchor="b"/>
                </a:tc>
                <a:tc>
                  <a:txBody>
                    <a:bodyPr/>
                    <a:lstStyle/>
                    <a:p>
                      <a:pPr algn="ctr" fontAlgn="b"/>
                      <a:r>
                        <a:rPr lang="pt-BR" sz="900" u="none" strike="noStrike">
                          <a:effectLst/>
                        </a:rPr>
                        <a:t>TRF1, TRF3, TRF5</a:t>
                      </a:r>
                      <a:endParaRPr lang="pt-BR" sz="900" b="0" i="0" u="none" strike="noStrike">
                        <a:effectLst/>
                        <a:latin typeface="Arial" panose="020B0604020202020204" pitchFamily="34" charset="0"/>
                      </a:endParaRPr>
                    </a:p>
                  </a:txBody>
                  <a:tcPr marL="8881" marR="8881" marT="8881" marB="0" anchor="b"/>
                </a:tc>
                <a:extLst>
                  <a:ext uri="{0D108BD9-81ED-4DB2-BD59-A6C34878D82A}">
                    <a16:rowId xmlns:a16="http://schemas.microsoft.com/office/drawing/2014/main" val="2953476638"/>
                  </a:ext>
                </a:extLst>
              </a:tr>
              <a:tr h="274282">
                <a:tc>
                  <a:txBody>
                    <a:bodyPr/>
                    <a:lstStyle/>
                    <a:p>
                      <a:pPr algn="l" fontAlgn="b"/>
                      <a:r>
                        <a:rPr lang="pt-BR" sz="1100" u="none" strike="noStrike">
                          <a:effectLst/>
                        </a:rPr>
                        <a:t>IX - IMPRESSÃO</a:t>
                      </a:r>
                      <a:endParaRPr lang="pt-BR" sz="1100" b="0" i="0" u="none" strike="noStrike">
                        <a:effectLst/>
                        <a:latin typeface="Arial" panose="020B0604020202020204" pitchFamily="34" charset="0"/>
                      </a:endParaRPr>
                    </a:p>
                  </a:txBody>
                  <a:tcPr marL="8881" marR="8881" marT="8881" marB="0" anchor="b"/>
                </a:tc>
                <a:tc>
                  <a:txBody>
                    <a:bodyPr/>
                    <a:lstStyle/>
                    <a:p>
                      <a:pPr algn="ctr" fontAlgn="b"/>
                      <a:r>
                        <a:rPr lang="pt-BR" sz="900" u="none" strike="noStrike">
                          <a:effectLst/>
                        </a:rPr>
                        <a:t>TRF2, TRF4, TRF5</a:t>
                      </a:r>
                      <a:endParaRPr lang="pt-BR" sz="900" b="0" i="0" u="none" strike="noStrike">
                        <a:effectLst/>
                        <a:latin typeface="Arial" panose="020B0604020202020204" pitchFamily="34" charset="0"/>
                      </a:endParaRPr>
                    </a:p>
                  </a:txBody>
                  <a:tcPr marL="8881" marR="8881" marT="8881" marB="0" anchor="b"/>
                </a:tc>
                <a:tc>
                  <a:txBody>
                    <a:bodyPr/>
                    <a:lstStyle/>
                    <a:p>
                      <a:pPr algn="ctr" fontAlgn="b"/>
                      <a:r>
                        <a:rPr lang="pt-BR" sz="900" u="none" strike="noStrike">
                          <a:effectLst/>
                        </a:rPr>
                        <a:t>TRF2, TRF4</a:t>
                      </a:r>
                      <a:endParaRPr lang="pt-BR" sz="900" b="0" i="0" u="none" strike="noStrike">
                        <a:effectLst/>
                        <a:latin typeface="Arial" panose="020B0604020202020204" pitchFamily="34" charset="0"/>
                      </a:endParaRPr>
                    </a:p>
                  </a:txBody>
                  <a:tcPr marL="8881" marR="8881" marT="8881" marB="0" anchor="b"/>
                </a:tc>
                <a:tc>
                  <a:txBody>
                    <a:bodyPr/>
                    <a:lstStyle/>
                    <a:p>
                      <a:pPr algn="ctr" fontAlgn="b"/>
                      <a:r>
                        <a:rPr lang="pt-BR" sz="900" u="none" strike="noStrike">
                          <a:effectLst/>
                        </a:rPr>
                        <a:t>TRF1, TRF2, TRF4</a:t>
                      </a:r>
                      <a:endParaRPr lang="pt-BR" sz="900" b="0" i="0" u="none" strike="noStrike">
                        <a:effectLst/>
                        <a:latin typeface="Arial" panose="020B0604020202020204" pitchFamily="34" charset="0"/>
                      </a:endParaRPr>
                    </a:p>
                  </a:txBody>
                  <a:tcPr marL="8881" marR="8881" marT="8881" marB="0" anchor="b"/>
                </a:tc>
                <a:extLst>
                  <a:ext uri="{0D108BD9-81ED-4DB2-BD59-A6C34878D82A}">
                    <a16:rowId xmlns:a16="http://schemas.microsoft.com/office/drawing/2014/main" val="2857464615"/>
                  </a:ext>
                </a:extLst>
              </a:tr>
              <a:tr h="274282">
                <a:tc>
                  <a:txBody>
                    <a:bodyPr/>
                    <a:lstStyle/>
                    <a:p>
                      <a:pPr algn="l" fontAlgn="b"/>
                      <a:r>
                        <a:rPr lang="pt-BR" sz="1100" u="none" strike="noStrike">
                          <a:effectLst/>
                        </a:rPr>
                        <a:t>X - GRAVAÇÃO AUDIOVISUAL</a:t>
                      </a:r>
                      <a:endParaRPr lang="pt-BR" sz="1100" b="0" i="0" u="none" strike="noStrike">
                        <a:effectLst/>
                        <a:latin typeface="Arial" panose="020B0604020202020204" pitchFamily="34" charset="0"/>
                      </a:endParaRPr>
                    </a:p>
                  </a:txBody>
                  <a:tcPr marL="8881" marR="8881" marT="8881" marB="0" anchor="b"/>
                </a:tc>
                <a:tc>
                  <a:txBody>
                    <a:bodyPr/>
                    <a:lstStyle/>
                    <a:p>
                      <a:pPr algn="ctr" fontAlgn="b"/>
                      <a:r>
                        <a:rPr lang="pt-BR" sz="900" u="none" strike="noStrike">
                          <a:effectLst/>
                        </a:rPr>
                        <a:t>TRF2, TRF4, TRF5</a:t>
                      </a:r>
                      <a:endParaRPr lang="pt-BR" sz="900" b="0" i="0" u="none" strike="noStrike">
                        <a:effectLst/>
                        <a:latin typeface="Arial" panose="020B0604020202020204" pitchFamily="34" charset="0"/>
                      </a:endParaRPr>
                    </a:p>
                  </a:txBody>
                  <a:tcPr marL="8881" marR="8881" marT="8881" marB="0" anchor="b"/>
                </a:tc>
                <a:tc>
                  <a:txBody>
                    <a:bodyPr/>
                    <a:lstStyle/>
                    <a:p>
                      <a:pPr algn="ctr" fontAlgn="b"/>
                      <a:r>
                        <a:rPr lang="pt-BR" sz="900" u="none" strike="noStrike">
                          <a:effectLst/>
                        </a:rPr>
                        <a:t>TRF2, TRF4, TRF5</a:t>
                      </a:r>
                      <a:endParaRPr lang="pt-BR" sz="900" b="0" i="0" u="none" strike="noStrike">
                        <a:effectLst/>
                        <a:latin typeface="Arial" panose="020B0604020202020204" pitchFamily="34" charset="0"/>
                      </a:endParaRPr>
                    </a:p>
                  </a:txBody>
                  <a:tcPr marL="8881" marR="8881" marT="8881" marB="0" anchor="b"/>
                </a:tc>
                <a:tc>
                  <a:txBody>
                    <a:bodyPr/>
                    <a:lstStyle/>
                    <a:p>
                      <a:pPr algn="ctr" fontAlgn="b"/>
                      <a:r>
                        <a:rPr lang="pt-BR" sz="900" u="none" strike="noStrike">
                          <a:effectLst/>
                        </a:rPr>
                        <a:t>TRF1, TRF4, TRF5</a:t>
                      </a:r>
                      <a:endParaRPr lang="pt-BR" sz="900" b="0" i="0" u="none" strike="noStrike">
                        <a:effectLst/>
                        <a:latin typeface="Arial" panose="020B0604020202020204" pitchFamily="34" charset="0"/>
                      </a:endParaRPr>
                    </a:p>
                  </a:txBody>
                  <a:tcPr marL="8881" marR="8881" marT="8881" marB="0" anchor="b"/>
                </a:tc>
                <a:extLst>
                  <a:ext uri="{0D108BD9-81ED-4DB2-BD59-A6C34878D82A}">
                    <a16:rowId xmlns:a16="http://schemas.microsoft.com/office/drawing/2014/main" val="3495060509"/>
                  </a:ext>
                </a:extLst>
              </a:tr>
              <a:tr h="274282">
                <a:tc>
                  <a:txBody>
                    <a:bodyPr/>
                    <a:lstStyle/>
                    <a:p>
                      <a:pPr algn="l" fontAlgn="b"/>
                      <a:r>
                        <a:rPr lang="pt-BR" sz="1100" u="none" strike="noStrike">
                          <a:effectLst/>
                        </a:rPr>
                        <a:t>XI - VIDEOCONFERÊNCIA</a:t>
                      </a:r>
                      <a:endParaRPr lang="pt-BR" sz="1100" b="0" i="0" u="none" strike="noStrike">
                        <a:effectLst/>
                        <a:latin typeface="Arial" panose="020B0604020202020204" pitchFamily="34" charset="0"/>
                      </a:endParaRPr>
                    </a:p>
                  </a:txBody>
                  <a:tcPr marL="8881" marR="8881" marT="8881" marB="0" anchor="b"/>
                </a:tc>
                <a:tc>
                  <a:txBody>
                    <a:bodyPr/>
                    <a:lstStyle/>
                    <a:p>
                      <a:pPr algn="ctr" fontAlgn="b"/>
                      <a:r>
                        <a:rPr lang="pt-BR" sz="900" u="none" strike="noStrike">
                          <a:effectLst/>
                        </a:rPr>
                        <a:t>TRF1, TRF2, TRF4, TRF5</a:t>
                      </a:r>
                      <a:endParaRPr lang="pt-BR" sz="900" b="0" i="0" u="none" strike="noStrike">
                        <a:effectLst/>
                        <a:latin typeface="Arial" panose="020B0604020202020204" pitchFamily="34" charset="0"/>
                      </a:endParaRPr>
                    </a:p>
                  </a:txBody>
                  <a:tcPr marL="8881" marR="8881" marT="8881" marB="0" anchor="b"/>
                </a:tc>
                <a:tc>
                  <a:txBody>
                    <a:bodyPr/>
                    <a:lstStyle/>
                    <a:p>
                      <a:pPr algn="ctr" fontAlgn="b"/>
                      <a:r>
                        <a:rPr lang="pt-BR" sz="900" u="none" strike="noStrike">
                          <a:effectLst/>
                        </a:rPr>
                        <a:t>TRF2, TRF5</a:t>
                      </a:r>
                      <a:endParaRPr lang="pt-BR" sz="900" b="0" i="0" u="none" strike="noStrike">
                        <a:effectLst/>
                        <a:latin typeface="Arial" panose="020B0604020202020204" pitchFamily="34" charset="0"/>
                      </a:endParaRPr>
                    </a:p>
                  </a:txBody>
                  <a:tcPr marL="8881" marR="8881" marT="8881" marB="0" anchor="b"/>
                </a:tc>
                <a:tc>
                  <a:txBody>
                    <a:bodyPr/>
                    <a:lstStyle/>
                    <a:p>
                      <a:pPr algn="ctr" fontAlgn="b"/>
                      <a:r>
                        <a:rPr lang="pt-BR" sz="900" u="none" strike="noStrike" dirty="0">
                          <a:effectLst/>
                        </a:rPr>
                        <a:t>CJF, TRF2, TRF4, TRF5</a:t>
                      </a:r>
                      <a:endParaRPr lang="pt-BR" sz="900" b="0" i="0" u="none" strike="noStrike" dirty="0">
                        <a:effectLst/>
                        <a:latin typeface="Arial" panose="020B0604020202020204" pitchFamily="34" charset="0"/>
                      </a:endParaRPr>
                    </a:p>
                  </a:txBody>
                  <a:tcPr marL="8881" marR="8881" marT="8881" marB="0" anchor="b"/>
                </a:tc>
                <a:extLst>
                  <a:ext uri="{0D108BD9-81ED-4DB2-BD59-A6C34878D82A}">
                    <a16:rowId xmlns:a16="http://schemas.microsoft.com/office/drawing/2014/main" val="3107575285"/>
                  </a:ext>
                </a:extLst>
              </a:tr>
            </a:tbl>
          </a:graphicData>
        </a:graphic>
      </p:graphicFrame>
      <p:sp>
        <p:nvSpPr>
          <p:cNvPr id="14" name="Retângulo 13">
            <a:extLst>
              <a:ext uri="{FF2B5EF4-FFF2-40B4-BE49-F238E27FC236}">
                <a16:creationId xmlns:a16="http://schemas.microsoft.com/office/drawing/2014/main" id="{7C0FF08E-071A-43C4-A892-895E8389A7A7}"/>
              </a:ext>
            </a:extLst>
          </p:cNvPr>
          <p:cNvSpPr/>
          <p:nvPr/>
        </p:nvSpPr>
        <p:spPr>
          <a:xfrm>
            <a:off x="61767" y="1016382"/>
            <a:ext cx="9082233" cy="754053"/>
          </a:xfrm>
          <a:prstGeom prst="rect">
            <a:avLst/>
          </a:prstGeom>
        </p:spPr>
        <p:txBody>
          <a:bodyPr wrap="square">
            <a:spAutoFit/>
          </a:bodyPr>
          <a:lstStyle/>
          <a:p>
            <a:pPr algn="ctr"/>
            <a:r>
              <a:rPr lang="pt-BR" sz="2650" b="1" dirty="0">
                <a:solidFill>
                  <a:srgbClr val="000066"/>
                </a:solidFill>
              </a:rPr>
              <a:t>Nivelamento da infraestrutura de Tecnologia da Informação</a:t>
            </a:r>
          </a:p>
          <a:p>
            <a:pPr algn="ctr"/>
            <a:r>
              <a:rPr lang="pt-BR" sz="1600" b="1" dirty="0">
                <a:solidFill>
                  <a:srgbClr val="000066"/>
                </a:solidFill>
              </a:rPr>
              <a:t>Resolução CJF n. 477/2018 em substituição à Resolução CJF n. 355/2015	</a:t>
            </a:r>
          </a:p>
        </p:txBody>
      </p:sp>
      <p:sp>
        <p:nvSpPr>
          <p:cNvPr id="15" name="CaixaDeTexto 14">
            <a:extLst>
              <a:ext uri="{FF2B5EF4-FFF2-40B4-BE49-F238E27FC236}">
                <a16:creationId xmlns:a16="http://schemas.microsoft.com/office/drawing/2014/main" id="{E45AB916-74AF-4AFB-97ED-F56BFE417A2E}"/>
              </a:ext>
            </a:extLst>
          </p:cNvPr>
          <p:cNvSpPr txBox="1"/>
          <p:nvPr/>
        </p:nvSpPr>
        <p:spPr>
          <a:xfrm>
            <a:off x="827584" y="90199"/>
            <a:ext cx="7143800" cy="584775"/>
          </a:xfrm>
          <a:prstGeom prst="rect">
            <a:avLst/>
          </a:prstGeom>
          <a:noFill/>
        </p:spPr>
        <p:txBody>
          <a:bodyPr wrap="square" rtlCol="0">
            <a:spAutoFit/>
          </a:bodyPr>
          <a:lstStyle/>
          <a:p>
            <a:pPr algn="ctr"/>
            <a:r>
              <a:rPr lang="pt-BR" sz="3200" b="1" dirty="0">
                <a:solidFill>
                  <a:schemeClr val="bg1"/>
                </a:solidFill>
              </a:rPr>
              <a:t>Projeto Estratégico</a:t>
            </a:r>
          </a:p>
        </p:txBody>
      </p:sp>
    </p:spTree>
    <p:extLst>
      <p:ext uri="{BB962C8B-B14F-4D97-AF65-F5344CB8AC3E}">
        <p14:creationId xmlns:p14="http://schemas.microsoft.com/office/powerpoint/2010/main" val="27263985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4B33AE61-CE9B-4F86-86F6-43906BC78D2B}"/>
              </a:ext>
            </a:extLst>
          </p:cNvPr>
          <p:cNvSpPr/>
          <p:nvPr/>
        </p:nvSpPr>
        <p:spPr>
          <a:xfrm>
            <a:off x="1763688" y="197921"/>
            <a:ext cx="4541500" cy="400110"/>
          </a:xfrm>
          <a:prstGeom prst="rect">
            <a:avLst/>
          </a:prstGeom>
        </p:spPr>
        <p:txBody>
          <a:bodyPr wrap="none">
            <a:spAutoFit/>
          </a:bodyPr>
          <a:lstStyle/>
          <a:p>
            <a:r>
              <a:rPr lang="pt-BR"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Projeto Estudos Visando Alteração na LEF </a:t>
            </a:r>
            <a:endParaRPr lang="pt-BR" sz="2000" dirty="0">
              <a:solidFill>
                <a:schemeClr val="bg1"/>
              </a:solidFill>
            </a:endParaRPr>
          </a:p>
        </p:txBody>
      </p:sp>
      <p:pic>
        <p:nvPicPr>
          <p:cNvPr id="4" name="Imagem 3">
            <a:extLst>
              <a:ext uri="{FF2B5EF4-FFF2-40B4-BE49-F238E27FC236}">
                <a16:creationId xmlns:a16="http://schemas.microsoft.com/office/drawing/2014/main" id="{4D7E81E6-E5FA-41EE-946A-34A9394D9949}"/>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1547813"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Espaço Reservado para Rodapé 4">
            <a:extLst>
              <a:ext uri="{FF2B5EF4-FFF2-40B4-BE49-F238E27FC236}">
                <a16:creationId xmlns:a16="http://schemas.microsoft.com/office/drawing/2014/main" id="{A923FF04-8BFD-47F3-BF8E-5A7D6B50CB91}"/>
              </a:ext>
            </a:extLst>
          </p:cNvPr>
          <p:cNvSpPr>
            <a:spLocks noGrp="1"/>
          </p:cNvSpPr>
          <p:nvPr>
            <p:ph type="ftr" sz="quarter" idx="11"/>
          </p:nvPr>
        </p:nvSpPr>
        <p:spPr>
          <a:xfrm>
            <a:off x="3124200" y="6237312"/>
            <a:ext cx="2895600" cy="365125"/>
          </a:xfrm>
        </p:spPr>
        <p:txBody>
          <a:bodyPr/>
          <a:lstStyle/>
          <a:p>
            <a:r>
              <a:rPr lang="pt-BR" dirty="0"/>
              <a:t>7ª Reunião do COGEST</a:t>
            </a:r>
          </a:p>
        </p:txBody>
      </p:sp>
      <p:pic>
        <p:nvPicPr>
          <p:cNvPr id="6" name="Shape 139">
            <a:extLst>
              <a:ext uri="{FF2B5EF4-FFF2-40B4-BE49-F238E27FC236}">
                <a16:creationId xmlns:a16="http://schemas.microsoft.com/office/drawing/2014/main" id="{3DA4D8C3-7B8D-4F20-9987-BA74D5732B04}"/>
              </a:ext>
            </a:extLst>
          </p:cNvPr>
          <p:cNvPicPr preferRelativeResize="0"/>
          <p:nvPr/>
        </p:nvPicPr>
        <p:blipFill rotWithShape="1">
          <a:blip r:embed="rId5">
            <a:alphaModFix/>
          </a:blip>
          <a:srcRect/>
          <a:stretch/>
        </p:blipFill>
        <p:spPr>
          <a:xfrm>
            <a:off x="539552" y="1695244"/>
            <a:ext cx="7886700" cy="3499750"/>
          </a:xfrm>
          <a:prstGeom prst="rect">
            <a:avLst/>
          </a:prstGeom>
          <a:noFill/>
          <a:ln>
            <a:noFill/>
          </a:ln>
        </p:spPr>
      </p:pic>
    </p:spTree>
    <p:extLst>
      <p:ext uri="{BB962C8B-B14F-4D97-AF65-F5344CB8AC3E}">
        <p14:creationId xmlns:p14="http://schemas.microsoft.com/office/powerpoint/2010/main" val="283560337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2" name="Retângulo 11"/>
          <p:cNvSpPr/>
          <p:nvPr/>
        </p:nvSpPr>
        <p:spPr>
          <a:xfrm>
            <a:off x="107504" y="1988840"/>
            <a:ext cx="8280920" cy="397031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800" b="0" i="0" u="none" strike="noStrike" kern="1200" cap="none" spc="0" normalizeH="0" baseline="0" noProof="0" dirty="0">
                <a:ln>
                  <a:noFill/>
                </a:ln>
                <a:effectLst/>
                <a:uLnTx/>
                <a:uFillTx/>
                <a:latin typeface="Calibri"/>
                <a:ea typeface="+mn-ea"/>
                <a:cs typeface="+mn-cs"/>
              </a:rPr>
              <a:t>       Estágio de desenvolvimento: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effectLst/>
              <a:uLnTx/>
              <a:uFillTx/>
              <a:latin typeface="Calibri"/>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t-BR" sz="1800" b="0" i="0" u="none" strike="noStrike" kern="1200" cap="none" spc="0" normalizeH="0" baseline="0" noProof="0" dirty="0">
                <a:ln>
                  <a:noFill/>
                </a:ln>
                <a:effectLst/>
                <a:uLnTx/>
                <a:uFillTx/>
                <a:latin typeface="Calibri"/>
                <a:ea typeface="+mn-ea"/>
                <a:cs typeface="+mn-cs"/>
              </a:rPr>
              <a:t>40% (Contratações conjuntas realizadas em 2015 (1) e 2017 (2))</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t-BR" sz="1800" b="0" i="0" u="none" strike="noStrike" kern="1200" cap="none" spc="0" normalizeH="0" baseline="0" noProof="0" dirty="0">
                <a:ln>
                  <a:noFill/>
                </a:ln>
                <a:effectLst/>
                <a:uLnTx/>
                <a:uFillTx/>
                <a:latin typeface="Calibri"/>
                <a:ea typeface="+mn-ea"/>
                <a:cs typeface="+mn-cs"/>
              </a:rPr>
              <a:t>Meta em 2018: 04, em 2019: 05 e em 2020: 06</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pt-BR" sz="1800" b="0" i="0" u="none" strike="noStrike" kern="1200" cap="none" spc="0" normalizeH="0" baseline="0" noProof="0" dirty="0">
              <a:ln>
                <a:noFill/>
              </a:ln>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800" b="0" i="0" u="none" strike="noStrike" kern="1200" cap="none" spc="0" normalizeH="0" baseline="0" noProof="0" dirty="0">
                <a:ln>
                  <a:noFill/>
                </a:ln>
                <a:effectLst/>
                <a:uLnTx/>
                <a:uFillTx/>
                <a:latin typeface="Calibri"/>
                <a:ea typeface="+mn-ea"/>
                <a:cs typeface="+mn-cs"/>
              </a:rPr>
              <a:t>        Principais dificuldades: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effectLst/>
              <a:uLnTx/>
              <a:uFillTx/>
              <a:latin typeface="Calibri"/>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t-BR" sz="1800" b="0" i="0" u="none" strike="noStrike" kern="1200" cap="none" spc="0" normalizeH="0" baseline="0" noProof="0" dirty="0">
                <a:ln>
                  <a:noFill/>
                </a:ln>
                <a:effectLst/>
                <a:uLnTx/>
                <a:uFillTx/>
                <a:latin typeface="Calibri"/>
                <a:ea typeface="+mn-ea"/>
                <a:cs typeface="+mn-cs"/>
              </a:rPr>
              <a:t>Limites estabelecidos na EC 95</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t-BR" sz="1800" b="0" i="0" u="none" strike="noStrike" kern="1200" cap="none" spc="0" normalizeH="0" baseline="0" noProof="0" dirty="0">
                <a:ln>
                  <a:noFill/>
                </a:ln>
                <a:effectLst/>
                <a:uLnTx/>
                <a:uFillTx/>
                <a:latin typeface="Calibri"/>
                <a:ea typeface="+mn-ea"/>
                <a:cs typeface="+mn-cs"/>
              </a:rPr>
              <a:t>Falta de regulamentação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800" b="0" i="0" u="none" strike="noStrike" kern="1200" cap="none" spc="0" normalizeH="0" baseline="0" noProof="0" dirty="0">
                <a:ln>
                  <a:noFill/>
                </a:ln>
                <a:effectLst/>
                <a:uLnTx/>
                <a:uFillTx/>
                <a:latin typeface="Calibri"/>
                <a:ea typeface="+mn-ea"/>
                <a:cs typeface="+mn-cs"/>
              </a:rPr>
              <a:t>        Encaminhamento do projeto: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effectLst/>
              <a:uLnTx/>
              <a:uFillTx/>
              <a:latin typeface="Calibri"/>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t-BR" sz="1800" b="0" i="0" u="none" strike="noStrike" kern="1200" cap="none" spc="0" normalizeH="0" baseline="0" noProof="0" dirty="0">
                <a:ln>
                  <a:noFill/>
                </a:ln>
                <a:effectLst/>
                <a:uLnTx/>
                <a:uFillTx/>
                <a:latin typeface="Calibri"/>
                <a:ea typeface="+mn-ea"/>
                <a:cs typeface="+mn-cs"/>
              </a:rPr>
              <a:t>Manter o projeto como nacional.</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t-BR" sz="1800" b="0" i="0" u="none" strike="noStrike" kern="1200" cap="none" spc="0" normalizeH="0" baseline="0" noProof="0" dirty="0">
                <a:ln>
                  <a:noFill/>
                </a:ln>
                <a:effectLst/>
                <a:uLnTx/>
                <a:uFillTx/>
                <a:latin typeface="Calibri"/>
                <a:ea typeface="+mn-ea"/>
                <a:cs typeface="+mn-cs"/>
              </a:rPr>
              <a:t>Regulamentar e priorizar as contratações conjuntas </a:t>
            </a:r>
          </a:p>
        </p:txBody>
      </p:sp>
      <p:pic>
        <p:nvPicPr>
          <p:cNvPr id="7" name="Imagem 3">
            <a:extLst>
              <a:ext uri="{FF2B5EF4-FFF2-40B4-BE49-F238E27FC236}">
                <a16:creationId xmlns:a16="http://schemas.microsoft.com/office/drawing/2014/main" id="{2AE3948D-0ADA-4433-84DD-B98ED016B84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547813"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spaço Reservado para Rodapé 1">
            <a:extLst>
              <a:ext uri="{FF2B5EF4-FFF2-40B4-BE49-F238E27FC236}">
                <a16:creationId xmlns:a16="http://schemas.microsoft.com/office/drawing/2014/main" id="{FEABD071-DC71-4156-8F11-2AEEB90E573D}"/>
              </a:ext>
            </a:extLst>
          </p:cNvPr>
          <p:cNvSpPr>
            <a:spLocks noGrp="1"/>
          </p:cNvSpPr>
          <p:nvPr>
            <p:ph type="ftr" sz="quarter" idx="11"/>
          </p:nvPr>
        </p:nvSpPr>
        <p:spPr>
          <a:xfrm>
            <a:off x="3002987" y="6200973"/>
            <a:ext cx="2895600" cy="365125"/>
          </a:xfrm>
        </p:spPr>
        <p:txBody>
          <a:bodyPr/>
          <a:lstStyle/>
          <a:p>
            <a:r>
              <a:rPr lang="pt-BR" dirty="0"/>
              <a:t>7ª Reunião do COGEST</a:t>
            </a:r>
          </a:p>
        </p:txBody>
      </p:sp>
      <p:sp>
        <p:nvSpPr>
          <p:cNvPr id="4" name="Retângulo 3">
            <a:extLst>
              <a:ext uri="{FF2B5EF4-FFF2-40B4-BE49-F238E27FC236}">
                <a16:creationId xmlns:a16="http://schemas.microsoft.com/office/drawing/2014/main" id="{77DD4EEF-540C-4918-B204-7190D874EB57}"/>
              </a:ext>
            </a:extLst>
          </p:cNvPr>
          <p:cNvSpPr/>
          <p:nvPr/>
        </p:nvSpPr>
        <p:spPr>
          <a:xfrm>
            <a:off x="1462455" y="136525"/>
            <a:ext cx="5976664" cy="400110"/>
          </a:xfrm>
          <a:prstGeom prst="rect">
            <a:avLst/>
          </a:prstGeom>
        </p:spPr>
        <p:txBody>
          <a:bodyPr wrap="square">
            <a:spAutoFit/>
          </a:bodyPr>
          <a:lstStyle/>
          <a:p>
            <a:pPr lvl="0" algn="ctr">
              <a:defRPr/>
            </a:pPr>
            <a:r>
              <a:rPr lang="pt-BR" sz="2000" b="1" dirty="0">
                <a:solidFill>
                  <a:schemeClr val="bg1"/>
                </a:solidFill>
              </a:rPr>
              <a:t>Contratações conjuntas de soluções de TI na JF</a:t>
            </a:r>
          </a:p>
        </p:txBody>
      </p:sp>
      <p:pic>
        <p:nvPicPr>
          <p:cNvPr id="10" name="Imagem 9">
            <a:extLst>
              <a:ext uri="{FF2B5EF4-FFF2-40B4-BE49-F238E27FC236}">
                <a16:creationId xmlns:a16="http://schemas.microsoft.com/office/drawing/2014/main" id="{D8109EFB-8127-427A-878C-49B129831C51}"/>
              </a:ext>
            </a:extLst>
          </p:cNvPr>
          <p:cNvPicPr>
            <a:picLocks noChangeAspect="1"/>
          </p:cNvPicPr>
          <p:nvPr/>
        </p:nvPicPr>
        <p:blipFill>
          <a:blip r:embed="rId4" cstate="print"/>
          <a:stretch>
            <a:fillRect/>
          </a:stretch>
        </p:blipFill>
        <p:spPr>
          <a:xfrm>
            <a:off x="2414401" y="897768"/>
            <a:ext cx="3667125" cy="1047750"/>
          </a:xfrm>
          <a:prstGeom prst="rect">
            <a:avLst/>
          </a:prstGeom>
        </p:spPr>
      </p:pic>
    </p:spTree>
    <p:extLst>
      <p:ext uri="{BB962C8B-B14F-4D97-AF65-F5344CB8AC3E}">
        <p14:creationId xmlns:p14="http://schemas.microsoft.com/office/powerpoint/2010/main" val="254611342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2" name="Retângulo 11"/>
          <p:cNvSpPr/>
          <p:nvPr/>
        </p:nvSpPr>
        <p:spPr>
          <a:xfrm>
            <a:off x="3491880" y="1052736"/>
            <a:ext cx="5544616" cy="480131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800" b="0" i="0" u="none" strike="noStrike" kern="1200" cap="none" spc="0" normalizeH="0" baseline="0" noProof="0" dirty="0">
                <a:ln>
                  <a:noFill/>
                </a:ln>
                <a:effectLst/>
                <a:uLnTx/>
                <a:uFillTx/>
                <a:latin typeface="Calibri"/>
                <a:ea typeface="+mn-ea"/>
                <a:cs typeface="+mn-cs"/>
              </a:rPr>
              <a:t>Estágio de desenvolvimento: 41,77%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effectLst/>
              <a:uLnTx/>
              <a:uFillTx/>
              <a:latin typeface="Calibri"/>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t-BR" sz="1800" b="0" i="1" u="none" strike="noStrike" kern="1200" cap="none" spc="0" normalizeH="0" baseline="0" noProof="0" dirty="0">
                <a:ln>
                  <a:noFill/>
                </a:ln>
                <a:effectLst/>
                <a:uLnTx/>
                <a:uFillTx/>
                <a:latin typeface="Calibri"/>
                <a:ea typeface="+mn-ea"/>
                <a:cs typeface="+mn-cs"/>
              </a:rPr>
              <a:t>Meta em 2017: 40%, em 2018: 60%, em 2019: 80% e em 2020: 100%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800" b="0" i="0" u="none" strike="noStrike" kern="1200" cap="none" spc="0" normalizeH="0" baseline="0" noProof="0" dirty="0">
                <a:ln>
                  <a:noFill/>
                </a:ln>
                <a:effectLst/>
                <a:uLnTx/>
                <a:uFillTx/>
                <a:latin typeface="Calibri"/>
                <a:ea typeface="+mn-ea"/>
                <a:cs typeface="+mn-cs"/>
              </a:rPr>
              <a:t>Principais dificuldades: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effectLst/>
              <a:uLnTx/>
              <a:uFillTx/>
              <a:latin typeface="Calibri"/>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t-BR" sz="1800" b="0" i="0" u="none" strike="noStrike" kern="1200" cap="none" spc="0" normalizeH="0" baseline="0" noProof="0" dirty="0">
                <a:ln>
                  <a:noFill/>
                </a:ln>
                <a:effectLst/>
                <a:uLnTx/>
                <a:uFillTx/>
                <a:latin typeface="Calibri"/>
                <a:ea typeface="+mn-ea"/>
                <a:cs typeface="+mn-cs"/>
              </a:rPr>
              <a:t>Limites estabelecidos na EC 95</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t-BR" sz="1800" b="0" i="0" u="none" strike="noStrike" kern="1200" cap="none" spc="0" normalizeH="0" baseline="0" noProof="0" dirty="0">
                <a:ln>
                  <a:noFill/>
                </a:ln>
                <a:effectLst/>
                <a:uLnTx/>
                <a:uFillTx/>
                <a:latin typeface="Calibri"/>
                <a:ea typeface="+mn-ea"/>
                <a:cs typeface="+mn-cs"/>
              </a:rPr>
              <a:t>Gestão da infraestrutura</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t-BR" sz="1800" b="0" i="0" u="none" strike="noStrike" kern="1200" cap="none" spc="0" normalizeH="0" baseline="0" noProof="0" dirty="0">
                <a:ln>
                  <a:noFill/>
                </a:ln>
                <a:effectLst/>
                <a:uLnTx/>
                <a:uFillTx/>
                <a:latin typeface="Calibri"/>
                <a:ea typeface="+mn-ea"/>
                <a:cs typeface="+mn-cs"/>
              </a:rPr>
              <a:t>Equipe reduzida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800" b="0" i="0" u="none" strike="noStrike" kern="1200" cap="none" spc="0" normalizeH="0" baseline="0" noProof="0" dirty="0">
                <a:ln>
                  <a:noFill/>
                </a:ln>
                <a:effectLst/>
                <a:uLnTx/>
                <a:uFillTx/>
                <a:latin typeface="Calibri"/>
                <a:ea typeface="+mn-ea"/>
                <a:cs typeface="+mn-cs"/>
              </a:rPr>
              <a:t>Encaminhamento do projeto: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effectLst/>
              <a:uLnTx/>
              <a:uFillTx/>
              <a:latin typeface="Calibri"/>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t-BR" sz="1800" b="0" i="0" u="none" strike="noStrike" kern="1200" cap="none" spc="0" normalizeH="0" baseline="0" noProof="0" dirty="0">
                <a:ln>
                  <a:noFill/>
                </a:ln>
                <a:effectLst/>
                <a:uLnTx/>
                <a:uFillTx/>
                <a:latin typeface="Calibri"/>
                <a:ea typeface="+mn-ea"/>
                <a:cs typeface="+mn-cs"/>
              </a:rPr>
              <a:t>Manter o projeto como nacional</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t-BR" sz="1800" b="0" i="0" u="none" strike="noStrike" kern="1200" cap="none" spc="0" normalizeH="0" baseline="0" noProof="0" dirty="0">
                <a:ln>
                  <a:noFill/>
                </a:ln>
                <a:effectLst/>
                <a:uLnTx/>
                <a:uFillTx/>
                <a:latin typeface="Calibri"/>
                <a:ea typeface="+mn-ea"/>
                <a:cs typeface="+mn-cs"/>
              </a:rPr>
              <a:t>Priorizar as contratações conjuntas e orçamento</a:t>
            </a:r>
          </a:p>
          <a:p>
            <a:pPr marR="0" lvl="0" algn="l" defTabSz="914400" rtl="0" eaLnBrk="1" fontAlgn="auto" latinLnBrk="0" hangingPunct="1">
              <a:lnSpc>
                <a:spcPct val="100000"/>
              </a:lnSpc>
              <a:spcBef>
                <a:spcPts val="0"/>
              </a:spcBef>
              <a:spcAft>
                <a:spcPts val="0"/>
              </a:spcAft>
              <a:buClrTx/>
              <a:buSzTx/>
              <a:tabLst/>
              <a:defRPr/>
            </a:pPr>
            <a:endParaRPr kumimoji="0" lang="pt-BR" sz="1800" b="0" i="0" u="none" strike="noStrike" kern="1200" cap="none" spc="0" normalizeH="0" baseline="0" noProof="0" dirty="0">
              <a:ln>
                <a:noFill/>
              </a:ln>
              <a:effectLst/>
              <a:uLnTx/>
              <a:uFillTx/>
              <a:latin typeface="Calibri"/>
              <a:ea typeface="+mn-ea"/>
              <a:cs typeface="+mn-cs"/>
            </a:endParaRPr>
          </a:p>
        </p:txBody>
      </p:sp>
      <p:pic>
        <p:nvPicPr>
          <p:cNvPr id="7" name="Imagem 3">
            <a:extLst>
              <a:ext uri="{FF2B5EF4-FFF2-40B4-BE49-F238E27FC236}">
                <a16:creationId xmlns:a16="http://schemas.microsoft.com/office/drawing/2014/main" id="{7AE2DBB5-CB71-452C-B0B3-AACCF0F7DFF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547813"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spaço Reservado para Rodapé 1">
            <a:extLst>
              <a:ext uri="{FF2B5EF4-FFF2-40B4-BE49-F238E27FC236}">
                <a16:creationId xmlns:a16="http://schemas.microsoft.com/office/drawing/2014/main" id="{2E7E77AA-66BB-4EFC-BD5D-F80D6AEC93EC}"/>
              </a:ext>
            </a:extLst>
          </p:cNvPr>
          <p:cNvSpPr>
            <a:spLocks noGrp="1"/>
          </p:cNvSpPr>
          <p:nvPr>
            <p:ph type="ftr" sz="quarter" idx="11"/>
          </p:nvPr>
        </p:nvSpPr>
        <p:spPr>
          <a:xfrm>
            <a:off x="2915816" y="6184159"/>
            <a:ext cx="2895600" cy="365125"/>
          </a:xfrm>
        </p:spPr>
        <p:txBody>
          <a:bodyPr/>
          <a:lstStyle/>
          <a:p>
            <a:r>
              <a:rPr lang="pt-BR" dirty="0"/>
              <a:t>7ª Reunião do COGEST</a:t>
            </a:r>
          </a:p>
        </p:txBody>
      </p:sp>
      <p:sp>
        <p:nvSpPr>
          <p:cNvPr id="4" name="Retângulo 3">
            <a:extLst>
              <a:ext uri="{FF2B5EF4-FFF2-40B4-BE49-F238E27FC236}">
                <a16:creationId xmlns:a16="http://schemas.microsoft.com/office/drawing/2014/main" id="{EF2EE4B7-74F8-4929-A4A7-3CF91ED182E0}"/>
              </a:ext>
            </a:extLst>
          </p:cNvPr>
          <p:cNvSpPr/>
          <p:nvPr/>
        </p:nvSpPr>
        <p:spPr>
          <a:xfrm>
            <a:off x="1493803" y="21020"/>
            <a:ext cx="6559751" cy="677108"/>
          </a:xfrm>
          <a:prstGeom prst="rect">
            <a:avLst/>
          </a:prstGeom>
        </p:spPr>
        <p:txBody>
          <a:bodyPr wrap="square">
            <a:spAutoFit/>
          </a:bodyPr>
          <a:lstStyle/>
          <a:p>
            <a:pPr lvl="0">
              <a:defRPr/>
            </a:pPr>
            <a:r>
              <a:rPr lang="pt-BR" sz="2000" b="1" dirty="0">
                <a:solidFill>
                  <a:schemeClr val="bg1"/>
                </a:solidFill>
              </a:rPr>
              <a:t>Nivelamento da infraestrutura de Tecnologia da Informação</a:t>
            </a:r>
          </a:p>
          <a:p>
            <a:pPr lvl="0" algn="ctr">
              <a:defRPr/>
            </a:pPr>
            <a:r>
              <a:rPr lang="pt-BR" sz="1200" b="1" dirty="0">
                <a:solidFill>
                  <a:schemeClr val="bg1"/>
                </a:solidFill>
              </a:rPr>
              <a:t>Resolução CJF n. 477/2018 em substituição à Resolução CJF n. 355/2015</a:t>
            </a:r>
            <a:r>
              <a:rPr lang="pt-BR" b="1" dirty="0">
                <a:solidFill>
                  <a:schemeClr val="bg1"/>
                </a:solidFill>
              </a:rPr>
              <a:t>	</a:t>
            </a:r>
            <a:endParaRPr lang="pt-BR" dirty="0">
              <a:solidFill>
                <a:schemeClr val="bg1"/>
              </a:solidFill>
            </a:endParaRPr>
          </a:p>
        </p:txBody>
      </p:sp>
      <p:grpSp>
        <p:nvGrpSpPr>
          <p:cNvPr id="10" name="Agrupar 9">
            <a:extLst>
              <a:ext uri="{FF2B5EF4-FFF2-40B4-BE49-F238E27FC236}">
                <a16:creationId xmlns:a16="http://schemas.microsoft.com/office/drawing/2014/main" id="{E7E2330C-AA68-4295-8213-B8F88E54DEFA}"/>
              </a:ext>
            </a:extLst>
          </p:cNvPr>
          <p:cNvGrpSpPr/>
          <p:nvPr/>
        </p:nvGrpSpPr>
        <p:grpSpPr>
          <a:xfrm>
            <a:off x="0" y="1003950"/>
            <a:ext cx="3347864" cy="5454000"/>
            <a:chOff x="0" y="1095284"/>
            <a:chExt cx="3347864" cy="5454000"/>
          </a:xfrm>
        </p:grpSpPr>
        <p:pic>
          <p:nvPicPr>
            <p:cNvPr id="9" name="Imagem 8">
              <a:extLst>
                <a:ext uri="{FF2B5EF4-FFF2-40B4-BE49-F238E27FC236}">
                  <a16:creationId xmlns:a16="http://schemas.microsoft.com/office/drawing/2014/main" id="{8EDF1FE6-E16D-4C05-A4A0-8E692851C34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837108"/>
              <a:ext cx="3347864" cy="2712176"/>
            </a:xfrm>
            <a:prstGeom prst="rect">
              <a:avLst/>
            </a:prstGeom>
          </p:spPr>
        </p:pic>
        <p:pic>
          <p:nvPicPr>
            <p:cNvPr id="11" name="Imagem 10">
              <a:extLst>
                <a:ext uri="{FF2B5EF4-FFF2-40B4-BE49-F238E27FC236}">
                  <a16:creationId xmlns:a16="http://schemas.microsoft.com/office/drawing/2014/main" id="{29D7266E-FA1B-4920-BBDD-4142CFED2BB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095284"/>
              <a:ext cx="3347864" cy="2765676"/>
            </a:xfrm>
            <a:prstGeom prst="rect">
              <a:avLst/>
            </a:prstGeom>
          </p:spPr>
        </p:pic>
      </p:grpSp>
    </p:spTree>
    <p:extLst>
      <p:ext uri="{BB962C8B-B14F-4D97-AF65-F5344CB8AC3E}">
        <p14:creationId xmlns:p14="http://schemas.microsoft.com/office/powerpoint/2010/main" val="132399209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2" name="Retângulo 11"/>
          <p:cNvSpPr/>
          <p:nvPr/>
        </p:nvSpPr>
        <p:spPr>
          <a:xfrm>
            <a:off x="431540" y="908720"/>
            <a:ext cx="8280920" cy="452431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800" b="0" i="0" u="none" strike="noStrike" kern="1200" cap="none" spc="0" normalizeH="0" baseline="0" noProof="0" dirty="0">
                <a:ln>
                  <a:noFill/>
                </a:ln>
                <a:effectLst/>
                <a:uLnTx/>
                <a:uFillTx/>
                <a:latin typeface="Calibri"/>
                <a:ea typeface="+mn-ea"/>
                <a:cs typeface="+mn-cs"/>
              </a:rPr>
              <a:t>Escopo:</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t-BR" sz="1800" b="0" i="0" u="none" strike="noStrike" kern="1200" cap="none" spc="0" normalizeH="0" baseline="0" noProof="0" dirty="0">
                <a:ln>
                  <a:noFill/>
                </a:ln>
                <a:effectLst/>
                <a:uLnTx/>
                <a:uFillTx/>
                <a:latin typeface="Calibri"/>
                <a:ea typeface="+mn-ea"/>
                <a:cs typeface="+mn-cs"/>
              </a:rPr>
              <a:t>Identificar iniciativas comuns de desenvolvimento de sistemas nos órgãos da JF; – Resolução CJF n. 88/2009 – SIJUS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t-BR" sz="1800" b="0" i="0" u="none" strike="noStrike" kern="1200" cap="none" spc="0" normalizeH="0" baseline="0" noProof="0" dirty="0">
                <a:ln>
                  <a:noFill/>
                </a:ln>
                <a:effectLst/>
                <a:uLnTx/>
                <a:uFillTx/>
                <a:latin typeface="Calibri"/>
                <a:ea typeface="+mn-ea"/>
                <a:cs typeface="+mn-cs"/>
              </a:rPr>
              <a:t>Submeter para avaliação do Comitê Gestor de Estratégia da Justiça Federal - COGEST;  - Resolução CJF n. 313/2014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t-BR" sz="1800" b="0" i="0" u="none" strike="noStrike" kern="1200" cap="none" spc="0" normalizeH="0" baseline="0" noProof="0" dirty="0">
                <a:ln>
                  <a:noFill/>
                </a:ln>
                <a:effectLst/>
                <a:uLnTx/>
                <a:uFillTx/>
                <a:latin typeface="Calibri"/>
                <a:ea typeface="+mn-ea"/>
                <a:cs typeface="+mn-cs"/>
              </a:rPr>
              <a:t>Definir órgão responsável pela gestão do projeto; - Resolução CJF n.442/2017 – Modelo de Gestão para Sistema Nacional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t-BR" sz="1800" b="0" i="0" u="none" strike="noStrike" kern="1200" cap="none" spc="0" normalizeH="0" baseline="0" noProof="0" dirty="0">
                <a:ln>
                  <a:noFill/>
                </a:ln>
                <a:effectLst/>
                <a:uLnTx/>
                <a:uFillTx/>
                <a:latin typeface="Calibri"/>
                <a:ea typeface="+mn-ea"/>
                <a:cs typeface="+mn-cs"/>
              </a:rPr>
              <a:t>Definir grupo de trabalho que irá atuar no desenvolvimento da atividade; - Resolução CJF n.442/2017 – Modelo de Gestão para Sistema Nacional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t-BR" sz="1800" b="0" i="0" u="none" strike="noStrike" kern="1200" cap="none" spc="0" normalizeH="0" baseline="0" noProof="0" dirty="0">
                <a:ln>
                  <a:noFill/>
                </a:ln>
                <a:effectLst/>
                <a:uLnTx/>
                <a:uFillTx/>
                <a:latin typeface="Calibri"/>
                <a:ea typeface="+mn-ea"/>
                <a:cs typeface="+mn-cs"/>
              </a:rPr>
              <a:t>Acompanhamento das ações do grupo de trabalho responsável pelo desenvolvimento da atividade. - Resolução CJF n.442/2017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800" b="0" i="0" u="none" strike="noStrike" kern="1200" cap="none" spc="0" normalizeH="0" baseline="0" noProof="0" dirty="0">
                <a:ln>
                  <a:noFill/>
                </a:ln>
                <a:effectLst/>
                <a:uLnTx/>
                <a:uFillTx/>
                <a:latin typeface="Calibri"/>
                <a:ea typeface="+mn-ea"/>
                <a:cs typeface="+mn-cs"/>
              </a:rPr>
              <a:t>Encaminhamento do projeto: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effectLst/>
              <a:uLnTx/>
              <a:uFillTx/>
              <a:latin typeface="Calibri"/>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t-BR" sz="1800" b="0" i="0" u="none" strike="noStrike" kern="1200" cap="none" spc="0" normalizeH="0" baseline="0" noProof="0" dirty="0">
                <a:ln>
                  <a:noFill/>
                </a:ln>
                <a:effectLst/>
                <a:uLnTx/>
                <a:uFillTx/>
                <a:latin typeface="Calibri"/>
                <a:ea typeface="+mn-ea"/>
                <a:cs typeface="+mn-cs"/>
              </a:rPr>
              <a:t>Concluído</a:t>
            </a:r>
          </a:p>
        </p:txBody>
      </p:sp>
      <p:pic>
        <p:nvPicPr>
          <p:cNvPr id="7" name="Imagem 3">
            <a:extLst>
              <a:ext uri="{FF2B5EF4-FFF2-40B4-BE49-F238E27FC236}">
                <a16:creationId xmlns:a16="http://schemas.microsoft.com/office/drawing/2014/main" id="{1A3A7870-A538-441A-B543-D4DD6306896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547813"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spaço Reservado para Rodapé 1">
            <a:extLst>
              <a:ext uri="{FF2B5EF4-FFF2-40B4-BE49-F238E27FC236}">
                <a16:creationId xmlns:a16="http://schemas.microsoft.com/office/drawing/2014/main" id="{5629C785-1470-424E-AF9E-E4CBDCCDF61E}"/>
              </a:ext>
            </a:extLst>
          </p:cNvPr>
          <p:cNvSpPr>
            <a:spLocks noGrp="1"/>
          </p:cNvSpPr>
          <p:nvPr>
            <p:ph type="ftr" sz="quarter" idx="11"/>
          </p:nvPr>
        </p:nvSpPr>
        <p:spPr>
          <a:xfrm>
            <a:off x="2987824" y="6093296"/>
            <a:ext cx="2895600" cy="365125"/>
          </a:xfrm>
        </p:spPr>
        <p:txBody>
          <a:bodyPr/>
          <a:lstStyle/>
          <a:p>
            <a:r>
              <a:rPr lang="pt-BR" dirty="0"/>
              <a:t>7ª Reunião do COGEST</a:t>
            </a:r>
          </a:p>
        </p:txBody>
      </p:sp>
      <p:sp>
        <p:nvSpPr>
          <p:cNvPr id="4" name="Retângulo 3">
            <a:extLst>
              <a:ext uri="{FF2B5EF4-FFF2-40B4-BE49-F238E27FC236}">
                <a16:creationId xmlns:a16="http://schemas.microsoft.com/office/drawing/2014/main" id="{FA962A36-8563-40B2-971C-734AFA8C8AA9}"/>
              </a:ext>
            </a:extLst>
          </p:cNvPr>
          <p:cNvSpPr/>
          <p:nvPr/>
        </p:nvSpPr>
        <p:spPr>
          <a:xfrm>
            <a:off x="683568" y="57000"/>
            <a:ext cx="8280920" cy="584775"/>
          </a:xfrm>
          <a:prstGeom prst="rect">
            <a:avLst/>
          </a:prstGeom>
        </p:spPr>
        <p:txBody>
          <a:bodyPr wrap="square">
            <a:spAutoFit/>
          </a:bodyPr>
          <a:lstStyle/>
          <a:p>
            <a:pPr lvl="0" algn="ctr">
              <a:defRPr/>
            </a:pPr>
            <a:r>
              <a:rPr lang="pt-BR" b="1" dirty="0">
                <a:solidFill>
                  <a:schemeClr val="bg1"/>
                </a:solidFill>
              </a:rPr>
              <a:t>Uniformização do desenvolvimento de sistemas informatizados</a:t>
            </a:r>
          </a:p>
          <a:p>
            <a:pPr lvl="0" algn="ctr">
              <a:defRPr/>
            </a:pPr>
            <a:r>
              <a:rPr lang="pt-BR" sz="1400" dirty="0">
                <a:solidFill>
                  <a:schemeClr val="bg1"/>
                </a:solidFill>
              </a:rPr>
              <a:t>Resolução CJF n.442/2017 – Modelo de Gestão para Sistema Nacional</a:t>
            </a:r>
            <a:endParaRPr lang="pt-BR" sz="1400" b="1" dirty="0">
              <a:solidFill>
                <a:schemeClr val="bg1"/>
              </a:solidFill>
            </a:endParaRPr>
          </a:p>
        </p:txBody>
      </p:sp>
      <p:pic>
        <p:nvPicPr>
          <p:cNvPr id="9" name="Imagem 8">
            <a:extLst>
              <a:ext uri="{FF2B5EF4-FFF2-40B4-BE49-F238E27FC236}">
                <a16:creationId xmlns:a16="http://schemas.microsoft.com/office/drawing/2014/main" id="{2A401AA7-5AAF-4545-9C60-478A2EE1CAF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43600" y="4365104"/>
            <a:ext cx="3600400" cy="231454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73565960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Imagem 3">
            <a:extLst>
              <a:ext uri="{FF2B5EF4-FFF2-40B4-BE49-F238E27FC236}">
                <a16:creationId xmlns:a16="http://schemas.microsoft.com/office/drawing/2014/main" id="{1A3A7870-A538-441A-B543-D4DD6306896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547813"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spaço Reservado para Rodapé 1">
            <a:extLst>
              <a:ext uri="{FF2B5EF4-FFF2-40B4-BE49-F238E27FC236}">
                <a16:creationId xmlns:a16="http://schemas.microsoft.com/office/drawing/2014/main" id="{5629C785-1470-424E-AF9E-E4CBDCCDF61E}"/>
              </a:ext>
            </a:extLst>
          </p:cNvPr>
          <p:cNvSpPr>
            <a:spLocks noGrp="1"/>
          </p:cNvSpPr>
          <p:nvPr>
            <p:ph type="ftr" sz="quarter" idx="11"/>
          </p:nvPr>
        </p:nvSpPr>
        <p:spPr>
          <a:xfrm>
            <a:off x="2987824" y="6093296"/>
            <a:ext cx="28956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rPr>
              <a:t>7ª Reunião do COGEST</a:t>
            </a:r>
          </a:p>
        </p:txBody>
      </p:sp>
      <p:sp>
        <p:nvSpPr>
          <p:cNvPr id="4" name="Retângulo 3">
            <a:extLst>
              <a:ext uri="{FF2B5EF4-FFF2-40B4-BE49-F238E27FC236}">
                <a16:creationId xmlns:a16="http://schemas.microsoft.com/office/drawing/2014/main" id="{FA962A36-8563-40B2-971C-734AFA8C8AA9}"/>
              </a:ext>
            </a:extLst>
          </p:cNvPr>
          <p:cNvSpPr/>
          <p:nvPr/>
        </p:nvSpPr>
        <p:spPr>
          <a:xfrm>
            <a:off x="683568" y="57000"/>
            <a:ext cx="8280920"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1800" b="0" i="0" u="none" strike="noStrike" kern="1200" cap="none" spc="0" normalizeH="0" baseline="0" noProof="0" dirty="0">
                <a:ln>
                  <a:noFill/>
                </a:ln>
                <a:solidFill>
                  <a:prstClr val="white"/>
                </a:solidFill>
                <a:effectLst/>
                <a:uLnTx/>
                <a:uFillTx/>
                <a:latin typeface="Calibri"/>
                <a:ea typeface="+mn-ea"/>
                <a:cs typeface="+mn-cs"/>
              </a:rPr>
              <a:t>Projeto Estratégico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1800" b="1" i="0" u="none" strike="noStrike" kern="1200" cap="none" spc="0" normalizeH="0" baseline="0" noProof="0" dirty="0">
                <a:ln>
                  <a:noFill/>
                </a:ln>
                <a:solidFill>
                  <a:prstClr val="white"/>
                </a:solidFill>
                <a:effectLst/>
                <a:uLnTx/>
                <a:uFillTx/>
                <a:latin typeface="Calibri"/>
                <a:ea typeface="+mn-ea"/>
                <a:cs typeface="+mn-cs"/>
              </a:rPr>
              <a:t>Requisitos mínimos de funcionamento dos controles internos </a:t>
            </a:r>
            <a:endParaRPr kumimoji="0" lang="pt-BR" sz="1400" b="1" i="0" u="none" strike="noStrike" kern="1200" cap="none" spc="0" normalizeH="0" baseline="0" noProof="0" dirty="0">
              <a:ln>
                <a:noFill/>
              </a:ln>
              <a:solidFill>
                <a:prstClr val="white"/>
              </a:solidFill>
              <a:effectLst/>
              <a:uLnTx/>
              <a:uFillTx/>
              <a:latin typeface="Calibri"/>
              <a:ea typeface="+mn-ea"/>
              <a:cs typeface="+mn-cs"/>
            </a:endParaRPr>
          </a:p>
        </p:txBody>
      </p:sp>
      <p:sp>
        <p:nvSpPr>
          <p:cNvPr id="5" name="Retângulo 4">
            <a:extLst>
              <a:ext uri="{FF2B5EF4-FFF2-40B4-BE49-F238E27FC236}">
                <a16:creationId xmlns:a16="http://schemas.microsoft.com/office/drawing/2014/main" id="{A3528778-1291-44E9-9F34-A427805054A4}"/>
              </a:ext>
            </a:extLst>
          </p:cNvPr>
          <p:cNvSpPr/>
          <p:nvPr/>
        </p:nvSpPr>
        <p:spPr>
          <a:xfrm>
            <a:off x="493393" y="1124744"/>
            <a:ext cx="4608512" cy="203132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800" b="1" i="0" u="none" strike="noStrike" kern="1200" cap="none" spc="0" normalizeH="0" baseline="0" noProof="0" dirty="0">
                <a:ln>
                  <a:noFill/>
                </a:ln>
                <a:solidFill>
                  <a:srgbClr val="0070C0"/>
                </a:solidFill>
                <a:effectLst/>
                <a:uLnTx/>
                <a:uFillTx/>
                <a:latin typeface="Calibri"/>
                <a:ea typeface="+mn-ea"/>
                <a:cs typeface="+mn-cs"/>
              </a:rPr>
              <a:t>Objetivo do Projeto</a:t>
            </a:r>
            <a:endParaRPr kumimoji="0" lang="pt-BR" sz="1800" b="0" i="0" u="none" strike="noStrike" kern="1200" cap="none" spc="0" normalizeH="0" baseline="0" noProof="0" dirty="0">
              <a:ln>
                <a:noFill/>
              </a:ln>
              <a:solidFill>
                <a:srgbClr val="0070C0"/>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1800" b="0" i="0" u="none" strike="noStrike" kern="1200" cap="none" spc="0" normalizeH="0" baseline="0" noProof="0" dirty="0">
                <a:ln>
                  <a:noFill/>
                </a:ln>
                <a:solidFill>
                  <a:prstClr val="black"/>
                </a:solidFill>
                <a:effectLst/>
                <a:uLnTx/>
                <a:uFillTx/>
                <a:latin typeface="Calibri"/>
                <a:ea typeface="+mn-ea"/>
                <a:cs typeface="+mn-cs"/>
              </a:rPr>
              <a:t>Definir os requisitos mínimos de controles internos, a serem implementados nos Regionais, para proporcionar segurança razoável no alcance dos objetivos organizacionais relacionados a operações, divulgação e conformidade .</a:t>
            </a:r>
          </a:p>
        </p:txBody>
      </p:sp>
      <p:sp>
        <p:nvSpPr>
          <p:cNvPr id="6" name="CaixaDeTexto 5">
            <a:extLst>
              <a:ext uri="{FF2B5EF4-FFF2-40B4-BE49-F238E27FC236}">
                <a16:creationId xmlns:a16="http://schemas.microsoft.com/office/drawing/2014/main" id="{471C77B7-FFDE-49EF-B24B-30A6887D952D}"/>
              </a:ext>
            </a:extLst>
          </p:cNvPr>
          <p:cNvSpPr txBox="1"/>
          <p:nvPr/>
        </p:nvSpPr>
        <p:spPr>
          <a:xfrm>
            <a:off x="539552" y="4504079"/>
            <a:ext cx="792088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800" b="1" i="0" u="none" strike="noStrike" kern="1200" cap="none" spc="0" normalizeH="0" baseline="0" noProof="0" dirty="0">
                <a:ln>
                  <a:noFill/>
                </a:ln>
                <a:solidFill>
                  <a:srgbClr val="0070C0"/>
                </a:solidFill>
                <a:effectLst/>
                <a:uLnTx/>
                <a:uFillTx/>
                <a:latin typeface="Calibri"/>
                <a:ea typeface="+mn-ea"/>
                <a:cs typeface="+mn-cs"/>
              </a:rPr>
              <a:t>Proposta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800" b="0" i="0" u="none" strike="noStrike" kern="1200" cap="none" spc="0" normalizeH="0" baseline="0" noProof="0" dirty="0">
                <a:ln>
                  <a:noFill/>
                </a:ln>
                <a:solidFill>
                  <a:prstClr val="black"/>
                </a:solidFill>
                <a:effectLst/>
                <a:uLnTx/>
                <a:uFillTx/>
                <a:latin typeface="Calibri"/>
                <a:ea typeface="+mn-ea"/>
                <a:cs typeface="+mn-cs"/>
              </a:rPr>
              <a:t>Conversão da iniciativa nas ações propostas na política de </a:t>
            </a:r>
            <a:r>
              <a:rPr kumimoji="0" lang="pt-BR"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gestão de riscos (Resolução n. RES-CJF-2017/447)</a:t>
            </a:r>
            <a:endParaRPr kumimoji="0" lang="pt-BR"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1" i="0" u="none" strike="noStrike" kern="1200" cap="none" spc="0" normalizeH="0" baseline="0" noProof="0" dirty="0">
              <a:ln>
                <a:noFill/>
              </a:ln>
              <a:solidFill>
                <a:srgbClr val="0070C0"/>
              </a:solidFill>
              <a:effectLst/>
              <a:uLnTx/>
              <a:uFillTx/>
              <a:latin typeface="Calibri"/>
              <a:ea typeface="+mn-ea"/>
              <a:cs typeface="+mn-cs"/>
            </a:endParaRPr>
          </a:p>
        </p:txBody>
      </p:sp>
      <p:pic>
        <p:nvPicPr>
          <p:cNvPr id="10" name="Imagem 9">
            <a:extLst>
              <a:ext uri="{FF2B5EF4-FFF2-40B4-BE49-F238E27FC236}">
                <a16:creationId xmlns:a16="http://schemas.microsoft.com/office/drawing/2014/main" id="{560535D8-E4E9-4F88-B6CF-DD5A53DFA5D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53078" y="1268760"/>
            <a:ext cx="3187814" cy="2160240"/>
          </a:xfrm>
          <a:prstGeom prst="rect">
            <a:avLst/>
          </a:prstGeom>
        </p:spPr>
      </p:pic>
    </p:spTree>
    <p:extLst>
      <p:ext uri="{BB962C8B-B14F-4D97-AF65-F5344CB8AC3E}">
        <p14:creationId xmlns:p14="http://schemas.microsoft.com/office/powerpoint/2010/main" val="117567201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Imagem 3">
            <a:extLst>
              <a:ext uri="{FF2B5EF4-FFF2-40B4-BE49-F238E27FC236}">
                <a16:creationId xmlns:a16="http://schemas.microsoft.com/office/drawing/2014/main" id="{1A3A7870-A538-441A-B543-D4DD6306896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547813"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spaço Reservado para Rodapé 1">
            <a:extLst>
              <a:ext uri="{FF2B5EF4-FFF2-40B4-BE49-F238E27FC236}">
                <a16:creationId xmlns:a16="http://schemas.microsoft.com/office/drawing/2014/main" id="{5629C785-1470-424E-AF9E-E4CBDCCDF61E}"/>
              </a:ext>
            </a:extLst>
          </p:cNvPr>
          <p:cNvSpPr>
            <a:spLocks noGrp="1"/>
          </p:cNvSpPr>
          <p:nvPr>
            <p:ph type="ftr" sz="quarter" idx="11"/>
          </p:nvPr>
        </p:nvSpPr>
        <p:spPr>
          <a:xfrm>
            <a:off x="2987824" y="6093296"/>
            <a:ext cx="28956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rPr>
              <a:t>7ª Reunião do COGEST</a:t>
            </a:r>
          </a:p>
        </p:txBody>
      </p:sp>
      <p:sp>
        <p:nvSpPr>
          <p:cNvPr id="4" name="Retângulo 3">
            <a:extLst>
              <a:ext uri="{FF2B5EF4-FFF2-40B4-BE49-F238E27FC236}">
                <a16:creationId xmlns:a16="http://schemas.microsoft.com/office/drawing/2014/main" id="{FA962A36-8563-40B2-971C-734AFA8C8AA9}"/>
              </a:ext>
            </a:extLst>
          </p:cNvPr>
          <p:cNvSpPr/>
          <p:nvPr/>
        </p:nvSpPr>
        <p:spPr>
          <a:xfrm>
            <a:off x="323528" y="241666"/>
            <a:ext cx="8280920"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2800" b="0" i="0" u="none" strike="noStrike" kern="1200" cap="none" spc="0" normalizeH="0" baseline="0" noProof="0" dirty="0">
                <a:ln>
                  <a:noFill/>
                </a:ln>
                <a:solidFill>
                  <a:prstClr val="white"/>
                </a:solidFill>
                <a:effectLst/>
                <a:uLnTx/>
                <a:uFillTx/>
                <a:latin typeface="Calibri"/>
                <a:ea typeface="+mn-ea"/>
                <a:cs typeface="+mn-cs"/>
              </a:rPr>
              <a:t>Status dos</a:t>
            </a:r>
            <a:r>
              <a:rPr kumimoji="0" lang="pt-BR" sz="2800" b="0" i="0" u="none" strike="noStrike" kern="1200" cap="none" spc="0" normalizeH="0" noProof="0" dirty="0">
                <a:ln>
                  <a:noFill/>
                </a:ln>
                <a:solidFill>
                  <a:prstClr val="white"/>
                </a:solidFill>
                <a:effectLst/>
                <a:uLnTx/>
                <a:uFillTx/>
                <a:latin typeface="Calibri"/>
                <a:ea typeface="+mn-ea"/>
                <a:cs typeface="+mn-cs"/>
              </a:rPr>
              <a:t> </a:t>
            </a:r>
            <a:r>
              <a:rPr kumimoji="0" lang="pt-BR" sz="2800" b="0" i="0" u="none" strike="noStrike" kern="1200" cap="none" spc="0" normalizeH="0" baseline="0" noProof="0" dirty="0">
                <a:ln>
                  <a:noFill/>
                </a:ln>
                <a:solidFill>
                  <a:prstClr val="white"/>
                </a:solidFill>
                <a:effectLst/>
                <a:uLnTx/>
                <a:uFillTx/>
                <a:latin typeface="Calibri"/>
                <a:ea typeface="+mn-ea"/>
                <a:cs typeface="+mn-cs"/>
              </a:rPr>
              <a:t>Projetos Estratégicos </a:t>
            </a:r>
          </a:p>
        </p:txBody>
      </p:sp>
      <p:graphicFrame>
        <p:nvGraphicFramePr>
          <p:cNvPr id="8" name="Gráfico 7">
            <a:extLst>
              <a:ext uri="{FF2B5EF4-FFF2-40B4-BE49-F238E27FC236}">
                <a16:creationId xmlns:a16="http://schemas.microsoft.com/office/drawing/2014/main" id="{00000000-0008-0000-0000-000007000000}"/>
              </a:ext>
            </a:extLst>
          </p:cNvPr>
          <p:cNvGraphicFramePr>
            <a:graphicFrameLocks/>
          </p:cNvGraphicFramePr>
          <p:nvPr>
            <p:extLst>
              <p:ext uri="{D42A27DB-BD31-4B8C-83A1-F6EECF244321}">
                <p14:modId xmlns:p14="http://schemas.microsoft.com/office/powerpoint/2010/main" val="1869595185"/>
              </p:ext>
            </p:extLst>
          </p:nvPr>
        </p:nvGraphicFramePr>
        <p:xfrm>
          <a:off x="107504" y="908720"/>
          <a:ext cx="8928992" cy="561662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7954182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12574F16-B77A-4302-999C-DF137A147E32}"/>
              </a:ext>
            </a:extLst>
          </p:cNvPr>
          <p:cNvSpPr/>
          <p:nvPr/>
        </p:nvSpPr>
        <p:spPr>
          <a:xfrm>
            <a:off x="683568" y="110550"/>
            <a:ext cx="6303447" cy="830997"/>
          </a:xfrm>
          <a:prstGeom prst="rect">
            <a:avLst/>
          </a:prstGeom>
        </p:spPr>
        <p:txBody>
          <a:bodyPr wrap="square">
            <a:spAutoFit/>
          </a:bodyPr>
          <a:lstStyle/>
          <a:p>
            <a:r>
              <a:rPr lang="pt-BR" sz="2400" dirty="0">
                <a:solidFill>
                  <a:prstClr val="white"/>
                </a:solidFill>
              </a:rPr>
              <a:t>Status dos Projetos Estratégicos Nacionais</a:t>
            </a:r>
            <a:br>
              <a:rPr lang="pt-BR" sz="2400" dirty="0">
                <a:solidFill>
                  <a:prstClr val="white"/>
                </a:solidFill>
              </a:rPr>
            </a:br>
            <a:endParaRPr lang="pt-BR" sz="2400" dirty="0">
              <a:solidFill>
                <a:prstClr val="white"/>
              </a:solidFill>
            </a:endParaRPr>
          </a:p>
        </p:txBody>
      </p:sp>
      <p:graphicFrame>
        <p:nvGraphicFramePr>
          <p:cNvPr id="5" name="Tabela 4">
            <a:extLst>
              <a:ext uri="{FF2B5EF4-FFF2-40B4-BE49-F238E27FC236}">
                <a16:creationId xmlns:a16="http://schemas.microsoft.com/office/drawing/2014/main" id="{23549EF7-2BC6-444E-836B-B8C95848BE4F}"/>
              </a:ext>
            </a:extLst>
          </p:cNvPr>
          <p:cNvGraphicFramePr>
            <a:graphicFrameLocks noGrp="1"/>
          </p:cNvGraphicFramePr>
          <p:nvPr>
            <p:extLst>
              <p:ext uri="{D42A27DB-BD31-4B8C-83A1-F6EECF244321}">
                <p14:modId xmlns:p14="http://schemas.microsoft.com/office/powerpoint/2010/main" val="3779876485"/>
              </p:ext>
            </p:extLst>
          </p:nvPr>
        </p:nvGraphicFramePr>
        <p:xfrm>
          <a:off x="107504" y="941547"/>
          <a:ext cx="8928992" cy="5583794"/>
        </p:xfrm>
        <a:graphic>
          <a:graphicData uri="http://schemas.openxmlformats.org/drawingml/2006/table">
            <a:tbl>
              <a:tblPr/>
              <a:tblGrid>
                <a:gridCol w="6172963">
                  <a:extLst>
                    <a:ext uri="{9D8B030D-6E8A-4147-A177-3AD203B41FA5}">
                      <a16:colId xmlns:a16="http://schemas.microsoft.com/office/drawing/2014/main" val="3667251255"/>
                    </a:ext>
                  </a:extLst>
                </a:gridCol>
                <a:gridCol w="1788523">
                  <a:extLst>
                    <a:ext uri="{9D8B030D-6E8A-4147-A177-3AD203B41FA5}">
                      <a16:colId xmlns:a16="http://schemas.microsoft.com/office/drawing/2014/main" val="2619579900"/>
                    </a:ext>
                  </a:extLst>
                </a:gridCol>
                <a:gridCol w="967506">
                  <a:extLst>
                    <a:ext uri="{9D8B030D-6E8A-4147-A177-3AD203B41FA5}">
                      <a16:colId xmlns:a16="http://schemas.microsoft.com/office/drawing/2014/main" val="2274502920"/>
                    </a:ext>
                  </a:extLst>
                </a:gridCol>
              </a:tblGrid>
              <a:tr h="270320">
                <a:tc>
                  <a:txBody>
                    <a:bodyPr/>
                    <a:lstStyle/>
                    <a:p>
                      <a:pPr algn="ctr" fontAlgn="ctr"/>
                      <a:r>
                        <a:rPr lang="pt-BR" sz="1400" b="1" i="0" u="none" strike="noStrike" dirty="0">
                          <a:solidFill>
                            <a:srgbClr val="FFFFFF"/>
                          </a:solidFill>
                          <a:effectLst/>
                          <a:latin typeface="Calibri" panose="020F0502020204030204" pitchFamily="34" charset="0"/>
                        </a:rPr>
                        <a:t>Projeto</a:t>
                      </a:r>
                    </a:p>
                  </a:txBody>
                  <a:tcPr marL="6847" marR="6847" marT="68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tc>
                  <a:txBody>
                    <a:bodyPr/>
                    <a:lstStyle/>
                    <a:p>
                      <a:pPr algn="ctr" fontAlgn="ctr"/>
                      <a:r>
                        <a:rPr lang="pt-BR" sz="1400" b="1" i="0" u="none" strike="noStrike" dirty="0">
                          <a:solidFill>
                            <a:srgbClr val="FFFFFF"/>
                          </a:solidFill>
                          <a:effectLst/>
                          <a:latin typeface="Calibri" panose="020F0502020204030204" pitchFamily="34" charset="0"/>
                        </a:rPr>
                        <a:t>Status</a:t>
                      </a:r>
                    </a:p>
                  </a:txBody>
                  <a:tcPr marL="6847" marR="6847" marT="68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tc>
                  <a:txBody>
                    <a:bodyPr/>
                    <a:lstStyle/>
                    <a:p>
                      <a:pPr algn="ctr" fontAlgn="ctr"/>
                      <a:r>
                        <a:rPr lang="pt-BR" sz="1400" b="1" i="0" u="none" strike="noStrike" dirty="0">
                          <a:solidFill>
                            <a:srgbClr val="FFFFFF"/>
                          </a:solidFill>
                          <a:effectLst/>
                          <a:latin typeface="Calibri" panose="020F0502020204030204" pitchFamily="34" charset="0"/>
                        </a:rPr>
                        <a:t>Progresso</a:t>
                      </a:r>
                    </a:p>
                  </a:txBody>
                  <a:tcPr marL="6847" marR="6847" marT="68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extLst>
                  <a:ext uri="{0D108BD9-81ED-4DB2-BD59-A6C34878D82A}">
                    <a16:rowId xmlns:a16="http://schemas.microsoft.com/office/drawing/2014/main" val="2732979029"/>
                  </a:ext>
                </a:extLst>
              </a:tr>
              <a:tr h="270320">
                <a:tc>
                  <a:txBody>
                    <a:bodyPr/>
                    <a:lstStyle/>
                    <a:p>
                      <a:pPr algn="l" fontAlgn="ctr"/>
                      <a:r>
                        <a:rPr lang="pt-BR" sz="1200" b="0" i="0" u="none" strike="noStrike" dirty="0">
                          <a:solidFill>
                            <a:srgbClr val="000000"/>
                          </a:solidFill>
                          <a:effectLst/>
                          <a:latin typeface="Calibri" panose="020F0502020204030204" pitchFamily="34" charset="0"/>
                        </a:rPr>
                        <a:t>         Implantação dos Sistemas Eletrônicos de Gestão Integrados – SEGI</a:t>
                      </a:r>
                    </a:p>
                  </a:txBody>
                  <a:tcPr marL="6847" marR="6847" marT="68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pt-BR" sz="1200" b="0" i="0" u="none" strike="noStrike">
                          <a:solidFill>
                            <a:srgbClr val="000000"/>
                          </a:solidFill>
                          <a:effectLst/>
                          <a:latin typeface="Calibri" panose="020F0502020204030204" pitchFamily="34" charset="0"/>
                        </a:rPr>
                        <a:t>Concluído</a:t>
                      </a:r>
                    </a:p>
                  </a:txBody>
                  <a:tcPr marL="6847" marR="6847" marT="68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pt-BR" sz="1200" b="0" i="0" u="none" strike="noStrike" dirty="0">
                          <a:solidFill>
                            <a:srgbClr val="000000"/>
                          </a:solidFill>
                          <a:effectLst/>
                          <a:latin typeface="Calibri" panose="020F0502020204030204" pitchFamily="34" charset="0"/>
                        </a:rPr>
                        <a:t>100%</a:t>
                      </a:r>
                    </a:p>
                  </a:txBody>
                  <a:tcPr marL="6847" marR="6847" marT="68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1348593648"/>
                  </a:ext>
                </a:extLst>
              </a:tr>
              <a:tr h="270320">
                <a:tc>
                  <a:txBody>
                    <a:bodyPr/>
                    <a:lstStyle/>
                    <a:p>
                      <a:pPr algn="l" fontAlgn="ctr"/>
                      <a:r>
                        <a:rPr lang="pt-BR" sz="1200" b="0" i="0" u="none" strike="noStrike" dirty="0">
                          <a:solidFill>
                            <a:srgbClr val="000000"/>
                          </a:solidFill>
                          <a:effectLst/>
                          <a:latin typeface="Calibri" panose="020F0502020204030204" pitchFamily="34" charset="0"/>
                        </a:rPr>
                        <a:t>         Implementação do Sistema de Governança da Justiça Federal</a:t>
                      </a:r>
                    </a:p>
                  </a:txBody>
                  <a:tcPr marL="6847" marR="6847" marT="68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pt-BR" sz="1200" b="0" i="0" u="none" strike="noStrike">
                          <a:solidFill>
                            <a:srgbClr val="000000"/>
                          </a:solidFill>
                          <a:effectLst/>
                          <a:latin typeface="Calibri" panose="020F0502020204030204" pitchFamily="34" charset="0"/>
                        </a:rPr>
                        <a:t>Concluído</a:t>
                      </a:r>
                    </a:p>
                  </a:txBody>
                  <a:tcPr marL="6847" marR="6847" marT="68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200" b="0" i="0" u="none" strike="noStrike" dirty="0">
                          <a:solidFill>
                            <a:srgbClr val="000000"/>
                          </a:solidFill>
                          <a:effectLst/>
                          <a:latin typeface="Calibri" panose="020F0502020204030204" pitchFamily="34" charset="0"/>
                        </a:rPr>
                        <a:t>100%</a:t>
                      </a:r>
                    </a:p>
                  </a:txBody>
                  <a:tcPr marL="6847" marR="6847" marT="68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28650379"/>
                  </a:ext>
                </a:extLst>
              </a:tr>
              <a:tr h="270320">
                <a:tc>
                  <a:txBody>
                    <a:bodyPr/>
                    <a:lstStyle/>
                    <a:p>
                      <a:pPr algn="l" fontAlgn="ctr"/>
                      <a:r>
                        <a:rPr lang="pt-BR" sz="1200" b="0" i="0" u="none" strike="noStrike" dirty="0">
                          <a:solidFill>
                            <a:srgbClr val="000000"/>
                          </a:solidFill>
                          <a:effectLst/>
                          <a:latin typeface="Calibri" panose="020F0502020204030204" pitchFamily="34" charset="0"/>
                        </a:rPr>
                        <a:t>         Ferramenta de Controle Gerencial dos Processos Sobrestados</a:t>
                      </a:r>
                    </a:p>
                  </a:txBody>
                  <a:tcPr marL="6847" marR="6847" marT="68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pt-BR" sz="1200" b="0" i="0" u="none" strike="noStrike">
                          <a:solidFill>
                            <a:srgbClr val="000000"/>
                          </a:solidFill>
                          <a:effectLst/>
                          <a:latin typeface="Calibri" panose="020F0502020204030204" pitchFamily="34" charset="0"/>
                        </a:rPr>
                        <a:t>Concluído</a:t>
                      </a:r>
                    </a:p>
                  </a:txBody>
                  <a:tcPr marL="6847" marR="6847" marT="68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pt-BR" sz="1200" b="0" i="0" u="none" strike="noStrike" dirty="0">
                          <a:solidFill>
                            <a:srgbClr val="000000"/>
                          </a:solidFill>
                          <a:effectLst/>
                          <a:latin typeface="Calibri" panose="020F0502020204030204" pitchFamily="34" charset="0"/>
                        </a:rPr>
                        <a:t>100%</a:t>
                      </a:r>
                    </a:p>
                  </a:txBody>
                  <a:tcPr marL="6847" marR="6847" marT="68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2922922596"/>
                  </a:ext>
                </a:extLst>
              </a:tr>
              <a:tr h="270320">
                <a:tc>
                  <a:txBody>
                    <a:bodyPr/>
                    <a:lstStyle/>
                    <a:p>
                      <a:pPr algn="l" fontAlgn="t"/>
                      <a:r>
                        <a:rPr lang="pt-BR" sz="1200" b="0" i="0" u="none" strike="noStrike" dirty="0">
                          <a:solidFill>
                            <a:srgbClr val="000000"/>
                          </a:solidFill>
                          <a:effectLst/>
                          <a:latin typeface="Calibri" panose="020F0502020204030204" pitchFamily="34" charset="0"/>
                        </a:rPr>
                        <a:t>         Uniformização de sistemas informatizados.</a:t>
                      </a:r>
                    </a:p>
                  </a:txBody>
                  <a:tcPr marL="6847" marR="6847" marT="684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pt-BR" sz="1200" b="0" i="0" u="none" strike="noStrike">
                          <a:solidFill>
                            <a:srgbClr val="000000"/>
                          </a:solidFill>
                          <a:effectLst/>
                          <a:latin typeface="Calibri" panose="020F0502020204030204" pitchFamily="34" charset="0"/>
                        </a:rPr>
                        <a:t>Concluído</a:t>
                      </a:r>
                    </a:p>
                  </a:txBody>
                  <a:tcPr marL="6847" marR="6847" marT="68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200" b="0" i="0" u="none" strike="noStrike" dirty="0">
                          <a:solidFill>
                            <a:srgbClr val="000000"/>
                          </a:solidFill>
                          <a:effectLst/>
                          <a:latin typeface="Calibri" panose="020F0502020204030204" pitchFamily="34" charset="0"/>
                        </a:rPr>
                        <a:t>100%</a:t>
                      </a:r>
                    </a:p>
                  </a:txBody>
                  <a:tcPr marL="6847" marR="6847" marT="68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50694398"/>
                  </a:ext>
                </a:extLst>
              </a:tr>
              <a:tr h="27032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pt-BR" sz="1200" b="0" i="0" u="none" strike="noStrike" dirty="0">
                          <a:solidFill>
                            <a:srgbClr val="000000"/>
                          </a:solidFill>
                          <a:effectLst/>
                          <a:latin typeface="Calibri" panose="020F0502020204030204" pitchFamily="34" charset="0"/>
                        </a:rPr>
                        <a:t>          Implantação do Processo Judicial Eletrônico - PJe.</a:t>
                      </a:r>
                    </a:p>
                  </a:txBody>
                  <a:tcPr marL="6847" marR="6847" marT="684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pt-BR" sz="1200" b="0" i="0" u="none" strike="noStrike">
                          <a:solidFill>
                            <a:srgbClr val="000000"/>
                          </a:solidFill>
                          <a:effectLst/>
                          <a:latin typeface="Calibri" panose="020F0502020204030204" pitchFamily="34" charset="0"/>
                        </a:rPr>
                        <a:t> Em execução</a:t>
                      </a:r>
                    </a:p>
                  </a:txBody>
                  <a:tcPr marL="6847" marR="6847" marT="68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pt-BR" sz="1200" b="0" i="0" u="none" strike="noStrike" dirty="0">
                          <a:solidFill>
                            <a:srgbClr val="000000"/>
                          </a:solidFill>
                          <a:effectLst/>
                          <a:latin typeface="Calibri" panose="020F0502020204030204" pitchFamily="34" charset="0"/>
                        </a:rPr>
                        <a:t>90%</a:t>
                      </a:r>
                    </a:p>
                  </a:txBody>
                  <a:tcPr marL="6847" marR="6847" marT="68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234750816"/>
                  </a:ext>
                </a:extLst>
              </a:tr>
              <a:tr h="27032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pt-BR" sz="1200" b="0" i="0" u="none" strike="noStrike" dirty="0">
                          <a:solidFill>
                            <a:srgbClr val="000000"/>
                          </a:solidFill>
                          <a:effectLst/>
                          <a:latin typeface="Calibri" panose="020F0502020204030204" pitchFamily="34" charset="0"/>
                        </a:rPr>
                        <a:t>          Interoperabilidade na Justiça Federal.</a:t>
                      </a:r>
                    </a:p>
                  </a:txBody>
                  <a:tcPr marL="6847" marR="6847" marT="684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200" b="0" i="0" u="none" strike="noStrike">
                          <a:solidFill>
                            <a:srgbClr val="000000"/>
                          </a:solidFill>
                          <a:effectLst/>
                          <a:latin typeface="Calibri" panose="020F0502020204030204" pitchFamily="34" charset="0"/>
                        </a:rPr>
                        <a:t> Em execução</a:t>
                      </a:r>
                    </a:p>
                  </a:txBody>
                  <a:tcPr marL="6847" marR="6847" marT="68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200" b="0" i="0" u="none" strike="noStrike" dirty="0">
                          <a:solidFill>
                            <a:srgbClr val="000000"/>
                          </a:solidFill>
                          <a:effectLst/>
                          <a:latin typeface="Calibri" panose="020F0502020204030204" pitchFamily="34" charset="0"/>
                        </a:rPr>
                        <a:t>73%</a:t>
                      </a:r>
                    </a:p>
                  </a:txBody>
                  <a:tcPr marL="6847" marR="6847" marT="68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96338847"/>
                  </a:ext>
                </a:extLst>
              </a:tr>
              <a:tr h="27032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pt-BR" sz="1200" b="0" i="0" u="none" strike="noStrike" dirty="0">
                          <a:solidFill>
                            <a:srgbClr val="000000"/>
                          </a:solidFill>
                          <a:effectLst/>
                          <a:latin typeface="Calibri" panose="020F0502020204030204" pitchFamily="34" charset="0"/>
                        </a:rPr>
                        <a:t>          Estudos sobre a atratividade para ingresso e permanência na carreira de servidor da JF.</a:t>
                      </a:r>
                    </a:p>
                  </a:txBody>
                  <a:tcPr marL="6847" marR="6847" marT="684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pt-BR" sz="1200" b="0" i="0" u="none" strike="noStrike">
                          <a:solidFill>
                            <a:srgbClr val="000000"/>
                          </a:solidFill>
                          <a:effectLst/>
                          <a:latin typeface="Calibri" panose="020F0502020204030204" pitchFamily="34" charset="0"/>
                        </a:rPr>
                        <a:t> Em execução</a:t>
                      </a:r>
                    </a:p>
                  </a:txBody>
                  <a:tcPr marL="6847" marR="6847" marT="68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pt-BR" sz="1200" b="0" i="0" u="none" strike="noStrike" dirty="0">
                          <a:solidFill>
                            <a:srgbClr val="000000"/>
                          </a:solidFill>
                          <a:effectLst/>
                          <a:latin typeface="Calibri" panose="020F0502020204030204" pitchFamily="34" charset="0"/>
                        </a:rPr>
                        <a:t>69%</a:t>
                      </a:r>
                    </a:p>
                  </a:txBody>
                  <a:tcPr marL="6847" marR="6847" marT="68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1548633099"/>
                  </a:ext>
                </a:extLst>
              </a:tr>
              <a:tr h="270320">
                <a:tc>
                  <a:txBody>
                    <a:bodyPr/>
                    <a:lstStyle/>
                    <a:p>
                      <a:pPr algn="l" fontAlgn="t"/>
                      <a:r>
                        <a:rPr lang="pt-BR" sz="1200" b="0" i="0" u="none" strike="noStrike" dirty="0">
                          <a:solidFill>
                            <a:srgbClr val="000000"/>
                          </a:solidFill>
                          <a:effectLst/>
                          <a:latin typeface="Calibri" panose="020F0502020204030204" pitchFamily="34" charset="0"/>
                        </a:rPr>
                        <a:t>          Nivelamento da infraestrutura de Tecnologia da Informação.</a:t>
                      </a:r>
                    </a:p>
                  </a:txBody>
                  <a:tcPr marL="6847" marR="6847" marT="684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200" b="0" i="0" u="none" strike="noStrike">
                          <a:solidFill>
                            <a:srgbClr val="000000"/>
                          </a:solidFill>
                          <a:effectLst/>
                          <a:latin typeface="Calibri" panose="020F0502020204030204" pitchFamily="34" charset="0"/>
                        </a:rPr>
                        <a:t> Em execução</a:t>
                      </a:r>
                    </a:p>
                  </a:txBody>
                  <a:tcPr marL="6847" marR="6847" marT="68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200" b="0" i="0" u="none" strike="noStrike" dirty="0">
                          <a:solidFill>
                            <a:srgbClr val="000000"/>
                          </a:solidFill>
                          <a:effectLst/>
                          <a:latin typeface="Calibri" panose="020F0502020204030204" pitchFamily="34" charset="0"/>
                        </a:rPr>
                        <a:t>59%</a:t>
                      </a:r>
                    </a:p>
                  </a:txBody>
                  <a:tcPr marL="6847" marR="6847" marT="68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80349293"/>
                  </a:ext>
                </a:extLst>
              </a:tr>
              <a:tr h="270320">
                <a:tc>
                  <a:txBody>
                    <a:bodyPr/>
                    <a:lstStyle/>
                    <a:p>
                      <a:pPr algn="l" fontAlgn="t"/>
                      <a:r>
                        <a:rPr lang="pt-BR" sz="1200" b="0" i="0" u="none" strike="noStrike" dirty="0">
                          <a:solidFill>
                            <a:srgbClr val="000000"/>
                          </a:solidFill>
                          <a:effectLst/>
                          <a:latin typeface="Calibri" panose="020F0502020204030204" pitchFamily="34" charset="0"/>
                        </a:rPr>
                        <a:t>          Projeto de Pesquisa sobre Demandas Repetitivas na Justiça Federal</a:t>
                      </a:r>
                    </a:p>
                  </a:txBody>
                  <a:tcPr marL="6847" marR="6847" marT="684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pt-BR" sz="1200" b="0" i="0" u="none" strike="noStrike">
                          <a:solidFill>
                            <a:srgbClr val="000000"/>
                          </a:solidFill>
                          <a:effectLst/>
                          <a:latin typeface="Calibri" panose="020F0502020204030204" pitchFamily="34" charset="0"/>
                        </a:rPr>
                        <a:t>Em execução</a:t>
                      </a:r>
                    </a:p>
                  </a:txBody>
                  <a:tcPr marL="6847" marR="6847" marT="68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pt-BR" sz="1200" b="0" i="0" u="none" strike="noStrike" dirty="0">
                          <a:solidFill>
                            <a:srgbClr val="000000"/>
                          </a:solidFill>
                          <a:effectLst/>
                          <a:latin typeface="Calibri" panose="020F0502020204030204" pitchFamily="34" charset="0"/>
                        </a:rPr>
                        <a:t>44%</a:t>
                      </a:r>
                    </a:p>
                  </a:txBody>
                  <a:tcPr marL="6847" marR="6847" marT="68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2255781127"/>
                  </a:ext>
                </a:extLst>
              </a:tr>
              <a:tr h="270320">
                <a:tc>
                  <a:txBody>
                    <a:bodyPr/>
                    <a:lstStyle/>
                    <a:p>
                      <a:pPr algn="l" fontAlgn="t"/>
                      <a:r>
                        <a:rPr lang="pt-BR" sz="1200" b="0" i="0" u="none" strike="noStrike" dirty="0">
                          <a:solidFill>
                            <a:srgbClr val="000000"/>
                          </a:solidFill>
                          <a:effectLst/>
                          <a:latin typeface="Calibri" panose="020F0502020204030204" pitchFamily="34" charset="0"/>
                        </a:rPr>
                        <a:t>          Contratações conjuntas na área de TI.</a:t>
                      </a:r>
                    </a:p>
                  </a:txBody>
                  <a:tcPr marL="6847" marR="6847" marT="684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pt-BR" sz="1200" b="0" i="0" u="none" strike="noStrike">
                          <a:solidFill>
                            <a:srgbClr val="000000"/>
                          </a:solidFill>
                          <a:effectLst/>
                          <a:latin typeface="Calibri" panose="020F0502020204030204" pitchFamily="34" charset="0"/>
                        </a:rPr>
                        <a:t> Em execução</a:t>
                      </a:r>
                    </a:p>
                  </a:txBody>
                  <a:tcPr marL="6847" marR="6847" marT="68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pt-BR" sz="1200" b="0" i="0" u="none" strike="noStrike" dirty="0">
                          <a:solidFill>
                            <a:srgbClr val="000000"/>
                          </a:solidFill>
                          <a:effectLst/>
                          <a:latin typeface="Calibri" panose="020F0502020204030204" pitchFamily="34" charset="0"/>
                        </a:rPr>
                        <a:t>40%</a:t>
                      </a:r>
                    </a:p>
                  </a:txBody>
                  <a:tcPr marL="6847" marR="6847" marT="68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71166571"/>
                  </a:ext>
                </a:extLst>
              </a:tr>
              <a:tr h="25342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pt-BR" sz="1200" b="0" i="0" u="none" strike="noStrike" dirty="0">
                          <a:solidFill>
                            <a:srgbClr val="000000"/>
                          </a:solidFill>
                          <a:effectLst/>
                          <a:latin typeface="Calibri" panose="020F0502020204030204" pitchFamily="34" charset="0"/>
                        </a:rPr>
                        <a:t>          Depósitos Judiciais na Justiça Federal.</a:t>
                      </a:r>
                    </a:p>
                  </a:txBody>
                  <a:tcPr marL="6847" marR="6847" marT="684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pt-BR" sz="1200" b="0" i="0" u="none" strike="noStrike">
                          <a:solidFill>
                            <a:srgbClr val="000000"/>
                          </a:solidFill>
                          <a:effectLst/>
                          <a:latin typeface="Calibri" panose="020F0502020204030204" pitchFamily="34" charset="0"/>
                        </a:rPr>
                        <a:t> Em execução</a:t>
                      </a:r>
                    </a:p>
                  </a:txBody>
                  <a:tcPr marL="6847" marR="6847" marT="68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pt-BR" sz="1200" b="0" i="0" u="none" strike="noStrike" dirty="0">
                          <a:solidFill>
                            <a:srgbClr val="000000"/>
                          </a:solidFill>
                          <a:effectLst/>
                          <a:latin typeface="Calibri" panose="020F0502020204030204" pitchFamily="34" charset="0"/>
                        </a:rPr>
                        <a:t>40%</a:t>
                      </a:r>
                    </a:p>
                  </a:txBody>
                  <a:tcPr marL="6847" marR="6847" marT="68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1540436072"/>
                  </a:ext>
                </a:extLst>
              </a:tr>
              <a:tr h="253424">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pt-BR" sz="1200" b="0" i="0" u="none" strike="noStrike" dirty="0">
                          <a:solidFill>
                            <a:srgbClr val="000000"/>
                          </a:solidFill>
                          <a:effectLst/>
                          <a:latin typeface="Calibri" panose="020F0502020204030204" pitchFamily="34" charset="0"/>
                        </a:rPr>
                        <a:t>          Carta de Serviços da Justiça Federal.</a:t>
                      </a:r>
                    </a:p>
                  </a:txBody>
                  <a:tcPr marL="6847" marR="6847" marT="68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pt-BR" sz="1200" b="0" i="0" u="none" strike="noStrike">
                          <a:solidFill>
                            <a:srgbClr val="000000"/>
                          </a:solidFill>
                          <a:effectLst/>
                          <a:latin typeface="Calibri" panose="020F0502020204030204" pitchFamily="34" charset="0"/>
                        </a:rPr>
                        <a:t>Em execução</a:t>
                      </a:r>
                    </a:p>
                  </a:txBody>
                  <a:tcPr marL="6847" marR="6847" marT="68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pt-BR" sz="1200" b="0" i="0" u="none" strike="noStrike" dirty="0">
                          <a:solidFill>
                            <a:srgbClr val="000000"/>
                          </a:solidFill>
                          <a:effectLst/>
                          <a:latin typeface="Calibri" panose="020F0502020204030204" pitchFamily="34" charset="0"/>
                        </a:rPr>
                        <a:t>21%</a:t>
                      </a:r>
                    </a:p>
                  </a:txBody>
                  <a:tcPr marL="6847" marR="6847" marT="68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41469557"/>
                  </a:ext>
                </a:extLst>
              </a:tr>
              <a:tr h="447718">
                <a:tc>
                  <a:txBody>
                    <a:bodyPr/>
                    <a:lstStyle/>
                    <a:p>
                      <a:pPr algn="l" fontAlgn="t"/>
                      <a:r>
                        <a:rPr lang="pt-BR" sz="1200" b="0" i="0" u="none" strike="noStrike" dirty="0">
                          <a:solidFill>
                            <a:srgbClr val="000000"/>
                          </a:solidFill>
                          <a:effectLst/>
                          <a:latin typeface="Calibri" panose="020F0502020204030204" pitchFamily="34" charset="0"/>
                        </a:rPr>
                        <a:t>          Requisitos mínimos de funcionamento dos controles internos.</a:t>
                      </a:r>
                    </a:p>
                  </a:txBody>
                  <a:tcPr marL="6847" marR="6847" marT="684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pt-BR" sz="1200" b="0" i="0" u="none" strike="noStrike">
                          <a:solidFill>
                            <a:srgbClr val="000000"/>
                          </a:solidFill>
                          <a:effectLst/>
                          <a:latin typeface="Calibri" panose="020F0502020204030204" pitchFamily="34" charset="0"/>
                        </a:rPr>
                        <a:t>Aguardando definições</a:t>
                      </a:r>
                      <a:br>
                        <a:rPr lang="pt-BR" sz="1200" b="0" i="0" u="none" strike="noStrike">
                          <a:solidFill>
                            <a:srgbClr val="000000"/>
                          </a:solidFill>
                          <a:effectLst/>
                          <a:latin typeface="Calibri" panose="020F0502020204030204" pitchFamily="34" charset="0"/>
                        </a:rPr>
                      </a:br>
                      <a:r>
                        <a:rPr lang="pt-BR" sz="1200" b="0" i="0" u="none" strike="noStrike">
                          <a:solidFill>
                            <a:srgbClr val="000000"/>
                          </a:solidFill>
                          <a:effectLst/>
                          <a:latin typeface="Calibri" panose="020F0502020204030204" pitchFamily="34" charset="0"/>
                        </a:rPr>
                        <a:t> (alteração do escopo)</a:t>
                      </a:r>
                    </a:p>
                  </a:txBody>
                  <a:tcPr marL="6847" marR="6847" marT="68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pt-BR" sz="1200" b="0" i="0" u="none" strike="noStrike">
                          <a:solidFill>
                            <a:srgbClr val="000000"/>
                          </a:solidFill>
                          <a:effectLst/>
                          <a:latin typeface="Calibri" panose="020F0502020204030204" pitchFamily="34" charset="0"/>
                        </a:rPr>
                        <a:t> </a:t>
                      </a:r>
                    </a:p>
                  </a:txBody>
                  <a:tcPr marL="6847" marR="6847" marT="68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1410801304"/>
                  </a:ext>
                </a:extLst>
              </a:tr>
              <a:tr h="447718">
                <a:tc>
                  <a:txBody>
                    <a:bodyPr/>
                    <a:lstStyle/>
                    <a:p>
                      <a:pPr algn="l" fontAlgn="t"/>
                      <a:r>
                        <a:rPr lang="pt-BR" sz="1200" b="0" i="0" u="none" strike="noStrike" dirty="0">
                          <a:solidFill>
                            <a:srgbClr val="000000"/>
                          </a:solidFill>
                          <a:effectLst/>
                          <a:latin typeface="Calibri" panose="020F0502020204030204" pitchFamily="34" charset="0"/>
                        </a:rPr>
                        <a:t>          Desenvolvimento do Sistema Nacional de Cálculos Judiciais em Nova Tecnologia.</a:t>
                      </a:r>
                    </a:p>
                  </a:txBody>
                  <a:tcPr marL="6847" marR="6847" marT="684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pt-BR" sz="1200" b="0" i="0" u="none" strike="noStrike">
                          <a:solidFill>
                            <a:srgbClr val="000000"/>
                          </a:solidFill>
                          <a:effectLst/>
                          <a:latin typeface="Calibri" panose="020F0502020204030204" pitchFamily="34" charset="0"/>
                        </a:rPr>
                        <a:t>Aguardando definições</a:t>
                      </a:r>
                      <a:br>
                        <a:rPr lang="pt-BR" sz="1200" b="0" i="0" u="none" strike="noStrike">
                          <a:solidFill>
                            <a:srgbClr val="000000"/>
                          </a:solidFill>
                          <a:effectLst/>
                          <a:latin typeface="Calibri" panose="020F0502020204030204" pitchFamily="34" charset="0"/>
                        </a:rPr>
                      </a:br>
                      <a:r>
                        <a:rPr lang="pt-BR" sz="1200" b="0" i="0" u="none" strike="noStrike">
                          <a:solidFill>
                            <a:srgbClr val="000000"/>
                          </a:solidFill>
                          <a:effectLst/>
                          <a:latin typeface="Calibri" panose="020F0502020204030204" pitchFamily="34" charset="0"/>
                        </a:rPr>
                        <a:t> (alteração do escopo)</a:t>
                      </a:r>
                    </a:p>
                  </a:txBody>
                  <a:tcPr marL="6847" marR="6847" marT="68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pt-BR" sz="1200" b="0" i="0" u="none" strike="noStrike">
                          <a:solidFill>
                            <a:srgbClr val="000000"/>
                          </a:solidFill>
                          <a:effectLst/>
                          <a:latin typeface="Calibri" panose="020F0502020204030204" pitchFamily="34" charset="0"/>
                        </a:rPr>
                        <a:t> </a:t>
                      </a:r>
                    </a:p>
                  </a:txBody>
                  <a:tcPr marL="6847" marR="6847" marT="68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92620107"/>
                  </a:ext>
                </a:extLst>
              </a:tr>
              <a:tr h="447718">
                <a:tc>
                  <a:txBody>
                    <a:bodyPr/>
                    <a:lstStyle/>
                    <a:p>
                      <a:pPr algn="l" fontAlgn="t"/>
                      <a:r>
                        <a:rPr lang="pt-BR" sz="1200" b="0" i="0" u="none" strike="noStrike" dirty="0">
                          <a:solidFill>
                            <a:srgbClr val="000000"/>
                          </a:solidFill>
                          <a:effectLst/>
                          <a:latin typeface="Calibri" panose="020F0502020204030204" pitchFamily="34" charset="0"/>
                        </a:rPr>
                        <a:t>          Estudos visando alterações na LEF (Lei de Execuções Fiscais nº 6.830/80)</a:t>
                      </a:r>
                    </a:p>
                  </a:txBody>
                  <a:tcPr marL="6847" marR="6847" marT="684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pt-BR" sz="1200" b="0" i="0" u="none" strike="noStrike">
                          <a:solidFill>
                            <a:srgbClr val="000000"/>
                          </a:solidFill>
                          <a:effectLst/>
                          <a:latin typeface="Calibri" panose="020F0502020204030204" pitchFamily="34" charset="0"/>
                        </a:rPr>
                        <a:t>Aguardando definições</a:t>
                      </a:r>
                      <a:br>
                        <a:rPr lang="pt-BR" sz="1200" b="0" i="0" u="none" strike="noStrike">
                          <a:solidFill>
                            <a:srgbClr val="000000"/>
                          </a:solidFill>
                          <a:effectLst/>
                          <a:latin typeface="Calibri" panose="020F0502020204030204" pitchFamily="34" charset="0"/>
                        </a:rPr>
                      </a:br>
                      <a:r>
                        <a:rPr lang="pt-BR" sz="1200" b="0" i="0" u="none" strike="noStrike">
                          <a:solidFill>
                            <a:srgbClr val="000000"/>
                          </a:solidFill>
                          <a:effectLst/>
                          <a:latin typeface="Calibri" panose="020F0502020204030204" pitchFamily="34" charset="0"/>
                        </a:rPr>
                        <a:t> (alteração do escopo)</a:t>
                      </a:r>
                    </a:p>
                  </a:txBody>
                  <a:tcPr marL="6847" marR="6847" marT="68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pt-BR" sz="1200" b="0" i="0" u="none" strike="noStrike">
                          <a:solidFill>
                            <a:srgbClr val="000000"/>
                          </a:solidFill>
                          <a:effectLst/>
                          <a:latin typeface="Calibri" panose="020F0502020204030204" pitchFamily="34" charset="0"/>
                        </a:rPr>
                        <a:t> </a:t>
                      </a:r>
                    </a:p>
                  </a:txBody>
                  <a:tcPr marL="6847" marR="6847" marT="68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80367750"/>
                  </a:ext>
                </a:extLst>
              </a:tr>
              <a:tr h="253424">
                <a:tc>
                  <a:txBody>
                    <a:bodyPr/>
                    <a:lstStyle/>
                    <a:p>
                      <a:pPr algn="l" fontAlgn="t"/>
                      <a:r>
                        <a:rPr lang="pt-BR" sz="1200" b="0" i="0" u="none" strike="noStrike" dirty="0">
                          <a:solidFill>
                            <a:srgbClr val="000000"/>
                          </a:solidFill>
                          <a:effectLst/>
                          <a:latin typeface="Calibri" panose="020F0502020204030204" pitchFamily="34" charset="0"/>
                        </a:rPr>
                        <a:t>          Fortalecimento do clima organizacional, com ênfase na promoção da saúde no trabalho.</a:t>
                      </a:r>
                    </a:p>
                  </a:txBody>
                  <a:tcPr marL="6847" marR="6847" marT="684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pt-BR" sz="1200" b="0" i="0" u="none" strike="noStrike">
                          <a:solidFill>
                            <a:srgbClr val="000000"/>
                          </a:solidFill>
                          <a:effectLst/>
                          <a:latin typeface="Calibri" panose="020F0502020204030204" pitchFamily="34" charset="0"/>
                        </a:rPr>
                        <a:t>Suspenso</a:t>
                      </a:r>
                    </a:p>
                  </a:txBody>
                  <a:tcPr marL="6847" marR="6847" marT="68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pt-BR" sz="1200" b="0" i="0" u="none" strike="noStrike">
                          <a:solidFill>
                            <a:srgbClr val="000000"/>
                          </a:solidFill>
                          <a:effectLst/>
                          <a:latin typeface="Calibri" panose="020F0502020204030204" pitchFamily="34" charset="0"/>
                        </a:rPr>
                        <a:t> </a:t>
                      </a:r>
                    </a:p>
                  </a:txBody>
                  <a:tcPr marL="6847" marR="6847" marT="68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90837015"/>
                  </a:ext>
                </a:extLst>
              </a:tr>
              <a:tr h="253424">
                <a:tc>
                  <a:txBody>
                    <a:bodyPr/>
                    <a:lstStyle/>
                    <a:p>
                      <a:pPr algn="l" fontAlgn="t"/>
                      <a:r>
                        <a:rPr lang="pt-BR" sz="1200" b="0" i="0" u="none" strike="noStrike" dirty="0">
                          <a:solidFill>
                            <a:srgbClr val="000000"/>
                          </a:solidFill>
                          <a:effectLst/>
                          <a:latin typeface="Calibri" panose="020F0502020204030204" pitchFamily="34" charset="0"/>
                        </a:rPr>
                        <a:t>          Novas demandas da JF: adequação da estrutura de cargos da área judiciária.</a:t>
                      </a:r>
                    </a:p>
                  </a:txBody>
                  <a:tcPr marL="6847" marR="6847" marT="684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pt-BR" sz="1200" b="0" i="0" u="none" strike="noStrike">
                          <a:solidFill>
                            <a:srgbClr val="000000"/>
                          </a:solidFill>
                          <a:effectLst/>
                          <a:latin typeface="Calibri" panose="020F0502020204030204" pitchFamily="34" charset="0"/>
                        </a:rPr>
                        <a:t>Não iniciado</a:t>
                      </a:r>
                    </a:p>
                  </a:txBody>
                  <a:tcPr marL="6847" marR="6847" marT="68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pt-BR" sz="1200" b="0" i="0" u="none" strike="noStrike">
                          <a:solidFill>
                            <a:srgbClr val="000000"/>
                          </a:solidFill>
                          <a:effectLst/>
                          <a:latin typeface="Calibri" panose="020F0502020204030204" pitchFamily="34" charset="0"/>
                        </a:rPr>
                        <a:t> </a:t>
                      </a:r>
                    </a:p>
                  </a:txBody>
                  <a:tcPr marL="6847" marR="6847" marT="68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3463709884"/>
                  </a:ext>
                </a:extLst>
              </a:tr>
              <a:tr h="253424">
                <a:tc>
                  <a:txBody>
                    <a:bodyPr/>
                    <a:lstStyle/>
                    <a:p>
                      <a:pPr algn="l" fontAlgn="t"/>
                      <a:r>
                        <a:rPr lang="pt-BR" sz="1200" b="0" i="0" u="none" strike="noStrike" dirty="0">
                          <a:solidFill>
                            <a:srgbClr val="000000"/>
                          </a:solidFill>
                          <a:effectLst/>
                          <a:latin typeface="Calibri" panose="020F0502020204030204" pitchFamily="34" charset="0"/>
                        </a:rPr>
                        <a:t>          Programa de Sustentabilidade.</a:t>
                      </a:r>
                    </a:p>
                  </a:txBody>
                  <a:tcPr marL="6847" marR="6847" marT="684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pt-BR" sz="1200" b="0" i="0" u="none" strike="noStrike">
                          <a:solidFill>
                            <a:srgbClr val="000000"/>
                          </a:solidFill>
                          <a:effectLst/>
                          <a:latin typeface="Calibri" panose="020F0502020204030204" pitchFamily="34" charset="0"/>
                        </a:rPr>
                        <a:t>Não iniciado</a:t>
                      </a:r>
                    </a:p>
                  </a:txBody>
                  <a:tcPr marL="6847" marR="6847" marT="68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pt-BR" sz="1200" b="0" i="0" u="none" strike="noStrike" dirty="0">
                          <a:solidFill>
                            <a:srgbClr val="000000"/>
                          </a:solidFill>
                          <a:effectLst/>
                          <a:latin typeface="Calibri" panose="020F0502020204030204" pitchFamily="34" charset="0"/>
                        </a:rPr>
                        <a:t> </a:t>
                      </a:r>
                    </a:p>
                  </a:txBody>
                  <a:tcPr marL="6847" marR="6847" marT="68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27395063"/>
                  </a:ext>
                </a:extLst>
              </a:tr>
            </a:tbl>
          </a:graphicData>
        </a:graphic>
      </p:graphicFrame>
    </p:spTree>
    <p:extLst>
      <p:ext uri="{BB962C8B-B14F-4D97-AF65-F5344CB8AC3E}">
        <p14:creationId xmlns:p14="http://schemas.microsoft.com/office/powerpoint/2010/main" val="22236648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12574F16-B77A-4302-999C-DF137A147E32}"/>
              </a:ext>
            </a:extLst>
          </p:cNvPr>
          <p:cNvSpPr/>
          <p:nvPr/>
        </p:nvSpPr>
        <p:spPr>
          <a:xfrm>
            <a:off x="683568" y="110550"/>
            <a:ext cx="6303447" cy="830997"/>
          </a:xfrm>
          <a:prstGeom prst="rect">
            <a:avLst/>
          </a:prstGeom>
        </p:spPr>
        <p:txBody>
          <a:bodyPr wrap="square">
            <a:spAutoFit/>
          </a:bodyPr>
          <a:lstStyle/>
          <a:p>
            <a:r>
              <a:rPr lang="pt-BR" sz="2400" dirty="0">
                <a:solidFill>
                  <a:prstClr val="white"/>
                </a:solidFill>
              </a:rPr>
              <a:t>Processo Judicial Eletrônico - </a:t>
            </a:r>
            <a:r>
              <a:rPr lang="pt-BR" sz="2400" dirty="0" err="1">
                <a:solidFill>
                  <a:prstClr val="white"/>
                </a:solidFill>
              </a:rPr>
              <a:t>PJe</a:t>
            </a:r>
            <a:br>
              <a:rPr lang="pt-BR" sz="2400" dirty="0">
                <a:solidFill>
                  <a:prstClr val="white"/>
                </a:solidFill>
              </a:rPr>
            </a:br>
            <a:endParaRPr lang="pt-BR" sz="2400" dirty="0">
              <a:solidFill>
                <a:prstClr val="white"/>
              </a:solidFill>
            </a:endParaRPr>
          </a:p>
        </p:txBody>
      </p:sp>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35" t="14583" r="29617" b="31141"/>
          <a:stretch/>
        </p:blipFill>
        <p:spPr bwMode="auto">
          <a:xfrm>
            <a:off x="-11797" y="1268760"/>
            <a:ext cx="8991673" cy="45464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5071450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0" name="Retângulo 9">
            <a:extLst>
              <a:ext uri="{FF2B5EF4-FFF2-40B4-BE49-F238E27FC236}">
                <a16:creationId xmlns:a16="http://schemas.microsoft.com/office/drawing/2014/main" id="{555E246A-77C9-43D2-BC89-275FBFF46311}"/>
              </a:ext>
            </a:extLst>
          </p:cNvPr>
          <p:cNvSpPr/>
          <p:nvPr/>
        </p:nvSpPr>
        <p:spPr>
          <a:xfrm>
            <a:off x="570062" y="4851566"/>
            <a:ext cx="3636404" cy="1138811"/>
          </a:xfrm>
          <a:prstGeom prst="rect">
            <a:avLst/>
          </a:prstGeom>
          <a:solidFill>
            <a:schemeClr val="accent1">
              <a:lumMod val="75000"/>
            </a:schemeClr>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7" name="Imagem 3">
            <a:extLst>
              <a:ext uri="{FF2B5EF4-FFF2-40B4-BE49-F238E27FC236}">
                <a16:creationId xmlns:a16="http://schemas.microsoft.com/office/drawing/2014/main" id="{1A3A7870-A538-441A-B543-D4DD6306896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547813"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spaço Reservado para Rodapé 1">
            <a:extLst>
              <a:ext uri="{FF2B5EF4-FFF2-40B4-BE49-F238E27FC236}">
                <a16:creationId xmlns:a16="http://schemas.microsoft.com/office/drawing/2014/main" id="{5629C785-1470-424E-AF9E-E4CBDCCDF61E}"/>
              </a:ext>
            </a:extLst>
          </p:cNvPr>
          <p:cNvSpPr>
            <a:spLocks noGrp="1"/>
          </p:cNvSpPr>
          <p:nvPr>
            <p:ph type="ftr" sz="quarter" idx="11"/>
          </p:nvPr>
        </p:nvSpPr>
        <p:spPr>
          <a:xfrm>
            <a:off x="2987823" y="6059649"/>
            <a:ext cx="2895600" cy="365125"/>
          </a:xfrm>
        </p:spPr>
        <p:txBody>
          <a:bodyPr/>
          <a:lstStyle/>
          <a:p>
            <a:r>
              <a:rPr lang="pt-BR" dirty="0"/>
              <a:t>7ª Reunião do COGEST</a:t>
            </a:r>
          </a:p>
        </p:txBody>
      </p:sp>
      <p:sp>
        <p:nvSpPr>
          <p:cNvPr id="4" name="Retângulo 3">
            <a:extLst>
              <a:ext uri="{FF2B5EF4-FFF2-40B4-BE49-F238E27FC236}">
                <a16:creationId xmlns:a16="http://schemas.microsoft.com/office/drawing/2014/main" id="{FA962A36-8563-40B2-971C-734AFA8C8AA9}"/>
              </a:ext>
            </a:extLst>
          </p:cNvPr>
          <p:cNvSpPr/>
          <p:nvPr/>
        </p:nvSpPr>
        <p:spPr>
          <a:xfrm>
            <a:off x="431540" y="214913"/>
            <a:ext cx="8280920" cy="369332"/>
          </a:xfrm>
          <a:prstGeom prst="rect">
            <a:avLst/>
          </a:prstGeom>
        </p:spPr>
        <p:txBody>
          <a:bodyPr wrap="square">
            <a:spAutoFit/>
          </a:bodyPr>
          <a:lstStyle/>
          <a:p>
            <a:pPr lvl="0" algn="ctr">
              <a:defRPr/>
            </a:pPr>
            <a:r>
              <a:rPr lang="pt-BR" b="1" dirty="0">
                <a:solidFill>
                  <a:schemeClr val="bg1"/>
                </a:solidFill>
              </a:rPr>
              <a:t>Resultado das Metas Estratégicas 2018</a:t>
            </a:r>
            <a:endParaRPr lang="pt-BR" sz="1400" b="1" dirty="0">
              <a:solidFill>
                <a:schemeClr val="bg1"/>
              </a:solidFill>
            </a:endParaRPr>
          </a:p>
        </p:txBody>
      </p:sp>
      <p:pic>
        <p:nvPicPr>
          <p:cNvPr id="3" name="Imagem 2">
            <a:extLst>
              <a:ext uri="{FF2B5EF4-FFF2-40B4-BE49-F238E27FC236}">
                <a16:creationId xmlns:a16="http://schemas.microsoft.com/office/drawing/2014/main" id="{4741EBCF-2A60-450E-AC9E-E536FE5C8C37}"/>
              </a:ext>
            </a:extLst>
          </p:cNvPr>
          <p:cNvPicPr>
            <a:picLocks noChangeAspect="1"/>
          </p:cNvPicPr>
          <p:nvPr/>
        </p:nvPicPr>
        <p:blipFill>
          <a:blip r:embed="rId4" cstate="print"/>
          <a:stretch>
            <a:fillRect/>
          </a:stretch>
        </p:blipFill>
        <p:spPr>
          <a:xfrm>
            <a:off x="2195736" y="908720"/>
            <a:ext cx="4381500" cy="600075"/>
          </a:xfrm>
          <a:prstGeom prst="rect">
            <a:avLst/>
          </a:prstGeom>
        </p:spPr>
      </p:pic>
      <p:pic>
        <p:nvPicPr>
          <p:cNvPr id="5" name="Imagem 4">
            <a:extLst>
              <a:ext uri="{FF2B5EF4-FFF2-40B4-BE49-F238E27FC236}">
                <a16:creationId xmlns:a16="http://schemas.microsoft.com/office/drawing/2014/main" id="{14D4FC0C-B516-4F57-92AE-41293AB170CA}"/>
              </a:ext>
            </a:extLst>
          </p:cNvPr>
          <p:cNvPicPr>
            <a:picLocks noChangeAspect="1"/>
          </p:cNvPicPr>
          <p:nvPr/>
        </p:nvPicPr>
        <p:blipFill>
          <a:blip r:embed="rId5" cstate="print"/>
          <a:stretch>
            <a:fillRect/>
          </a:stretch>
        </p:blipFill>
        <p:spPr>
          <a:xfrm>
            <a:off x="649436" y="1580857"/>
            <a:ext cx="7572375" cy="504825"/>
          </a:xfrm>
          <a:prstGeom prst="rect">
            <a:avLst/>
          </a:prstGeom>
        </p:spPr>
      </p:pic>
      <p:sp>
        <p:nvSpPr>
          <p:cNvPr id="9" name="CaixaDeTexto 8">
            <a:extLst>
              <a:ext uri="{FF2B5EF4-FFF2-40B4-BE49-F238E27FC236}">
                <a16:creationId xmlns:a16="http://schemas.microsoft.com/office/drawing/2014/main" id="{00903105-67F0-4EE7-9635-2814BA6A52BF}"/>
              </a:ext>
            </a:extLst>
          </p:cNvPr>
          <p:cNvSpPr txBox="1"/>
          <p:nvPr/>
        </p:nvSpPr>
        <p:spPr>
          <a:xfrm>
            <a:off x="649436" y="4959306"/>
            <a:ext cx="3404522" cy="923330"/>
          </a:xfrm>
          <a:prstGeom prst="rect">
            <a:avLst/>
          </a:prstGeom>
          <a:noFill/>
        </p:spPr>
        <p:txBody>
          <a:bodyPr wrap="none" rtlCol="0">
            <a:spAutoFit/>
          </a:bodyPr>
          <a:lstStyle/>
          <a:p>
            <a:pPr marL="285750" indent="-285750">
              <a:buFont typeface="Wingdings" panose="05000000000000000000" pitchFamily="2" charset="2"/>
              <a:buChar char="ü"/>
            </a:pPr>
            <a:r>
              <a:rPr lang="pt-BR" b="1" dirty="0">
                <a:solidFill>
                  <a:schemeClr val="bg1"/>
                </a:solidFill>
              </a:rPr>
              <a:t>980.236 Processos distribuídos</a:t>
            </a:r>
          </a:p>
          <a:p>
            <a:endParaRPr lang="pt-BR" b="1" dirty="0">
              <a:solidFill>
                <a:schemeClr val="bg1"/>
              </a:solidFill>
            </a:endParaRPr>
          </a:p>
          <a:p>
            <a:pPr marL="285750" indent="-285750">
              <a:buFont typeface="Wingdings" panose="05000000000000000000" pitchFamily="2" charset="2"/>
              <a:buChar char="ü"/>
            </a:pPr>
            <a:r>
              <a:rPr lang="pt-BR" b="1" dirty="0">
                <a:solidFill>
                  <a:schemeClr val="bg1"/>
                </a:solidFill>
              </a:rPr>
              <a:t>1.046.308 Processos julgados</a:t>
            </a:r>
          </a:p>
        </p:txBody>
      </p:sp>
      <p:pic>
        <p:nvPicPr>
          <p:cNvPr id="2051" name="Picture 3"/>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5077" t="44094" b="20118"/>
          <a:stretch/>
        </p:blipFill>
        <p:spPr bwMode="auto">
          <a:xfrm>
            <a:off x="4206466" y="2191705"/>
            <a:ext cx="3977496" cy="3101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34807" t="44385" r="34923" b="22375"/>
          <a:stretch/>
        </p:blipFill>
        <p:spPr bwMode="auto">
          <a:xfrm>
            <a:off x="773267" y="2244059"/>
            <a:ext cx="3010294" cy="2515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104413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Imagem 3">
            <a:extLst>
              <a:ext uri="{FF2B5EF4-FFF2-40B4-BE49-F238E27FC236}">
                <a16:creationId xmlns:a16="http://schemas.microsoft.com/office/drawing/2014/main" id="{1A3A7870-A538-441A-B543-D4DD6306896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547813"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spaço Reservado para Rodapé 1">
            <a:extLst>
              <a:ext uri="{FF2B5EF4-FFF2-40B4-BE49-F238E27FC236}">
                <a16:creationId xmlns:a16="http://schemas.microsoft.com/office/drawing/2014/main" id="{5629C785-1470-424E-AF9E-E4CBDCCDF61E}"/>
              </a:ext>
            </a:extLst>
          </p:cNvPr>
          <p:cNvSpPr>
            <a:spLocks noGrp="1"/>
          </p:cNvSpPr>
          <p:nvPr>
            <p:ph type="ftr" sz="quarter" idx="11"/>
          </p:nvPr>
        </p:nvSpPr>
        <p:spPr>
          <a:xfrm>
            <a:off x="2987823" y="6059649"/>
            <a:ext cx="2895600" cy="365125"/>
          </a:xfrm>
        </p:spPr>
        <p:txBody>
          <a:bodyPr/>
          <a:lstStyle/>
          <a:p>
            <a:r>
              <a:rPr lang="pt-BR" dirty="0"/>
              <a:t>7ª Reunião do COGEST</a:t>
            </a:r>
          </a:p>
        </p:txBody>
      </p:sp>
      <p:sp>
        <p:nvSpPr>
          <p:cNvPr id="4" name="Retângulo 3">
            <a:extLst>
              <a:ext uri="{FF2B5EF4-FFF2-40B4-BE49-F238E27FC236}">
                <a16:creationId xmlns:a16="http://schemas.microsoft.com/office/drawing/2014/main" id="{FA962A36-8563-40B2-971C-734AFA8C8AA9}"/>
              </a:ext>
            </a:extLst>
          </p:cNvPr>
          <p:cNvSpPr/>
          <p:nvPr/>
        </p:nvSpPr>
        <p:spPr>
          <a:xfrm>
            <a:off x="431540" y="214913"/>
            <a:ext cx="8280920" cy="369332"/>
          </a:xfrm>
          <a:prstGeom prst="rect">
            <a:avLst/>
          </a:prstGeom>
        </p:spPr>
        <p:txBody>
          <a:bodyPr wrap="square">
            <a:spAutoFit/>
          </a:bodyPr>
          <a:lstStyle/>
          <a:p>
            <a:pPr lvl="0" algn="ctr">
              <a:defRPr/>
            </a:pPr>
            <a:r>
              <a:rPr lang="pt-BR" b="1" dirty="0">
                <a:solidFill>
                  <a:schemeClr val="bg1"/>
                </a:solidFill>
              </a:rPr>
              <a:t>Resultado das Metas Estratégicas 2018</a:t>
            </a:r>
            <a:endParaRPr lang="pt-BR" sz="1400" b="1" dirty="0">
              <a:solidFill>
                <a:schemeClr val="bg1"/>
              </a:solidFill>
            </a:endParaRPr>
          </a:p>
        </p:txBody>
      </p:sp>
      <p:pic>
        <p:nvPicPr>
          <p:cNvPr id="11" name="Imagem 10">
            <a:extLst>
              <a:ext uri="{FF2B5EF4-FFF2-40B4-BE49-F238E27FC236}">
                <a16:creationId xmlns:a16="http://schemas.microsoft.com/office/drawing/2014/main" id="{78AAF4F4-FB68-4CFE-9E3E-98244B75C02E}"/>
              </a:ext>
            </a:extLst>
          </p:cNvPr>
          <p:cNvPicPr>
            <a:picLocks noChangeAspect="1"/>
          </p:cNvPicPr>
          <p:nvPr/>
        </p:nvPicPr>
        <p:blipFill>
          <a:blip r:embed="rId4" cstate="print"/>
          <a:stretch>
            <a:fillRect/>
          </a:stretch>
        </p:blipFill>
        <p:spPr>
          <a:xfrm>
            <a:off x="2267744" y="908720"/>
            <a:ext cx="4438650" cy="504825"/>
          </a:xfrm>
          <a:prstGeom prst="rect">
            <a:avLst/>
          </a:prstGeom>
        </p:spPr>
      </p:pic>
      <p:pic>
        <p:nvPicPr>
          <p:cNvPr id="13" name="Imagem 12">
            <a:extLst>
              <a:ext uri="{FF2B5EF4-FFF2-40B4-BE49-F238E27FC236}">
                <a16:creationId xmlns:a16="http://schemas.microsoft.com/office/drawing/2014/main" id="{DB5C3B1A-740D-4D6B-A8AF-4AE8678C8F50}"/>
              </a:ext>
            </a:extLst>
          </p:cNvPr>
          <p:cNvPicPr>
            <a:picLocks noChangeAspect="1"/>
          </p:cNvPicPr>
          <p:nvPr/>
        </p:nvPicPr>
        <p:blipFill>
          <a:blip r:embed="rId5" cstate="print"/>
          <a:stretch>
            <a:fillRect/>
          </a:stretch>
        </p:blipFill>
        <p:spPr>
          <a:xfrm>
            <a:off x="782357" y="1340768"/>
            <a:ext cx="7658100" cy="504825"/>
          </a:xfrm>
          <a:prstGeom prst="rect">
            <a:avLst/>
          </a:prstGeom>
        </p:spPr>
      </p:pic>
      <p:graphicFrame>
        <p:nvGraphicFramePr>
          <p:cNvPr id="5" name="Tabela 4">
            <a:extLst>
              <a:ext uri="{FF2B5EF4-FFF2-40B4-BE49-F238E27FC236}">
                <a16:creationId xmlns:a16="http://schemas.microsoft.com/office/drawing/2014/main" id="{A93640B2-1000-44A6-B688-412547C20544}"/>
              </a:ext>
            </a:extLst>
          </p:cNvPr>
          <p:cNvGraphicFramePr>
            <a:graphicFrameLocks noGrp="1"/>
          </p:cNvGraphicFramePr>
          <p:nvPr>
            <p:extLst>
              <p:ext uri="{D42A27DB-BD31-4B8C-83A1-F6EECF244321}">
                <p14:modId xmlns:p14="http://schemas.microsoft.com/office/powerpoint/2010/main" val="2265815658"/>
              </p:ext>
            </p:extLst>
          </p:nvPr>
        </p:nvGraphicFramePr>
        <p:xfrm>
          <a:off x="4860032" y="4222514"/>
          <a:ext cx="2664296" cy="1869354"/>
        </p:xfrm>
        <a:graphic>
          <a:graphicData uri="http://schemas.openxmlformats.org/drawingml/2006/table">
            <a:tbl>
              <a:tblPr firstRow="1" firstCol="1" bandRow="1">
                <a:tableStyleId>{9D7B26C5-4107-4FEC-AEDC-1716B250A1EF}</a:tableStyleId>
              </a:tblPr>
              <a:tblGrid>
                <a:gridCol w="807714">
                  <a:extLst>
                    <a:ext uri="{9D8B030D-6E8A-4147-A177-3AD203B41FA5}">
                      <a16:colId xmlns:a16="http://schemas.microsoft.com/office/drawing/2014/main" val="2585381722"/>
                    </a:ext>
                  </a:extLst>
                </a:gridCol>
                <a:gridCol w="907510">
                  <a:extLst>
                    <a:ext uri="{9D8B030D-6E8A-4147-A177-3AD203B41FA5}">
                      <a16:colId xmlns:a16="http://schemas.microsoft.com/office/drawing/2014/main" val="1523060720"/>
                    </a:ext>
                  </a:extLst>
                </a:gridCol>
                <a:gridCol w="949072">
                  <a:extLst>
                    <a:ext uri="{9D8B030D-6E8A-4147-A177-3AD203B41FA5}">
                      <a16:colId xmlns:a16="http://schemas.microsoft.com/office/drawing/2014/main" val="20002"/>
                    </a:ext>
                  </a:extLst>
                </a:gridCol>
              </a:tblGrid>
              <a:tr h="295588">
                <a:tc>
                  <a:txBody>
                    <a:bodyPr/>
                    <a:lstStyle/>
                    <a:p>
                      <a:pPr algn="ctr">
                        <a:lnSpc>
                          <a:spcPct val="107000"/>
                        </a:lnSpc>
                        <a:spcAft>
                          <a:spcPts val="0"/>
                        </a:spcAft>
                      </a:pPr>
                      <a:r>
                        <a:rPr lang="pt-BR" sz="1200" dirty="0">
                          <a:effectLst/>
                        </a:rPr>
                        <a:t>Região</a:t>
                      </a:r>
                      <a:endParaRPr lang="pt-B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pt-BR" sz="1200" dirty="0">
                          <a:effectLst/>
                        </a:rPr>
                        <a:t>Processos julgados</a:t>
                      </a:r>
                      <a:endParaRPr lang="pt-B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pt-BR" sz="1200" dirty="0">
                          <a:effectLst/>
                          <a:latin typeface="Calibri" panose="020F0502020204030204" pitchFamily="34" charset="0"/>
                          <a:ea typeface="Calibri" panose="020F0502020204030204" pitchFamily="34" charset="0"/>
                          <a:cs typeface="Times New Roman" panose="02020603050405020304" pitchFamily="18" charset="0"/>
                        </a:rPr>
                        <a:t>Pendentes</a:t>
                      </a:r>
                    </a:p>
                  </a:txBody>
                  <a:tcPr marL="68580" marR="68580" marT="0" marB="0"/>
                </a:tc>
                <a:extLst>
                  <a:ext uri="{0D108BD9-81ED-4DB2-BD59-A6C34878D82A}">
                    <a16:rowId xmlns:a16="http://schemas.microsoft.com/office/drawing/2014/main" val="226870125"/>
                  </a:ext>
                </a:extLst>
              </a:tr>
              <a:tr h="295588">
                <a:tc>
                  <a:txBody>
                    <a:bodyPr/>
                    <a:lstStyle/>
                    <a:p>
                      <a:pPr>
                        <a:lnSpc>
                          <a:spcPct val="107000"/>
                        </a:lnSpc>
                        <a:spcAft>
                          <a:spcPts val="0"/>
                        </a:spcAft>
                      </a:pPr>
                      <a:r>
                        <a:rPr lang="pt-BR" sz="1200">
                          <a:effectLst/>
                        </a:rPr>
                        <a:t>1ª Região</a:t>
                      </a:r>
                      <a:endParaRPr lang="pt-B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pt-BR" sz="1200" dirty="0">
                          <a:effectLst/>
                          <a:latin typeface="Calibri" panose="020F0502020204030204" pitchFamily="34" charset="0"/>
                          <a:ea typeface="Calibri" panose="020F0502020204030204" pitchFamily="34" charset="0"/>
                          <a:cs typeface="Times New Roman" panose="02020603050405020304" pitchFamily="18" charset="0"/>
                        </a:rPr>
                        <a:t>12.547</a:t>
                      </a:r>
                    </a:p>
                  </a:txBody>
                  <a:tcPr marL="68580" marR="68580" marT="0" marB="0"/>
                </a:tc>
                <a:tc>
                  <a:txBody>
                    <a:bodyPr/>
                    <a:lstStyle/>
                    <a:p>
                      <a:pPr algn="l">
                        <a:lnSpc>
                          <a:spcPct val="107000"/>
                        </a:lnSpc>
                        <a:spcAft>
                          <a:spcPts val="0"/>
                        </a:spcAft>
                      </a:pPr>
                      <a:r>
                        <a:rPr lang="pt-BR" sz="1200" dirty="0">
                          <a:effectLst/>
                          <a:latin typeface="Calibri" panose="020F0502020204030204" pitchFamily="34" charset="0"/>
                          <a:ea typeface="Calibri" panose="020F0502020204030204" pitchFamily="34" charset="0"/>
                          <a:cs typeface="Times New Roman" panose="02020603050405020304" pitchFamily="18" charset="0"/>
                        </a:rPr>
                        <a:t>87.563</a:t>
                      </a:r>
                    </a:p>
                  </a:txBody>
                  <a:tcPr marL="68580" marR="68580" marT="0" marB="0"/>
                </a:tc>
                <a:extLst>
                  <a:ext uri="{0D108BD9-81ED-4DB2-BD59-A6C34878D82A}">
                    <a16:rowId xmlns:a16="http://schemas.microsoft.com/office/drawing/2014/main" val="551177200"/>
                  </a:ext>
                </a:extLst>
              </a:tr>
              <a:tr h="295588">
                <a:tc>
                  <a:txBody>
                    <a:bodyPr/>
                    <a:lstStyle/>
                    <a:p>
                      <a:pPr>
                        <a:lnSpc>
                          <a:spcPct val="107000"/>
                        </a:lnSpc>
                        <a:spcAft>
                          <a:spcPts val="0"/>
                        </a:spcAft>
                      </a:pPr>
                      <a:r>
                        <a:rPr lang="pt-BR" sz="1200">
                          <a:effectLst/>
                        </a:rPr>
                        <a:t>2ª Região</a:t>
                      </a:r>
                      <a:endParaRPr lang="pt-B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pt-BR" sz="1200" dirty="0">
                          <a:effectLst/>
                        </a:rPr>
                        <a:t>867</a:t>
                      </a:r>
                      <a:endParaRPr lang="pt-B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pt-BR" sz="1200" dirty="0">
                          <a:effectLst/>
                          <a:latin typeface="Calibri" panose="020F0502020204030204" pitchFamily="34" charset="0"/>
                          <a:ea typeface="Calibri" panose="020F0502020204030204" pitchFamily="34" charset="0"/>
                          <a:cs typeface="Times New Roman" panose="02020603050405020304" pitchFamily="18" charset="0"/>
                        </a:rPr>
                        <a:t>3.339</a:t>
                      </a:r>
                    </a:p>
                  </a:txBody>
                  <a:tcPr marL="68580" marR="68580" marT="0" marB="0"/>
                </a:tc>
                <a:extLst>
                  <a:ext uri="{0D108BD9-81ED-4DB2-BD59-A6C34878D82A}">
                    <a16:rowId xmlns:a16="http://schemas.microsoft.com/office/drawing/2014/main" val="695208616"/>
                  </a:ext>
                </a:extLst>
              </a:tr>
              <a:tr h="295588">
                <a:tc>
                  <a:txBody>
                    <a:bodyPr/>
                    <a:lstStyle/>
                    <a:p>
                      <a:pPr>
                        <a:lnSpc>
                          <a:spcPct val="107000"/>
                        </a:lnSpc>
                        <a:spcAft>
                          <a:spcPts val="0"/>
                        </a:spcAft>
                      </a:pPr>
                      <a:r>
                        <a:rPr lang="pt-BR" sz="1200">
                          <a:effectLst/>
                        </a:rPr>
                        <a:t>3ª Região</a:t>
                      </a:r>
                      <a:endParaRPr lang="pt-B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pt-BR" sz="1200" dirty="0">
                          <a:effectLst/>
                        </a:rPr>
                        <a:t>8.866</a:t>
                      </a:r>
                      <a:endParaRPr lang="pt-B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pt-BR" sz="1200" dirty="0">
                          <a:effectLst/>
                          <a:latin typeface="Calibri" panose="020F0502020204030204" pitchFamily="34" charset="0"/>
                          <a:ea typeface="Calibri" panose="020F0502020204030204" pitchFamily="34" charset="0"/>
                          <a:cs typeface="Times New Roman" panose="02020603050405020304" pitchFamily="18" charset="0"/>
                        </a:rPr>
                        <a:t>30.145</a:t>
                      </a:r>
                    </a:p>
                  </a:txBody>
                  <a:tcPr marL="68580" marR="68580" marT="0" marB="0"/>
                </a:tc>
                <a:extLst>
                  <a:ext uri="{0D108BD9-81ED-4DB2-BD59-A6C34878D82A}">
                    <a16:rowId xmlns:a16="http://schemas.microsoft.com/office/drawing/2014/main" val="240274488"/>
                  </a:ext>
                </a:extLst>
              </a:tr>
              <a:tr h="295588">
                <a:tc>
                  <a:txBody>
                    <a:bodyPr/>
                    <a:lstStyle/>
                    <a:p>
                      <a:pPr>
                        <a:lnSpc>
                          <a:spcPct val="107000"/>
                        </a:lnSpc>
                        <a:spcAft>
                          <a:spcPts val="0"/>
                        </a:spcAft>
                      </a:pPr>
                      <a:r>
                        <a:rPr lang="pt-BR" sz="1200">
                          <a:effectLst/>
                        </a:rPr>
                        <a:t>4ª Região</a:t>
                      </a:r>
                      <a:endParaRPr lang="pt-B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pt-BR" sz="1200" dirty="0">
                          <a:effectLst/>
                        </a:rPr>
                        <a:t>225</a:t>
                      </a:r>
                      <a:endParaRPr lang="pt-B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pt-BR" sz="1200" dirty="0">
                          <a:effectLst/>
                          <a:latin typeface="Calibri" panose="020F0502020204030204" pitchFamily="34" charset="0"/>
                          <a:ea typeface="Calibri" panose="020F0502020204030204" pitchFamily="34" charset="0"/>
                          <a:cs typeface="Times New Roman" panose="02020603050405020304" pitchFamily="18" charset="0"/>
                        </a:rPr>
                        <a:t>990</a:t>
                      </a:r>
                    </a:p>
                  </a:txBody>
                  <a:tcPr marL="68580" marR="68580" marT="0" marB="0"/>
                </a:tc>
                <a:extLst>
                  <a:ext uri="{0D108BD9-81ED-4DB2-BD59-A6C34878D82A}">
                    <a16:rowId xmlns:a16="http://schemas.microsoft.com/office/drawing/2014/main" val="1291066160"/>
                  </a:ext>
                </a:extLst>
              </a:tr>
              <a:tr h="295588">
                <a:tc>
                  <a:txBody>
                    <a:bodyPr/>
                    <a:lstStyle/>
                    <a:p>
                      <a:pPr>
                        <a:lnSpc>
                          <a:spcPct val="107000"/>
                        </a:lnSpc>
                        <a:spcAft>
                          <a:spcPts val="0"/>
                        </a:spcAft>
                      </a:pPr>
                      <a:r>
                        <a:rPr lang="pt-BR" sz="1200">
                          <a:effectLst/>
                        </a:rPr>
                        <a:t>5ª Região</a:t>
                      </a:r>
                      <a:endParaRPr lang="pt-B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pt-BR" sz="1200" dirty="0">
                          <a:effectLst/>
                        </a:rPr>
                        <a:t>13</a:t>
                      </a:r>
                      <a:endParaRPr lang="pt-B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pt-BR" sz="1200" dirty="0">
                          <a:effectLst/>
                          <a:latin typeface="Calibri" panose="020F0502020204030204" pitchFamily="34" charset="0"/>
                          <a:ea typeface="Calibri" panose="020F0502020204030204" pitchFamily="34" charset="0"/>
                          <a:cs typeface="Times New Roman" panose="02020603050405020304" pitchFamily="18" charset="0"/>
                        </a:rPr>
                        <a:t>389</a:t>
                      </a:r>
                    </a:p>
                  </a:txBody>
                  <a:tcPr marL="68580" marR="68580" marT="0" marB="0"/>
                </a:tc>
                <a:extLst>
                  <a:ext uri="{0D108BD9-81ED-4DB2-BD59-A6C34878D82A}">
                    <a16:rowId xmlns:a16="http://schemas.microsoft.com/office/drawing/2014/main" val="2307511710"/>
                  </a:ext>
                </a:extLst>
              </a:tr>
            </a:tbl>
          </a:graphicData>
        </a:graphic>
      </p:graphicFrame>
      <p:pic>
        <p:nvPicPr>
          <p:cNvPr id="3074"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6701" t="43484" b="16583"/>
          <a:stretch/>
        </p:blipFill>
        <p:spPr bwMode="auto">
          <a:xfrm>
            <a:off x="755052" y="1957819"/>
            <a:ext cx="3405499" cy="310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34349" t="43637" r="33068" b="21662"/>
          <a:stretch/>
        </p:blipFill>
        <p:spPr bwMode="auto">
          <a:xfrm>
            <a:off x="4860032" y="1845593"/>
            <a:ext cx="2844939" cy="2305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71306" t="34644" r="15902" b="58497"/>
          <a:stretch/>
        </p:blipFill>
        <p:spPr bwMode="auto">
          <a:xfrm>
            <a:off x="1366887" y="5157191"/>
            <a:ext cx="2279046" cy="9298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2584019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Imagem 3">
            <a:extLst>
              <a:ext uri="{FF2B5EF4-FFF2-40B4-BE49-F238E27FC236}">
                <a16:creationId xmlns:a16="http://schemas.microsoft.com/office/drawing/2014/main" id="{1A3A7870-A538-441A-B543-D4DD6306896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547813"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spaço Reservado para Rodapé 1">
            <a:extLst>
              <a:ext uri="{FF2B5EF4-FFF2-40B4-BE49-F238E27FC236}">
                <a16:creationId xmlns:a16="http://schemas.microsoft.com/office/drawing/2014/main" id="{5629C785-1470-424E-AF9E-E4CBDCCDF61E}"/>
              </a:ext>
            </a:extLst>
          </p:cNvPr>
          <p:cNvSpPr>
            <a:spLocks noGrp="1"/>
          </p:cNvSpPr>
          <p:nvPr>
            <p:ph type="ftr" sz="quarter" idx="11"/>
          </p:nvPr>
        </p:nvSpPr>
        <p:spPr>
          <a:xfrm>
            <a:off x="2987823" y="6059649"/>
            <a:ext cx="2895600" cy="365125"/>
          </a:xfrm>
        </p:spPr>
        <p:txBody>
          <a:bodyPr/>
          <a:lstStyle/>
          <a:p>
            <a:r>
              <a:rPr lang="pt-BR" dirty="0"/>
              <a:t>7ª Reunião do COGEST</a:t>
            </a:r>
          </a:p>
        </p:txBody>
      </p:sp>
      <p:sp>
        <p:nvSpPr>
          <p:cNvPr id="4" name="Retângulo 3">
            <a:extLst>
              <a:ext uri="{FF2B5EF4-FFF2-40B4-BE49-F238E27FC236}">
                <a16:creationId xmlns:a16="http://schemas.microsoft.com/office/drawing/2014/main" id="{FA962A36-8563-40B2-971C-734AFA8C8AA9}"/>
              </a:ext>
            </a:extLst>
          </p:cNvPr>
          <p:cNvSpPr/>
          <p:nvPr/>
        </p:nvSpPr>
        <p:spPr>
          <a:xfrm>
            <a:off x="431540" y="214913"/>
            <a:ext cx="8280920" cy="369332"/>
          </a:xfrm>
          <a:prstGeom prst="rect">
            <a:avLst/>
          </a:prstGeom>
        </p:spPr>
        <p:txBody>
          <a:bodyPr wrap="square">
            <a:spAutoFit/>
          </a:bodyPr>
          <a:lstStyle/>
          <a:p>
            <a:pPr lvl="0" algn="ctr">
              <a:defRPr/>
            </a:pPr>
            <a:r>
              <a:rPr lang="pt-BR" b="1" dirty="0">
                <a:solidFill>
                  <a:schemeClr val="bg1"/>
                </a:solidFill>
              </a:rPr>
              <a:t>Resultado das Metas Estratégicas 2018</a:t>
            </a:r>
            <a:endParaRPr lang="pt-BR" sz="1400" b="1" dirty="0">
              <a:solidFill>
                <a:schemeClr val="bg1"/>
              </a:solidFill>
            </a:endParaRPr>
          </a:p>
        </p:txBody>
      </p:sp>
      <p:pic>
        <p:nvPicPr>
          <p:cNvPr id="11" name="Imagem 10">
            <a:extLst>
              <a:ext uri="{FF2B5EF4-FFF2-40B4-BE49-F238E27FC236}">
                <a16:creationId xmlns:a16="http://schemas.microsoft.com/office/drawing/2014/main" id="{78AAF4F4-FB68-4CFE-9E3E-98244B75C02E}"/>
              </a:ext>
            </a:extLst>
          </p:cNvPr>
          <p:cNvPicPr>
            <a:picLocks noChangeAspect="1"/>
          </p:cNvPicPr>
          <p:nvPr/>
        </p:nvPicPr>
        <p:blipFill>
          <a:blip r:embed="rId4" cstate="print"/>
          <a:stretch>
            <a:fillRect/>
          </a:stretch>
        </p:blipFill>
        <p:spPr>
          <a:xfrm>
            <a:off x="2267744" y="908720"/>
            <a:ext cx="4438650" cy="504825"/>
          </a:xfrm>
          <a:prstGeom prst="rect">
            <a:avLst/>
          </a:prstGeom>
        </p:spPr>
      </p:pic>
      <p:pic>
        <p:nvPicPr>
          <p:cNvPr id="6" name="Imagem 5">
            <a:extLst>
              <a:ext uri="{FF2B5EF4-FFF2-40B4-BE49-F238E27FC236}">
                <a16:creationId xmlns:a16="http://schemas.microsoft.com/office/drawing/2014/main" id="{000D682B-9122-4DC7-9252-B388B561B873}"/>
              </a:ext>
            </a:extLst>
          </p:cNvPr>
          <p:cNvPicPr>
            <a:picLocks noChangeAspect="1"/>
          </p:cNvPicPr>
          <p:nvPr/>
        </p:nvPicPr>
        <p:blipFill>
          <a:blip r:embed="rId5" cstate="print"/>
          <a:stretch>
            <a:fillRect/>
          </a:stretch>
        </p:blipFill>
        <p:spPr>
          <a:xfrm>
            <a:off x="958301" y="1322025"/>
            <a:ext cx="7227397" cy="485871"/>
          </a:xfrm>
          <a:prstGeom prst="rect">
            <a:avLst/>
          </a:prstGeom>
        </p:spPr>
      </p:pic>
      <p:graphicFrame>
        <p:nvGraphicFramePr>
          <p:cNvPr id="9" name="Tabela 8">
            <a:extLst>
              <a:ext uri="{FF2B5EF4-FFF2-40B4-BE49-F238E27FC236}">
                <a16:creationId xmlns:a16="http://schemas.microsoft.com/office/drawing/2014/main" id="{80A23D17-9B69-475D-B2BD-56EC7D53D554}"/>
              </a:ext>
            </a:extLst>
          </p:cNvPr>
          <p:cNvGraphicFramePr>
            <a:graphicFrameLocks noGrp="1"/>
          </p:cNvGraphicFramePr>
          <p:nvPr>
            <p:extLst>
              <p:ext uri="{D42A27DB-BD31-4B8C-83A1-F6EECF244321}">
                <p14:modId xmlns:p14="http://schemas.microsoft.com/office/powerpoint/2010/main" val="456193176"/>
              </p:ext>
            </p:extLst>
          </p:nvPr>
        </p:nvGraphicFramePr>
        <p:xfrm>
          <a:off x="5665419" y="4933724"/>
          <a:ext cx="2520279" cy="1369949"/>
        </p:xfrm>
        <a:graphic>
          <a:graphicData uri="http://schemas.openxmlformats.org/drawingml/2006/table">
            <a:tbl>
              <a:tblPr firstRow="1" firstCol="1" bandRow="1">
                <a:tableStyleId>{9D7B26C5-4107-4FEC-AEDC-1716B250A1EF}</a:tableStyleId>
              </a:tblPr>
              <a:tblGrid>
                <a:gridCol w="765298">
                  <a:extLst>
                    <a:ext uri="{9D8B030D-6E8A-4147-A177-3AD203B41FA5}">
                      <a16:colId xmlns:a16="http://schemas.microsoft.com/office/drawing/2014/main" val="3245338536"/>
                    </a:ext>
                  </a:extLst>
                </a:gridCol>
                <a:gridCol w="818877">
                  <a:extLst>
                    <a:ext uri="{9D8B030D-6E8A-4147-A177-3AD203B41FA5}">
                      <a16:colId xmlns:a16="http://schemas.microsoft.com/office/drawing/2014/main" val="1621593398"/>
                    </a:ext>
                  </a:extLst>
                </a:gridCol>
                <a:gridCol w="936104">
                  <a:extLst>
                    <a:ext uri="{9D8B030D-6E8A-4147-A177-3AD203B41FA5}">
                      <a16:colId xmlns:a16="http://schemas.microsoft.com/office/drawing/2014/main" val="20002"/>
                    </a:ext>
                  </a:extLst>
                </a:gridCol>
              </a:tblGrid>
              <a:tr h="0">
                <a:tc>
                  <a:txBody>
                    <a:bodyPr/>
                    <a:lstStyle/>
                    <a:p>
                      <a:pPr algn="ctr">
                        <a:lnSpc>
                          <a:spcPct val="107000"/>
                        </a:lnSpc>
                        <a:spcAft>
                          <a:spcPts val="0"/>
                        </a:spcAft>
                      </a:pPr>
                      <a:r>
                        <a:rPr lang="pt-BR" sz="1200" dirty="0">
                          <a:effectLst/>
                        </a:rPr>
                        <a:t>Região</a:t>
                      </a:r>
                      <a:endParaRPr lang="pt-B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pt-BR" sz="1200" dirty="0">
                          <a:effectLst/>
                        </a:rPr>
                        <a:t>Processos julgados</a:t>
                      </a:r>
                      <a:endParaRPr lang="pt-B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pt-BR" sz="1200" dirty="0">
                          <a:effectLst/>
                          <a:latin typeface="Calibri" panose="020F0502020204030204" pitchFamily="34" charset="0"/>
                          <a:ea typeface="Calibri" panose="020F0502020204030204" pitchFamily="34" charset="0"/>
                          <a:cs typeface="Times New Roman" panose="02020603050405020304" pitchFamily="18" charset="0"/>
                        </a:rPr>
                        <a:t>Pendentes</a:t>
                      </a:r>
                    </a:p>
                  </a:txBody>
                  <a:tcPr marL="68580" marR="68580" marT="0" marB="0"/>
                </a:tc>
                <a:extLst>
                  <a:ext uri="{0D108BD9-81ED-4DB2-BD59-A6C34878D82A}">
                    <a16:rowId xmlns:a16="http://schemas.microsoft.com/office/drawing/2014/main" val="927406663"/>
                  </a:ext>
                </a:extLst>
              </a:tr>
              <a:tr h="0">
                <a:tc>
                  <a:txBody>
                    <a:bodyPr/>
                    <a:lstStyle/>
                    <a:p>
                      <a:pPr>
                        <a:lnSpc>
                          <a:spcPct val="107000"/>
                        </a:lnSpc>
                        <a:spcAft>
                          <a:spcPts val="0"/>
                        </a:spcAft>
                      </a:pPr>
                      <a:r>
                        <a:rPr lang="pt-BR" sz="1200">
                          <a:effectLst/>
                        </a:rPr>
                        <a:t>1ª Região</a:t>
                      </a:r>
                      <a:endParaRPr lang="pt-B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pt-BR" sz="1200" dirty="0">
                          <a:effectLst/>
                          <a:latin typeface="Calibri" panose="020F0502020204030204" pitchFamily="34" charset="0"/>
                          <a:ea typeface="Calibri" panose="020F0502020204030204" pitchFamily="34" charset="0"/>
                          <a:cs typeface="Times New Roman" panose="02020603050405020304" pitchFamily="18" charset="0"/>
                        </a:rPr>
                        <a:t>6.967</a:t>
                      </a:r>
                    </a:p>
                  </a:txBody>
                  <a:tcPr marL="68580" marR="68580" marT="0" marB="0"/>
                </a:tc>
                <a:tc>
                  <a:txBody>
                    <a:bodyPr/>
                    <a:lstStyle/>
                    <a:p>
                      <a:pPr algn="l">
                        <a:lnSpc>
                          <a:spcPct val="107000"/>
                        </a:lnSpc>
                        <a:spcAft>
                          <a:spcPts val="0"/>
                        </a:spcAft>
                      </a:pPr>
                      <a:r>
                        <a:rPr lang="pt-BR" sz="1200" dirty="0">
                          <a:effectLst/>
                          <a:latin typeface="Calibri" panose="020F0502020204030204" pitchFamily="34" charset="0"/>
                          <a:ea typeface="Calibri" panose="020F0502020204030204" pitchFamily="34" charset="0"/>
                          <a:cs typeface="Times New Roman" panose="02020603050405020304" pitchFamily="18" charset="0"/>
                        </a:rPr>
                        <a:t>36.544</a:t>
                      </a:r>
                    </a:p>
                  </a:txBody>
                  <a:tcPr marL="68580" marR="68580" marT="0" marB="0"/>
                </a:tc>
                <a:extLst>
                  <a:ext uri="{0D108BD9-81ED-4DB2-BD59-A6C34878D82A}">
                    <a16:rowId xmlns:a16="http://schemas.microsoft.com/office/drawing/2014/main" val="149291930"/>
                  </a:ext>
                </a:extLst>
              </a:tr>
              <a:tr h="0">
                <a:tc>
                  <a:txBody>
                    <a:bodyPr/>
                    <a:lstStyle/>
                    <a:p>
                      <a:pPr>
                        <a:lnSpc>
                          <a:spcPct val="107000"/>
                        </a:lnSpc>
                        <a:spcAft>
                          <a:spcPts val="0"/>
                        </a:spcAft>
                      </a:pPr>
                      <a:r>
                        <a:rPr lang="pt-BR" sz="1200">
                          <a:effectLst/>
                        </a:rPr>
                        <a:t>2ª Região</a:t>
                      </a:r>
                      <a:endParaRPr lang="pt-B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pt-BR" sz="1200" dirty="0">
                          <a:effectLst/>
                        </a:rPr>
                        <a:t>465</a:t>
                      </a:r>
                      <a:endParaRPr lang="pt-B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pt-BR" sz="1200" dirty="0">
                          <a:effectLst/>
                          <a:latin typeface="Calibri" panose="020F0502020204030204" pitchFamily="34" charset="0"/>
                          <a:ea typeface="Calibri" panose="020F0502020204030204" pitchFamily="34" charset="0"/>
                          <a:cs typeface="Times New Roman" panose="02020603050405020304" pitchFamily="18" charset="0"/>
                        </a:rPr>
                        <a:t>2.518</a:t>
                      </a:r>
                    </a:p>
                  </a:txBody>
                  <a:tcPr marL="68580" marR="68580" marT="0" marB="0"/>
                </a:tc>
                <a:extLst>
                  <a:ext uri="{0D108BD9-81ED-4DB2-BD59-A6C34878D82A}">
                    <a16:rowId xmlns:a16="http://schemas.microsoft.com/office/drawing/2014/main" val="322346510"/>
                  </a:ext>
                </a:extLst>
              </a:tr>
              <a:tr h="0">
                <a:tc>
                  <a:txBody>
                    <a:bodyPr/>
                    <a:lstStyle/>
                    <a:p>
                      <a:pPr>
                        <a:lnSpc>
                          <a:spcPct val="107000"/>
                        </a:lnSpc>
                        <a:spcAft>
                          <a:spcPts val="0"/>
                        </a:spcAft>
                      </a:pPr>
                      <a:r>
                        <a:rPr lang="pt-BR" sz="1200">
                          <a:effectLst/>
                        </a:rPr>
                        <a:t>3ª Região</a:t>
                      </a:r>
                      <a:endParaRPr lang="pt-B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pt-BR" sz="1200" dirty="0">
                          <a:effectLst/>
                        </a:rPr>
                        <a:t>2.646</a:t>
                      </a:r>
                      <a:endParaRPr lang="pt-B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pt-BR" sz="1200" dirty="0">
                          <a:effectLst/>
                          <a:latin typeface="Calibri" panose="020F0502020204030204" pitchFamily="34" charset="0"/>
                          <a:ea typeface="Calibri" panose="020F0502020204030204" pitchFamily="34" charset="0"/>
                          <a:cs typeface="Times New Roman" panose="02020603050405020304" pitchFamily="18" charset="0"/>
                        </a:rPr>
                        <a:t>9.929</a:t>
                      </a:r>
                    </a:p>
                  </a:txBody>
                  <a:tcPr marL="68580" marR="68580" marT="0" marB="0"/>
                </a:tc>
                <a:extLst>
                  <a:ext uri="{0D108BD9-81ED-4DB2-BD59-A6C34878D82A}">
                    <a16:rowId xmlns:a16="http://schemas.microsoft.com/office/drawing/2014/main" val="650546608"/>
                  </a:ext>
                </a:extLst>
              </a:tr>
              <a:tr h="0">
                <a:tc>
                  <a:txBody>
                    <a:bodyPr/>
                    <a:lstStyle/>
                    <a:p>
                      <a:pPr>
                        <a:lnSpc>
                          <a:spcPct val="107000"/>
                        </a:lnSpc>
                        <a:spcAft>
                          <a:spcPts val="0"/>
                        </a:spcAft>
                      </a:pPr>
                      <a:r>
                        <a:rPr lang="pt-BR" sz="1200">
                          <a:effectLst/>
                        </a:rPr>
                        <a:t>4ª Região</a:t>
                      </a:r>
                      <a:endParaRPr lang="pt-B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pt-BR" sz="1200" dirty="0">
                          <a:effectLst/>
                        </a:rPr>
                        <a:t>425</a:t>
                      </a:r>
                      <a:endParaRPr lang="pt-B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pt-BR" sz="1200" dirty="0">
                          <a:effectLst/>
                          <a:latin typeface="Calibri" panose="020F0502020204030204" pitchFamily="34" charset="0"/>
                          <a:ea typeface="Calibri" panose="020F0502020204030204" pitchFamily="34" charset="0"/>
                          <a:cs typeface="Times New Roman" panose="02020603050405020304" pitchFamily="18" charset="0"/>
                        </a:rPr>
                        <a:t>1.890</a:t>
                      </a:r>
                    </a:p>
                  </a:txBody>
                  <a:tcPr marL="68580" marR="68580" marT="0" marB="0"/>
                </a:tc>
                <a:extLst>
                  <a:ext uri="{0D108BD9-81ED-4DB2-BD59-A6C34878D82A}">
                    <a16:rowId xmlns:a16="http://schemas.microsoft.com/office/drawing/2014/main" val="3090572708"/>
                  </a:ext>
                </a:extLst>
              </a:tr>
              <a:tr h="0">
                <a:tc>
                  <a:txBody>
                    <a:bodyPr/>
                    <a:lstStyle/>
                    <a:p>
                      <a:pPr>
                        <a:lnSpc>
                          <a:spcPct val="107000"/>
                        </a:lnSpc>
                        <a:spcAft>
                          <a:spcPts val="0"/>
                        </a:spcAft>
                      </a:pPr>
                      <a:r>
                        <a:rPr lang="pt-BR" sz="1200">
                          <a:effectLst/>
                        </a:rPr>
                        <a:t>5ª Região</a:t>
                      </a:r>
                      <a:endParaRPr lang="pt-B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pt-BR" sz="1200" dirty="0">
                          <a:effectLst/>
                        </a:rPr>
                        <a:t>52</a:t>
                      </a:r>
                      <a:endParaRPr lang="pt-B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pt-BR" sz="1200" dirty="0">
                          <a:effectLst/>
                          <a:latin typeface="Calibri" panose="020F0502020204030204" pitchFamily="34" charset="0"/>
                          <a:ea typeface="Calibri" panose="020F0502020204030204" pitchFamily="34" charset="0"/>
                          <a:cs typeface="Times New Roman" panose="02020603050405020304" pitchFamily="18" charset="0"/>
                        </a:rPr>
                        <a:t>330</a:t>
                      </a:r>
                    </a:p>
                  </a:txBody>
                  <a:tcPr marL="68580" marR="68580" marT="0" marB="0"/>
                </a:tc>
                <a:extLst>
                  <a:ext uri="{0D108BD9-81ED-4DB2-BD59-A6C34878D82A}">
                    <a16:rowId xmlns:a16="http://schemas.microsoft.com/office/drawing/2014/main" val="2056399221"/>
                  </a:ext>
                </a:extLst>
              </a:tr>
            </a:tbl>
          </a:graphicData>
        </a:graphic>
      </p:graphicFrame>
      <p:pic>
        <p:nvPicPr>
          <p:cNvPr id="4098"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7281" t="43941" b="15058"/>
          <a:stretch/>
        </p:blipFill>
        <p:spPr bwMode="auto">
          <a:xfrm>
            <a:off x="469989" y="1868208"/>
            <a:ext cx="3669963" cy="3499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34111" t="43637" r="33879" b="20850"/>
          <a:stretch/>
        </p:blipFill>
        <p:spPr bwMode="auto">
          <a:xfrm>
            <a:off x="4716016" y="1868036"/>
            <a:ext cx="3469682" cy="2929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70876" t="34949" r="16134" b="58497"/>
          <a:stretch/>
        </p:blipFill>
        <p:spPr bwMode="auto">
          <a:xfrm>
            <a:off x="958301" y="5466853"/>
            <a:ext cx="2179618" cy="836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30074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4B33AE61-CE9B-4F86-86F6-43906BC78D2B}"/>
              </a:ext>
            </a:extLst>
          </p:cNvPr>
          <p:cNvSpPr/>
          <p:nvPr/>
        </p:nvSpPr>
        <p:spPr>
          <a:xfrm>
            <a:off x="1763688" y="197921"/>
            <a:ext cx="4541500" cy="400110"/>
          </a:xfrm>
          <a:prstGeom prst="rect">
            <a:avLst/>
          </a:prstGeom>
        </p:spPr>
        <p:txBody>
          <a:bodyPr wrap="none">
            <a:spAutoFit/>
          </a:bodyPr>
          <a:lstStyle/>
          <a:p>
            <a:r>
              <a:rPr lang="pt-BR"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Projeto Estudos Visando Alteração na LEF </a:t>
            </a:r>
            <a:endParaRPr lang="pt-BR" sz="2000" dirty="0">
              <a:solidFill>
                <a:schemeClr val="bg1"/>
              </a:solidFill>
            </a:endParaRPr>
          </a:p>
        </p:txBody>
      </p:sp>
      <p:pic>
        <p:nvPicPr>
          <p:cNvPr id="4" name="Imagem 3">
            <a:extLst>
              <a:ext uri="{FF2B5EF4-FFF2-40B4-BE49-F238E27FC236}">
                <a16:creationId xmlns:a16="http://schemas.microsoft.com/office/drawing/2014/main" id="{4D7E81E6-E5FA-41EE-946A-34A9394D9949}"/>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1547813"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Espaço Reservado para Rodapé 4">
            <a:extLst>
              <a:ext uri="{FF2B5EF4-FFF2-40B4-BE49-F238E27FC236}">
                <a16:creationId xmlns:a16="http://schemas.microsoft.com/office/drawing/2014/main" id="{A923FF04-8BFD-47F3-BF8E-5A7D6B50CB91}"/>
              </a:ext>
            </a:extLst>
          </p:cNvPr>
          <p:cNvSpPr>
            <a:spLocks noGrp="1"/>
          </p:cNvSpPr>
          <p:nvPr>
            <p:ph type="ftr" sz="quarter" idx="11"/>
          </p:nvPr>
        </p:nvSpPr>
        <p:spPr>
          <a:xfrm>
            <a:off x="3124200" y="6237312"/>
            <a:ext cx="2895600" cy="365125"/>
          </a:xfrm>
        </p:spPr>
        <p:txBody>
          <a:bodyPr/>
          <a:lstStyle/>
          <a:p>
            <a:r>
              <a:rPr lang="pt-BR" dirty="0"/>
              <a:t>7ª Reunião do COGEST</a:t>
            </a:r>
          </a:p>
        </p:txBody>
      </p:sp>
      <p:pic>
        <p:nvPicPr>
          <p:cNvPr id="7" name="Shape 147">
            <a:extLst>
              <a:ext uri="{FF2B5EF4-FFF2-40B4-BE49-F238E27FC236}">
                <a16:creationId xmlns:a16="http://schemas.microsoft.com/office/drawing/2014/main" id="{1499D704-7676-45EA-B7F2-9731334A7DB2}"/>
              </a:ext>
            </a:extLst>
          </p:cNvPr>
          <p:cNvPicPr preferRelativeResize="0"/>
          <p:nvPr/>
        </p:nvPicPr>
        <p:blipFill rotWithShape="1">
          <a:blip r:embed="rId5">
            <a:alphaModFix/>
          </a:blip>
          <a:srcRect/>
          <a:stretch/>
        </p:blipFill>
        <p:spPr>
          <a:xfrm>
            <a:off x="467544" y="1632130"/>
            <a:ext cx="8208912" cy="4029118"/>
          </a:xfrm>
          <a:prstGeom prst="rect">
            <a:avLst/>
          </a:prstGeom>
          <a:noFill/>
          <a:ln>
            <a:noFill/>
          </a:ln>
        </p:spPr>
      </p:pic>
    </p:spTree>
    <p:extLst>
      <p:ext uri="{BB962C8B-B14F-4D97-AF65-F5344CB8AC3E}">
        <p14:creationId xmlns:p14="http://schemas.microsoft.com/office/powerpoint/2010/main" val="415561484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Imagem 3">
            <a:extLst>
              <a:ext uri="{FF2B5EF4-FFF2-40B4-BE49-F238E27FC236}">
                <a16:creationId xmlns:a16="http://schemas.microsoft.com/office/drawing/2014/main" id="{1A3A7870-A538-441A-B543-D4DD6306896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547813"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spaço Reservado para Rodapé 1">
            <a:extLst>
              <a:ext uri="{FF2B5EF4-FFF2-40B4-BE49-F238E27FC236}">
                <a16:creationId xmlns:a16="http://schemas.microsoft.com/office/drawing/2014/main" id="{5629C785-1470-424E-AF9E-E4CBDCCDF61E}"/>
              </a:ext>
            </a:extLst>
          </p:cNvPr>
          <p:cNvSpPr>
            <a:spLocks noGrp="1"/>
          </p:cNvSpPr>
          <p:nvPr>
            <p:ph type="ftr" sz="quarter" idx="11"/>
          </p:nvPr>
        </p:nvSpPr>
        <p:spPr>
          <a:xfrm>
            <a:off x="2987823" y="6059649"/>
            <a:ext cx="2895600" cy="365125"/>
          </a:xfrm>
        </p:spPr>
        <p:txBody>
          <a:bodyPr/>
          <a:lstStyle/>
          <a:p>
            <a:r>
              <a:rPr lang="pt-BR" dirty="0"/>
              <a:t>7ª Reunião do COGEST</a:t>
            </a:r>
          </a:p>
        </p:txBody>
      </p:sp>
      <p:sp>
        <p:nvSpPr>
          <p:cNvPr id="4" name="Retângulo 3">
            <a:extLst>
              <a:ext uri="{FF2B5EF4-FFF2-40B4-BE49-F238E27FC236}">
                <a16:creationId xmlns:a16="http://schemas.microsoft.com/office/drawing/2014/main" id="{FA962A36-8563-40B2-971C-734AFA8C8AA9}"/>
              </a:ext>
            </a:extLst>
          </p:cNvPr>
          <p:cNvSpPr/>
          <p:nvPr/>
        </p:nvSpPr>
        <p:spPr>
          <a:xfrm>
            <a:off x="431540" y="214913"/>
            <a:ext cx="8280920" cy="369332"/>
          </a:xfrm>
          <a:prstGeom prst="rect">
            <a:avLst/>
          </a:prstGeom>
        </p:spPr>
        <p:txBody>
          <a:bodyPr wrap="square">
            <a:spAutoFit/>
          </a:bodyPr>
          <a:lstStyle/>
          <a:p>
            <a:pPr lvl="0" algn="ctr">
              <a:defRPr/>
            </a:pPr>
            <a:r>
              <a:rPr lang="pt-BR" b="1" dirty="0">
                <a:solidFill>
                  <a:schemeClr val="bg1"/>
                </a:solidFill>
              </a:rPr>
              <a:t>Resultado das Metas Estratégicas 2018</a:t>
            </a:r>
            <a:endParaRPr lang="pt-BR" sz="1400" b="1" dirty="0">
              <a:solidFill>
                <a:schemeClr val="bg1"/>
              </a:solidFill>
            </a:endParaRPr>
          </a:p>
        </p:txBody>
      </p:sp>
      <p:pic>
        <p:nvPicPr>
          <p:cNvPr id="11" name="Imagem 10">
            <a:extLst>
              <a:ext uri="{FF2B5EF4-FFF2-40B4-BE49-F238E27FC236}">
                <a16:creationId xmlns:a16="http://schemas.microsoft.com/office/drawing/2014/main" id="{78AAF4F4-FB68-4CFE-9E3E-98244B75C02E}"/>
              </a:ext>
            </a:extLst>
          </p:cNvPr>
          <p:cNvPicPr>
            <a:picLocks noChangeAspect="1"/>
          </p:cNvPicPr>
          <p:nvPr/>
        </p:nvPicPr>
        <p:blipFill>
          <a:blip r:embed="rId4" cstate="print"/>
          <a:stretch>
            <a:fillRect/>
          </a:stretch>
        </p:blipFill>
        <p:spPr>
          <a:xfrm>
            <a:off x="2267744" y="908720"/>
            <a:ext cx="4438650" cy="504825"/>
          </a:xfrm>
          <a:prstGeom prst="rect">
            <a:avLst/>
          </a:prstGeom>
        </p:spPr>
      </p:pic>
      <p:pic>
        <p:nvPicPr>
          <p:cNvPr id="3" name="Imagem 2">
            <a:extLst>
              <a:ext uri="{FF2B5EF4-FFF2-40B4-BE49-F238E27FC236}">
                <a16:creationId xmlns:a16="http://schemas.microsoft.com/office/drawing/2014/main" id="{0631ED9F-02EE-45C1-AB6A-10493CCC108C}"/>
              </a:ext>
            </a:extLst>
          </p:cNvPr>
          <p:cNvPicPr>
            <a:picLocks noChangeAspect="1"/>
          </p:cNvPicPr>
          <p:nvPr/>
        </p:nvPicPr>
        <p:blipFill>
          <a:blip r:embed="rId5" cstate="print"/>
          <a:stretch>
            <a:fillRect/>
          </a:stretch>
        </p:blipFill>
        <p:spPr>
          <a:xfrm>
            <a:off x="323528" y="1340768"/>
            <a:ext cx="8568952" cy="704194"/>
          </a:xfrm>
          <a:prstGeom prst="rect">
            <a:avLst/>
          </a:prstGeom>
        </p:spPr>
      </p:pic>
      <p:graphicFrame>
        <p:nvGraphicFramePr>
          <p:cNvPr id="8" name="Tabela 7">
            <a:extLst>
              <a:ext uri="{FF2B5EF4-FFF2-40B4-BE49-F238E27FC236}">
                <a16:creationId xmlns:a16="http://schemas.microsoft.com/office/drawing/2014/main" id="{A99261EE-37E9-49E8-8F9E-0B19A25EE8D6}"/>
              </a:ext>
            </a:extLst>
          </p:cNvPr>
          <p:cNvGraphicFramePr>
            <a:graphicFrameLocks noGrp="1"/>
          </p:cNvGraphicFramePr>
          <p:nvPr>
            <p:extLst>
              <p:ext uri="{D42A27DB-BD31-4B8C-83A1-F6EECF244321}">
                <p14:modId xmlns:p14="http://schemas.microsoft.com/office/powerpoint/2010/main" val="3892169134"/>
              </p:ext>
            </p:extLst>
          </p:nvPr>
        </p:nvGraphicFramePr>
        <p:xfrm>
          <a:off x="5076056" y="4561332"/>
          <a:ext cx="3024336" cy="1369949"/>
        </p:xfrm>
        <a:graphic>
          <a:graphicData uri="http://schemas.openxmlformats.org/drawingml/2006/table">
            <a:tbl>
              <a:tblPr firstRow="1" firstCol="1" bandRow="1">
                <a:tableStyleId>{9D7B26C5-4107-4FEC-AEDC-1716B250A1EF}</a:tableStyleId>
              </a:tblPr>
              <a:tblGrid>
                <a:gridCol w="749355">
                  <a:extLst>
                    <a:ext uri="{9D8B030D-6E8A-4147-A177-3AD203B41FA5}">
                      <a16:colId xmlns:a16="http://schemas.microsoft.com/office/drawing/2014/main" val="3011967581"/>
                    </a:ext>
                  </a:extLst>
                </a:gridCol>
                <a:gridCol w="1112292">
                  <a:extLst>
                    <a:ext uri="{9D8B030D-6E8A-4147-A177-3AD203B41FA5}">
                      <a16:colId xmlns:a16="http://schemas.microsoft.com/office/drawing/2014/main" val="355925841"/>
                    </a:ext>
                  </a:extLst>
                </a:gridCol>
                <a:gridCol w="1162689">
                  <a:extLst>
                    <a:ext uri="{9D8B030D-6E8A-4147-A177-3AD203B41FA5}">
                      <a16:colId xmlns:a16="http://schemas.microsoft.com/office/drawing/2014/main" val="20002"/>
                    </a:ext>
                  </a:extLst>
                </a:gridCol>
              </a:tblGrid>
              <a:tr h="309232">
                <a:tc>
                  <a:txBody>
                    <a:bodyPr/>
                    <a:lstStyle/>
                    <a:p>
                      <a:pPr algn="ctr">
                        <a:lnSpc>
                          <a:spcPct val="107000"/>
                        </a:lnSpc>
                        <a:spcAft>
                          <a:spcPts val="0"/>
                        </a:spcAft>
                      </a:pPr>
                      <a:r>
                        <a:rPr lang="pt-BR" sz="1200" dirty="0">
                          <a:effectLst/>
                        </a:rPr>
                        <a:t>Região</a:t>
                      </a:r>
                      <a:endParaRPr lang="pt-B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pt-BR" sz="1200" dirty="0">
                          <a:effectLst/>
                        </a:rPr>
                        <a:t>Processos julgados</a:t>
                      </a:r>
                      <a:endParaRPr lang="pt-B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pt-BR" sz="1200" dirty="0">
                          <a:effectLst/>
                          <a:latin typeface="Calibri" panose="020F0502020204030204" pitchFamily="34" charset="0"/>
                          <a:ea typeface="Calibri" panose="020F0502020204030204" pitchFamily="34" charset="0"/>
                          <a:cs typeface="Times New Roman" panose="02020603050405020304" pitchFamily="18" charset="0"/>
                        </a:rPr>
                        <a:t>Pendentes</a:t>
                      </a:r>
                    </a:p>
                  </a:txBody>
                  <a:tcPr marL="68580" marR="68580" marT="0" marB="0"/>
                </a:tc>
                <a:extLst>
                  <a:ext uri="{0D108BD9-81ED-4DB2-BD59-A6C34878D82A}">
                    <a16:rowId xmlns:a16="http://schemas.microsoft.com/office/drawing/2014/main" val="1918250833"/>
                  </a:ext>
                </a:extLst>
              </a:tr>
              <a:tr h="154616">
                <a:tc>
                  <a:txBody>
                    <a:bodyPr/>
                    <a:lstStyle/>
                    <a:p>
                      <a:pPr>
                        <a:lnSpc>
                          <a:spcPct val="107000"/>
                        </a:lnSpc>
                        <a:spcAft>
                          <a:spcPts val="0"/>
                        </a:spcAft>
                      </a:pPr>
                      <a:r>
                        <a:rPr lang="pt-BR" sz="1200">
                          <a:effectLst/>
                        </a:rPr>
                        <a:t>1ª Região</a:t>
                      </a:r>
                      <a:endParaRPr lang="pt-B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pt-BR" sz="1200" dirty="0">
                          <a:effectLst/>
                        </a:rPr>
                        <a:t>76</a:t>
                      </a:r>
                      <a:endParaRPr lang="pt-B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pt-BR" sz="1200" dirty="0">
                          <a:effectLst/>
                          <a:latin typeface="Calibri" panose="020F0502020204030204" pitchFamily="34" charset="0"/>
                          <a:ea typeface="Calibri" panose="020F0502020204030204" pitchFamily="34" charset="0"/>
                          <a:cs typeface="Times New Roman" panose="02020603050405020304" pitchFamily="18" charset="0"/>
                        </a:rPr>
                        <a:t>265</a:t>
                      </a:r>
                    </a:p>
                  </a:txBody>
                  <a:tcPr marL="68580" marR="68580" marT="0" marB="0"/>
                </a:tc>
                <a:extLst>
                  <a:ext uri="{0D108BD9-81ED-4DB2-BD59-A6C34878D82A}">
                    <a16:rowId xmlns:a16="http://schemas.microsoft.com/office/drawing/2014/main" val="2601482897"/>
                  </a:ext>
                </a:extLst>
              </a:tr>
              <a:tr h="154616">
                <a:tc>
                  <a:txBody>
                    <a:bodyPr/>
                    <a:lstStyle/>
                    <a:p>
                      <a:pPr>
                        <a:lnSpc>
                          <a:spcPct val="107000"/>
                        </a:lnSpc>
                        <a:spcAft>
                          <a:spcPts val="0"/>
                        </a:spcAft>
                      </a:pPr>
                      <a:r>
                        <a:rPr lang="pt-BR" sz="1200" dirty="0">
                          <a:effectLst/>
                        </a:rPr>
                        <a:t>2ª Região</a:t>
                      </a:r>
                      <a:endParaRPr lang="pt-B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pt-BR" sz="1200" dirty="0">
                          <a:effectLst/>
                        </a:rPr>
                        <a:t>124</a:t>
                      </a:r>
                      <a:endParaRPr lang="pt-B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pt-BR" sz="1200" dirty="0">
                          <a:effectLst/>
                          <a:latin typeface="Calibri" panose="020F0502020204030204" pitchFamily="34" charset="0"/>
                          <a:ea typeface="Calibri" panose="020F0502020204030204" pitchFamily="34" charset="0"/>
                          <a:cs typeface="Times New Roman" panose="02020603050405020304" pitchFamily="18" charset="0"/>
                        </a:rPr>
                        <a:t>4.335</a:t>
                      </a:r>
                    </a:p>
                  </a:txBody>
                  <a:tcPr marL="68580" marR="68580" marT="0" marB="0"/>
                </a:tc>
                <a:extLst>
                  <a:ext uri="{0D108BD9-81ED-4DB2-BD59-A6C34878D82A}">
                    <a16:rowId xmlns:a16="http://schemas.microsoft.com/office/drawing/2014/main" val="170147861"/>
                  </a:ext>
                </a:extLst>
              </a:tr>
              <a:tr h="154616">
                <a:tc>
                  <a:txBody>
                    <a:bodyPr/>
                    <a:lstStyle/>
                    <a:p>
                      <a:pPr>
                        <a:lnSpc>
                          <a:spcPct val="107000"/>
                        </a:lnSpc>
                        <a:spcAft>
                          <a:spcPts val="0"/>
                        </a:spcAft>
                      </a:pPr>
                      <a:r>
                        <a:rPr lang="pt-BR" sz="1200">
                          <a:effectLst/>
                        </a:rPr>
                        <a:t>3ª Região</a:t>
                      </a:r>
                      <a:endParaRPr lang="pt-B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pt-BR" sz="1200" dirty="0">
                          <a:effectLst/>
                        </a:rPr>
                        <a:t>78.020</a:t>
                      </a:r>
                      <a:endParaRPr lang="pt-B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pt-BR" sz="1200" dirty="0">
                          <a:effectLst/>
                          <a:latin typeface="Calibri" panose="020F0502020204030204" pitchFamily="34" charset="0"/>
                          <a:ea typeface="Calibri" panose="020F0502020204030204" pitchFamily="34" charset="0"/>
                          <a:cs typeface="Times New Roman" panose="02020603050405020304" pitchFamily="18" charset="0"/>
                        </a:rPr>
                        <a:t>27.811</a:t>
                      </a:r>
                    </a:p>
                  </a:txBody>
                  <a:tcPr marL="68580" marR="68580" marT="0" marB="0"/>
                </a:tc>
                <a:extLst>
                  <a:ext uri="{0D108BD9-81ED-4DB2-BD59-A6C34878D82A}">
                    <a16:rowId xmlns:a16="http://schemas.microsoft.com/office/drawing/2014/main" val="4090081260"/>
                  </a:ext>
                </a:extLst>
              </a:tr>
              <a:tr h="154616">
                <a:tc>
                  <a:txBody>
                    <a:bodyPr/>
                    <a:lstStyle/>
                    <a:p>
                      <a:pPr>
                        <a:lnSpc>
                          <a:spcPct val="107000"/>
                        </a:lnSpc>
                        <a:spcAft>
                          <a:spcPts val="0"/>
                        </a:spcAft>
                      </a:pPr>
                      <a:r>
                        <a:rPr lang="pt-BR" sz="1200">
                          <a:effectLst/>
                        </a:rPr>
                        <a:t>4ª Região</a:t>
                      </a:r>
                      <a:endParaRPr lang="pt-B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pt-BR" sz="1200" dirty="0">
                          <a:effectLst/>
                        </a:rPr>
                        <a:t>2.089</a:t>
                      </a:r>
                      <a:endParaRPr lang="pt-B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pt-BR" sz="1200" dirty="0">
                          <a:effectLst/>
                          <a:latin typeface="Calibri" panose="020F0502020204030204" pitchFamily="34" charset="0"/>
                          <a:ea typeface="Calibri" panose="020F0502020204030204" pitchFamily="34" charset="0"/>
                          <a:cs typeface="Times New Roman" panose="02020603050405020304" pitchFamily="18" charset="0"/>
                        </a:rPr>
                        <a:t>2.193</a:t>
                      </a:r>
                    </a:p>
                  </a:txBody>
                  <a:tcPr marL="68580" marR="68580" marT="0" marB="0"/>
                </a:tc>
                <a:extLst>
                  <a:ext uri="{0D108BD9-81ED-4DB2-BD59-A6C34878D82A}">
                    <a16:rowId xmlns:a16="http://schemas.microsoft.com/office/drawing/2014/main" val="3455924384"/>
                  </a:ext>
                </a:extLst>
              </a:tr>
              <a:tr h="154616">
                <a:tc>
                  <a:txBody>
                    <a:bodyPr/>
                    <a:lstStyle/>
                    <a:p>
                      <a:pPr>
                        <a:lnSpc>
                          <a:spcPct val="107000"/>
                        </a:lnSpc>
                        <a:spcAft>
                          <a:spcPts val="0"/>
                        </a:spcAft>
                      </a:pPr>
                      <a:r>
                        <a:rPr lang="pt-BR" sz="1200">
                          <a:effectLst/>
                        </a:rPr>
                        <a:t>5ª Região</a:t>
                      </a:r>
                      <a:endParaRPr lang="pt-B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pt-BR" sz="1200" dirty="0">
                          <a:effectLst/>
                        </a:rPr>
                        <a:t>0</a:t>
                      </a:r>
                      <a:endParaRPr lang="pt-B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pt-BR" sz="1200" dirty="0">
                          <a:effectLst/>
                          <a:latin typeface="Calibri" panose="020F0502020204030204" pitchFamily="34" charset="0"/>
                          <a:ea typeface="Calibri" panose="020F0502020204030204" pitchFamily="34" charset="0"/>
                          <a:cs typeface="Times New Roman" panose="02020603050405020304" pitchFamily="18" charset="0"/>
                        </a:rPr>
                        <a:t>694</a:t>
                      </a:r>
                    </a:p>
                  </a:txBody>
                  <a:tcPr marL="68580" marR="68580" marT="0" marB="0"/>
                </a:tc>
                <a:extLst>
                  <a:ext uri="{0D108BD9-81ED-4DB2-BD59-A6C34878D82A}">
                    <a16:rowId xmlns:a16="http://schemas.microsoft.com/office/drawing/2014/main" val="2603843467"/>
                  </a:ext>
                </a:extLst>
              </a:tr>
            </a:tbl>
          </a:graphicData>
        </a:graphic>
      </p:graphicFrame>
      <p:pic>
        <p:nvPicPr>
          <p:cNvPr id="5122"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7281" t="44551" b="15211"/>
          <a:stretch/>
        </p:blipFill>
        <p:spPr bwMode="auto">
          <a:xfrm>
            <a:off x="852047" y="2112129"/>
            <a:ext cx="3431921" cy="3211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34343" t="43941" r="33299" b="21765"/>
          <a:stretch/>
        </p:blipFill>
        <p:spPr bwMode="auto">
          <a:xfrm>
            <a:off x="4932040" y="2098678"/>
            <a:ext cx="3078239" cy="248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70992" t="35181" r="16057" b="58659"/>
          <a:stretch/>
        </p:blipFill>
        <p:spPr bwMode="auto">
          <a:xfrm>
            <a:off x="1201332" y="5324693"/>
            <a:ext cx="2213067" cy="800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326014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6150" name="Picture 6"/>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1147" t="31443" r="62177" b="40665"/>
          <a:stretch/>
        </p:blipFill>
        <p:spPr bwMode="auto">
          <a:xfrm>
            <a:off x="5796136" y="4221088"/>
            <a:ext cx="2916324" cy="2320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Imagem 3">
            <a:extLst>
              <a:ext uri="{FF2B5EF4-FFF2-40B4-BE49-F238E27FC236}">
                <a16:creationId xmlns:a16="http://schemas.microsoft.com/office/drawing/2014/main" id="{1A3A7870-A538-441A-B543-D4DD6306896D}"/>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1547813"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spaço Reservado para Rodapé 1">
            <a:extLst>
              <a:ext uri="{FF2B5EF4-FFF2-40B4-BE49-F238E27FC236}">
                <a16:creationId xmlns:a16="http://schemas.microsoft.com/office/drawing/2014/main" id="{5629C785-1470-424E-AF9E-E4CBDCCDF61E}"/>
              </a:ext>
            </a:extLst>
          </p:cNvPr>
          <p:cNvSpPr>
            <a:spLocks noGrp="1"/>
          </p:cNvSpPr>
          <p:nvPr>
            <p:ph type="ftr" sz="quarter" idx="11"/>
          </p:nvPr>
        </p:nvSpPr>
        <p:spPr>
          <a:xfrm>
            <a:off x="3124200" y="6187554"/>
            <a:ext cx="2895600" cy="365125"/>
          </a:xfrm>
        </p:spPr>
        <p:txBody>
          <a:bodyPr/>
          <a:lstStyle/>
          <a:p>
            <a:r>
              <a:rPr lang="pt-BR" dirty="0"/>
              <a:t>7ª Reunião do COGEST</a:t>
            </a:r>
          </a:p>
        </p:txBody>
      </p:sp>
      <p:sp>
        <p:nvSpPr>
          <p:cNvPr id="4" name="Retângulo 3">
            <a:extLst>
              <a:ext uri="{FF2B5EF4-FFF2-40B4-BE49-F238E27FC236}">
                <a16:creationId xmlns:a16="http://schemas.microsoft.com/office/drawing/2014/main" id="{FA962A36-8563-40B2-971C-734AFA8C8AA9}"/>
              </a:ext>
            </a:extLst>
          </p:cNvPr>
          <p:cNvSpPr/>
          <p:nvPr/>
        </p:nvSpPr>
        <p:spPr>
          <a:xfrm>
            <a:off x="431540" y="214913"/>
            <a:ext cx="8280920" cy="369332"/>
          </a:xfrm>
          <a:prstGeom prst="rect">
            <a:avLst/>
          </a:prstGeom>
        </p:spPr>
        <p:txBody>
          <a:bodyPr wrap="square">
            <a:spAutoFit/>
          </a:bodyPr>
          <a:lstStyle/>
          <a:p>
            <a:pPr lvl="0" algn="ctr">
              <a:defRPr/>
            </a:pPr>
            <a:r>
              <a:rPr lang="pt-BR" b="1" dirty="0">
                <a:solidFill>
                  <a:schemeClr val="bg1"/>
                </a:solidFill>
              </a:rPr>
              <a:t>Resultado das Metas Estratégicas 2018</a:t>
            </a:r>
            <a:endParaRPr lang="pt-BR" sz="1400" b="1" dirty="0">
              <a:solidFill>
                <a:schemeClr val="bg1"/>
              </a:solidFill>
            </a:endParaRPr>
          </a:p>
        </p:txBody>
      </p:sp>
      <p:pic>
        <p:nvPicPr>
          <p:cNvPr id="8" name="Imagem 7">
            <a:extLst>
              <a:ext uri="{FF2B5EF4-FFF2-40B4-BE49-F238E27FC236}">
                <a16:creationId xmlns:a16="http://schemas.microsoft.com/office/drawing/2014/main" id="{50191575-9D78-4669-82E0-BAE8EE146754}"/>
              </a:ext>
            </a:extLst>
          </p:cNvPr>
          <p:cNvPicPr>
            <a:picLocks noChangeAspect="1"/>
          </p:cNvPicPr>
          <p:nvPr/>
        </p:nvPicPr>
        <p:blipFill>
          <a:blip r:embed="rId5" cstate="print"/>
          <a:stretch>
            <a:fillRect/>
          </a:stretch>
        </p:blipFill>
        <p:spPr>
          <a:xfrm>
            <a:off x="2282973" y="893765"/>
            <a:ext cx="4305300" cy="409575"/>
          </a:xfrm>
          <a:prstGeom prst="rect">
            <a:avLst/>
          </a:prstGeom>
        </p:spPr>
      </p:pic>
      <p:grpSp>
        <p:nvGrpSpPr>
          <p:cNvPr id="3" name="Agrupar 2">
            <a:extLst>
              <a:ext uri="{FF2B5EF4-FFF2-40B4-BE49-F238E27FC236}">
                <a16:creationId xmlns:a16="http://schemas.microsoft.com/office/drawing/2014/main" id="{D0367D22-745D-4225-84D7-A74947612A66}"/>
              </a:ext>
            </a:extLst>
          </p:cNvPr>
          <p:cNvGrpSpPr/>
          <p:nvPr/>
        </p:nvGrpSpPr>
        <p:grpSpPr>
          <a:xfrm>
            <a:off x="4243711" y="4670217"/>
            <a:ext cx="1885288" cy="1406127"/>
            <a:chOff x="4243711" y="4670217"/>
            <a:chExt cx="1885288" cy="1406127"/>
          </a:xfrm>
        </p:grpSpPr>
        <p:pic>
          <p:nvPicPr>
            <p:cNvPr id="15" name="Imagem 14" descr="média de cumprimento">
              <a:extLst>
                <a:ext uri="{FF2B5EF4-FFF2-40B4-BE49-F238E27FC236}">
                  <a16:creationId xmlns:a16="http://schemas.microsoft.com/office/drawing/2014/main" id="{0C24B4DB-CD1D-429C-B94D-FEDF1BD6AB85}"/>
                </a:ext>
              </a:extLst>
            </p:cNvPr>
            <p:cNvPicPr>
              <a:picLocks noChangeAspect="1"/>
            </p:cNvPicPr>
            <p:nvPr/>
          </p:nvPicPr>
          <p:blipFill>
            <a:blip r:embed="rId6" cstate="print"/>
            <a:stretch>
              <a:fillRect/>
            </a:stretch>
          </p:blipFill>
          <p:spPr>
            <a:xfrm>
              <a:off x="4243711" y="4670217"/>
              <a:ext cx="1480417" cy="1406127"/>
            </a:xfrm>
            <a:prstGeom prst="rect">
              <a:avLst/>
            </a:prstGeom>
          </p:spPr>
        </p:pic>
        <p:sp>
          <p:nvSpPr>
            <p:cNvPr id="18" name="Retângulo 17">
              <a:extLst>
                <a:ext uri="{FF2B5EF4-FFF2-40B4-BE49-F238E27FC236}">
                  <a16:creationId xmlns:a16="http://schemas.microsoft.com/office/drawing/2014/main" id="{BA8787F1-1EA8-46B8-9784-11D86CE8E0BC}"/>
                </a:ext>
              </a:extLst>
            </p:cNvPr>
            <p:cNvSpPr/>
            <p:nvPr/>
          </p:nvSpPr>
          <p:spPr>
            <a:xfrm rot="21409300">
              <a:off x="4388399" y="4935628"/>
              <a:ext cx="1740600" cy="916300"/>
            </a:xfrm>
            <a:prstGeom prst="rect">
              <a:avLst/>
            </a:prstGeom>
          </p:spPr>
          <p:txBody>
            <a:bodyPr wrap="square">
              <a:spAutoFit/>
            </a:bodyPr>
            <a:lstStyle/>
            <a:p>
              <a:pPr>
                <a:spcAft>
                  <a:spcPts val="600"/>
                </a:spcAft>
              </a:pPr>
              <a:r>
                <a:rPr lang="pt-BR" sz="1600" dirty="0"/>
                <a:t>Média de cumprimento</a:t>
              </a:r>
            </a:p>
            <a:p>
              <a:pPr>
                <a:spcAft>
                  <a:spcPts val="600"/>
                </a:spcAft>
              </a:pPr>
              <a:r>
                <a:rPr lang="pt-BR" sz="1600" dirty="0"/>
                <a:t>7,39%</a:t>
              </a:r>
            </a:p>
          </p:txBody>
        </p:sp>
      </p:grpSp>
      <p:pic>
        <p:nvPicPr>
          <p:cNvPr id="614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0413" t="32053" b="40817"/>
          <a:stretch/>
        </p:blipFill>
        <p:spPr bwMode="auto">
          <a:xfrm>
            <a:off x="323528" y="1772816"/>
            <a:ext cx="3857288" cy="2691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Imagem 9">
            <a:extLst>
              <a:ext uri="{FF2B5EF4-FFF2-40B4-BE49-F238E27FC236}">
                <a16:creationId xmlns:a16="http://schemas.microsoft.com/office/drawing/2014/main" id="{4B09A79A-D95D-4685-A42D-26A855531E49}"/>
              </a:ext>
            </a:extLst>
          </p:cNvPr>
          <p:cNvPicPr>
            <a:picLocks noChangeAspect="1"/>
          </p:cNvPicPr>
          <p:nvPr/>
        </p:nvPicPr>
        <p:blipFill>
          <a:blip r:embed="rId7" cstate="print"/>
          <a:stretch>
            <a:fillRect/>
          </a:stretch>
        </p:blipFill>
        <p:spPr>
          <a:xfrm>
            <a:off x="281782" y="1248921"/>
            <a:ext cx="8862218" cy="686271"/>
          </a:xfrm>
          <a:prstGeom prst="rect">
            <a:avLst/>
          </a:prstGeom>
        </p:spPr>
      </p:pic>
      <p:pic>
        <p:nvPicPr>
          <p:cNvPr id="6147"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8518" t="32663" r="30548" b="42036"/>
          <a:stretch/>
        </p:blipFill>
        <p:spPr bwMode="auto">
          <a:xfrm>
            <a:off x="323528" y="4393006"/>
            <a:ext cx="3426122" cy="2132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7938" t="58878" r="29471" b="17176"/>
          <a:stretch/>
        </p:blipFill>
        <p:spPr bwMode="auto">
          <a:xfrm>
            <a:off x="4553572" y="1838805"/>
            <a:ext cx="4122884" cy="2305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46431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45"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2000"/>
                                        <p:tgtEl>
                                          <p:spTgt spid="3"/>
                                        </p:tgtEl>
                                      </p:cBhvr>
                                    </p:animEffect>
                                    <p:anim calcmode="lin" valueType="num">
                                      <p:cBhvr>
                                        <p:cTn id="14" dur="2000" fill="hold"/>
                                        <p:tgtEl>
                                          <p:spTgt spid="3"/>
                                        </p:tgtEl>
                                        <p:attrNameLst>
                                          <p:attrName>ppt_w</p:attrName>
                                        </p:attrNameLst>
                                      </p:cBhvr>
                                      <p:tavLst>
                                        <p:tav tm="0" fmla="#ppt_w*sin(2.5*pi*$)">
                                          <p:val>
                                            <p:fltVal val="0"/>
                                          </p:val>
                                        </p:tav>
                                        <p:tav tm="100000">
                                          <p:val>
                                            <p:fltVal val="1"/>
                                          </p:val>
                                        </p:tav>
                                      </p:tavLst>
                                    </p:anim>
                                    <p:anim calcmode="lin" valueType="num">
                                      <p:cBhvr>
                                        <p:cTn id="15"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7172"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9600" t="47295" b="19328"/>
          <a:stretch/>
        </p:blipFill>
        <p:spPr bwMode="auto">
          <a:xfrm>
            <a:off x="4738649" y="1962871"/>
            <a:ext cx="4236519" cy="3539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Imagem 3">
            <a:extLst>
              <a:ext uri="{FF2B5EF4-FFF2-40B4-BE49-F238E27FC236}">
                <a16:creationId xmlns:a16="http://schemas.microsoft.com/office/drawing/2014/main" id="{1A3A7870-A538-441A-B543-D4DD6306896D}"/>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1547813"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spaço Reservado para Rodapé 1">
            <a:extLst>
              <a:ext uri="{FF2B5EF4-FFF2-40B4-BE49-F238E27FC236}">
                <a16:creationId xmlns:a16="http://schemas.microsoft.com/office/drawing/2014/main" id="{5629C785-1470-424E-AF9E-E4CBDCCDF61E}"/>
              </a:ext>
            </a:extLst>
          </p:cNvPr>
          <p:cNvSpPr>
            <a:spLocks noGrp="1"/>
          </p:cNvSpPr>
          <p:nvPr>
            <p:ph type="ftr" sz="quarter" idx="11"/>
          </p:nvPr>
        </p:nvSpPr>
        <p:spPr>
          <a:xfrm>
            <a:off x="2987823" y="6059649"/>
            <a:ext cx="2895600" cy="365125"/>
          </a:xfrm>
        </p:spPr>
        <p:txBody>
          <a:bodyPr/>
          <a:lstStyle/>
          <a:p>
            <a:r>
              <a:rPr lang="pt-BR" dirty="0"/>
              <a:t>7ª Reunião do COGEST</a:t>
            </a:r>
          </a:p>
        </p:txBody>
      </p:sp>
      <p:sp>
        <p:nvSpPr>
          <p:cNvPr id="4" name="Retângulo 3">
            <a:extLst>
              <a:ext uri="{FF2B5EF4-FFF2-40B4-BE49-F238E27FC236}">
                <a16:creationId xmlns:a16="http://schemas.microsoft.com/office/drawing/2014/main" id="{FA962A36-8563-40B2-971C-734AFA8C8AA9}"/>
              </a:ext>
            </a:extLst>
          </p:cNvPr>
          <p:cNvSpPr/>
          <p:nvPr/>
        </p:nvSpPr>
        <p:spPr>
          <a:xfrm>
            <a:off x="431540" y="214913"/>
            <a:ext cx="8280920" cy="369332"/>
          </a:xfrm>
          <a:prstGeom prst="rect">
            <a:avLst/>
          </a:prstGeom>
        </p:spPr>
        <p:txBody>
          <a:bodyPr wrap="square">
            <a:spAutoFit/>
          </a:bodyPr>
          <a:lstStyle/>
          <a:p>
            <a:pPr lvl="0" algn="ctr">
              <a:defRPr/>
            </a:pPr>
            <a:r>
              <a:rPr lang="pt-BR" b="1" dirty="0">
                <a:solidFill>
                  <a:schemeClr val="bg1"/>
                </a:solidFill>
              </a:rPr>
              <a:t>Resultado das Metas Estratégicas 2018</a:t>
            </a:r>
            <a:endParaRPr lang="pt-BR" sz="1400" b="1" dirty="0">
              <a:solidFill>
                <a:schemeClr val="bg1"/>
              </a:solidFill>
            </a:endParaRPr>
          </a:p>
        </p:txBody>
      </p:sp>
      <p:pic>
        <p:nvPicPr>
          <p:cNvPr id="11" name="Imagem 10">
            <a:extLst>
              <a:ext uri="{FF2B5EF4-FFF2-40B4-BE49-F238E27FC236}">
                <a16:creationId xmlns:a16="http://schemas.microsoft.com/office/drawing/2014/main" id="{D199C7FB-BF3F-4FF4-9FBF-F11382ACE8B7}"/>
              </a:ext>
            </a:extLst>
          </p:cNvPr>
          <p:cNvPicPr>
            <a:picLocks noChangeAspect="1"/>
          </p:cNvPicPr>
          <p:nvPr/>
        </p:nvPicPr>
        <p:blipFill>
          <a:blip r:embed="rId6" cstate="print"/>
          <a:stretch>
            <a:fillRect/>
          </a:stretch>
        </p:blipFill>
        <p:spPr>
          <a:xfrm>
            <a:off x="563125" y="1101458"/>
            <a:ext cx="7992888" cy="887382"/>
          </a:xfrm>
          <a:prstGeom prst="rect">
            <a:avLst/>
          </a:prstGeom>
        </p:spPr>
      </p:pic>
      <p:grpSp>
        <p:nvGrpSpPr>
          <p:cNvPr id="15" name="Agrupar 14">
            <a:extLst>
              <a:ext uri="{FF2B5EF4-FFF2-40B4-BE49-F238E27FC236}">
                <a16:creationId xmlns:a16="http://schemas.microsoft.com/office/drawing/2014/main" id="{862BFE3F-CE15-4285-AEFA-012393568237}"/>
              </a:ext>
            </a:extLst>
          </p:cNvPr>
          <p:cNvGrpSpPr/>
          <p:nvPr/>
        </p:nvGrpSpPr>
        <p:grpSpPr>
          <a:xfrm>
            <a:off x="3546882" y="4799352"/>
            <a:ext cx="1740600" cy="1406127"/>
            <a:chOff x="4116701" y="4703410"/>
            <a:chExt cx="1740600" cy="1406127"/>
          </a:xfrm>
        </p:grpSpPr>
        <p:pic>
          <p:nvPicPr>
            <p:cNvPr id="16" name="Imagem 15" descr="média de cumprimento">
              <a:extLst>
                <a:ext uri="{FF2B5EF4-FFF2-40B4-BE49-F238E27FC236}">
                  <a16:creationId xmlns:a16="http://schemas.microsoft.com/office/drawing/2014/main" id="{C2E531FF-CF11-4FDD-B32C-C5798B1865D9}"/>
                </a:ext>
              </a:extLst>
            </p:cNvPr>
            <p:cNvPicPr>
              <a:picLocks noChangeAspect="1"/>
            </p:cNvPicPr>
            <p:nvPr/>
          </p:nvPicPr>
          <p:blipFill>
            <a:blip r:embed="rId7" cstate="print"/>
            <a:stretch>
              <a:fillRect/>
            </a:stretch>
          </p:blipFill>
          <p:spPr>
            <a:xfrm>
              <a:off x="4279406" y="4703410"/>
              <a:ext cx="1480417" cy="1406127"/>
            </a:xfrm>
            <a:prstGeom prst="rect">
              <a:avLst/>
            </a:prstGeom>
          </p:spPr>
        </p:pic>
        <p:sp>
          <p:nvSpPr>
            <p:cNvPr id="17" name="Retângulo 16">
              <a:extLst>
                <a:ext uri="{FF2B5EF4-FFF2-40B4-BE49-F238E27FC236}">
                  <a16:creationId xmlns:a16="http://schemas.microsoft.com/office/drawing/2014/main" id="{72FE7819-D942-4AF2-A396-0965CE93ACD6}"/>
                </a:ext>
              </a:extLst>
            </p:cNvPr>
            <p:cNvSpPr/>
            <p:nvPr/>
          </p:nvSpPr>
          <p:spPr>
            <a:xfrm rot="21409300">
              <a:off x="4116701" y="5062918"/>
              <a:ext cx="1740600" cy="661720"/>
            </a:xfrm>
            <a:prstGeom prst="rect">
              <a:avLst/>
            </a:prstGeom>
          </p:spPr>
          <p:txBody>
            <a:bodyPr wrap="square">
              <a:spAutoFit/>
            </a:bodyPr>
            <a:lstStyle/>
            <a:p>
              <a:pPr algn="ctr">
                <a:spcAft>
                  <a:spcPts val="600"/>
                </a:spcAft>
              </a:pPr>
              <a:r>
                <a:rPr lang="pt-BR" sz="1600" dirty="0"/>
                <a:t>Condenações</a:t>
              </a:r>
            </a:p>
            <a:p>
              <a:pPr algn="ctr">
                <a:spcAft>
                  <a:spcPts val="600"/>
                </a:spcAft>
              </a:pPr>
              <a:r>
                <a:rPr lang="pt-BR" sz="1600" dirty="0"/>
                <a:t>12%</a:t>
              </a:r>
            </a:p>
          </p:txBody>
        </p:sp>
      </p:grpSp>
      <p:graphicFrame>
        <p:nvGraphicFramePr>
          <p:cNvPr id="5" name="Tabela 4">
            <a:extLst>
              <a:ext uri="{FF2B5EF4-FFF2-40B4-BE49-F238E27FC236}">
                <a16:creationId xmlns:a16="http://schemas.microsoft.com/office/drawing/2014/main" id="{BE8A2CE8-CD41-4A01-BB88-91E12C5A4351}"/>
              </a:ext>
            </a:extLst>
          </p:cNvPr>
          <p:cNvGraphicFramePr>
            <a:graphicFrameLocks noGrp="1"/>
          </p:cNvGraphicFramePr>
          <p:nvPr>
            <p:extLst>
              <p:ext uri="{D42A27DB-BD31-4B8C-83A1-F6EECF244321}">
                <p14:modId xmlns:p14="http://schemas.microsoft.com/office/powerpoint/2010/main" val="4046745284"/>
              </p:ext>
            </p:extLst>
          </p:nvPr>
        </p:nvGraphicFramePr>
        <p:xfrm>
          <a:off x="251520" y="4448000"/>
          <a:ext cx="3078720" cy="1326232"/>
        </p:xfrm>
        <a:graphic>
          <a:graphicData uri="http://schemas.openxmlformats.org/drawingml/2006/table">
            <a:tbl>
              <a:tblPr firstRow="1" firstCol="1" bandRow="1">
                <a:tableStyleId>{9D7B26C5-4107-4FEC-AEDC-1716B250A1EF}</a:tableStyleId>
              </a:tblPr>
              <a:tblGrid>
                <a:gridCol w="681678">
                  <a:extLst>
                    <a:ext uri="{9D8B030D-6E8A-4147-A177-3AD203B41FA5}">
                      <a16:colId xmlns:a16="http://schemas.microsoft.com/office/drawing/2014/main" val="1031255847"/>
                    </a:ext>
                  </a:extLst>
                </a:gridCol>
                <a:gridCol w="1198521">
                  <a:extLst>
                    <a:ext uri="{9D8B030D-6E8A-4147-A177-3AD203B41FA5}">
                      <a16:colId xmlns:a16="http://schemas.microsoft.com/office/drawing/2014/main" val="3927327351"/>
                    </a:ext>
                  </a:extLst>
                </a:gridCol>
                <a:gridCol w="1198521">
                  <a:extLst>
                    <a:ext uri="{9D8B030D-6E8A-4147-A177-3AD203B41FA5}">
                      <a16:colId xmlns:a16="http://schemas.microsoft.com/office/drawing/2014/main" val="20002"/>
                    </a:ext>
                  </a:extLst>
                </a:gridCol>
              </a:tblGrid>
              <a:tr h="429292">
                <a:tc>
                  <a:txBody>
                    <a:bodyPr/>
                    <a:lstStyle/>
                    <a:p>
                      <a:pPr algn="ctr">
                        <a:lnSpc>
                          <a:spcPct val="107000"/>
                        </a:lnSpc>
                        <a:spcAft>
                          <a:spcPts val="0"/>
                        </a:spcAft>
                      </a:pPr>
                      <a:r>
                        <a:rPr lang="pt-BR" sz="1100" dirty="0">
                          <a:effectLst/>
                        </a:rPr>
                        <a:t>Região</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pt-BR" sz="1100" dirty="0">
                          <a:effectLst/>
                        </a:rPr>
                        <a:t>Processos julgados</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pt-BR" sz="1100" dirty="0">
                          <a:effectLst/>
                          <a:latin typeface="Calibri" panose="020F0502020204030204" pitchFamily="34" charset="0"/>
                          <a:ea typeface="Calibri" panose="020F0502020204030204" pitchFamily="34" charset="0"/>
                          <a:cs typeface="Times New Roman" panose="02020603050405020304" pitchFamily="18" charset="0"/>
                        </a:rPr>
                        <a:t>Pendentes</a:t>
                      </a:r>
                    </a:p>
                  </a:txBody>
                  <a:tcPr marL="68580" marR="68580" marT="0" marB="0"/>
                </a:tc>
                <a:extLst>
                  <a:ext uri="{0D108BD9-81ED-4DB2-BD59-A6C34878D82A}">
                    <a16:rowId xmlns:a16="http://schemas.microsoft.com/office/drawing/2014/main" val="579389210"/>
                  </a:ext>
                </a:extLst>
              </a:tr>
              <a:tr h="0">
                <a:tc>
                  <a:txBody>
                    <a:bodyPr/>
                    <a:lstStyle/>
                    <a:p>
                      <a:pPr>
                        <a:lnSpc>
                          <a:spcPct val="107000"/>
                        </a:lnSpc>
                        <a:spcAft>
                          <a:spcPts val="0"/>
                        </a:spcAft>
                      </a:pPr>
                      <a:r>
                        <a:rPr lang="pt-BR" sz="1100" dirty="0">
                          <a:effectLst/>
                        </a:rPr>
                        <a:t>1ª</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pt-BR" sz="1100" dirty="0">
                          <a:effectLst/>
                          <a:latin typeface="Calibri" panose="020F0502020204030204" pitchFamily="34" charset="0"/>
                          <a:ea typeface="Calibri" panose="020F0502020204030204" pitchFamily="34" charset="0"/>
                          <a:cs typeface="Times New Roman" panose="02020603050405020304" pitchFamily="18" charset="0"/>
                        </a:rPr>
                        <a:t>35</a:t>
                      </a:r>
                    </a:p>
                  </a:txBody>
                  <a:tcPr marL="68580" marR="68580" marT="0" marB="0"/>
                </a:tc>
                <a:tc>
                  <a:txBody>
                    <a:bodyPr/>
                    <a:lstStyle/>
                    <a:p>
                      <a:pPr algn="ctr">
                        <a:lnSpc>
                          <a:spcPct val="107000"/>
                        </a:lnSpc>
                        <a:spcAft>
                          <a:spcPts val="0"/>
                        </a:spcAft>
                      </a:pPr>
                      <a:r>
                        <a:rPr lang="pt-BR" sz="1100" dirty="0">
                          <a:effectLst/>
                          <a:latin typeface="Calibri" panose="020F0502020204030204" pitchFamily="34" charset="0"/>
                          <a:ea typeface="Calibri" panose="020F0502020204030204" pitchFamily="34" charset="0"/>
                          <a:cs typeface="Times New Roman" panose="02020603050405020304" pitchFamily="18" charset="0"/>
                        </a:rPr>
                        <a:t>419</a:t>
                      </a:r>
                    </a:p>
                  </a:txBody>
                  <a:tcPr marL="68580" marR="68580" marT="0" marB="0"/>
                </a:tc>
                <a:extLst>
                  <a:ext uri="{0D108BD9-81ED-4DB2-BD59-A6C34878D82A}">
                    <a16:rowId xmlns:a16="http://schemas.microsoft.com/office/drawing/2014/main" val="3626404313"/>
                  </a:ext>
                </a:extLst>
              </a:tr>
              <a:tr h="0">
                <a:tc>
                  <a:txBody>
                    <a:bodyPr/>
                    <a:lstStyle/>
                    <a:p>
                      <a:pPr>
                        <a:lnSpc>
                          <a:spcPct val="107000"/>
                        </a:lnSpc>
                        <a:spcAft>
                          <a:spcPts val="0"/>
                        </a:spcAft>
                      </a:pPr>
                      <a:r>
                        <a:rPr lang="pt-BR" sz="1100" dirty="0">
                          <a:effectLst/>
                        </a:rPr>
                        <a:t>2ª</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pt-BR" sz="1100" dirty="0">
                          <a:effectLst/>
                        </a:rPr>
                        <a:t>65</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pt-BR" sz="1100" dirty="0">
                          <a:effectLst/>
                          <a:latin typeface="Calibri" panose="020F0502020204030204" pitchFamily="34" charset="0"/>
                          <a:ea typeface="Calibri" panose="020F0502020204030204" pitchFamily="34" charset="0"/>
                          <a:cs typeface="Times New Roman" panose="02020603050405020304" pitchFamily="18" charset="0"/>
                        </a:rPr>
                        <a:t>484</a:t>
                      </a:r>
                    </a:p>
                  </a:txBody>
                  <a:tcPr marL="68580" marR="68580" marT="0" marB="0"/>
                </a:tc>
                <a:extLst>
                  <a:ext uri="{0D108BD9-81ED-4DB2-BD59-A6C34878D82A}">
                    <a16:rowId xmlns:a16="http://schemas.microsoft.com/office/drawing/2014/main" val="3216856333"/>
                  </a:ext>
                </a:extLst>
              </a:tr>
              <a:tr h="0">
                <a:tc>
                  <a:txBody>
                    <a:bodyPr/>
                    <a:lstStyle/>
                    <a:p>
                      <a:pPr>
                        <a:lnSpc>
                          <a:spcPct val="107000"/>
                        </a:lnSpc>
                        <a:spcAft>
                          <a:spcPts val="0"/>
                        </a:spcAft>
                      </a:pPr>
                      <a:r>
                        <a:rPr lang="pt-BR" sz="1100" dirty="0">
                          <a:effectLst/>
                        </a:rPr>
                        <a:t>3ª</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pt-BR" sz="1100" dirty="0">
                          <a:effectLst/>
                        </a:rPr>
                        <a:t>133</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pt-BR" sz="1100" dirty="0">
                          <a:effectLst/>
                          <a:latin typeface="Calibri" panose="020F0502020204030204" pitchFamily="34" charset="0"/>
                          <a:ea typeface="Calibri" panose="020F0502020204030204" pitchFamily="34" charset="0"/>
                          <a:cs typeface="Times New Roman" panose="02020603050405020304" pitchFamily="18" charset="0"/>
                        </a:rPr>
                        <a:t>1.190</a:t>
                      </a:r>
                    </a:p>
                  </a:txBody>
                  <a:tcPr marL="68580" marR="68580" marT="0" marB="0"/>
                </a:tc>
                <a:extLst>
                  <a:ext uri="{0D108BD9-81ED-4DB2-BD59-A6C34878D82A}">
                    <a16:rowId xmlns:a16="http://schemas.microsoft.com/office/drawing/2014/main" val="2682860044"/>
                  </a:ext>
                </a:extLst>
              </a:tr>
              <a:tr h="0">
                <a:tc>
                  <a:txBody>
                    <a:bodyPr/>
                    <a:lstStyle/>
                    <a:p>
                      <a:pPr>
                        <a:lnSpc>
                          <a:spcPct val="107000"/>
                        </a:lnSpc>
                        <a:spcAft>
                          <a:spcPts val="0"/>
                        </a:spcAft>
                      </a:pPr>
                      <a:r>
                        <a:rPr lang="pt-BR" sz="1100" dirty="0">
                          <a:effectLst/>
                        </a:rPr>
                        <a:t>4ª</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pt-BR" sz="1100" dirty="0">
                          <a:effectLst/>
                        </a:rPr>
                        <a:t>41</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pt-BR" sz="1100" dirty="0">
                          <a:effectLst/>
                          <a:latin typeface="Calibri" panose="020F0502020204030204" pitchFamily="34" charset="0"/>
                          <a:ea typeface="Calibri" panose="020F0502020204030204" pitchFamily="34" charset="0"/>
                          <a:cs typeface="Times New Roman" panose="02020603050405020304" pitchFamily="18" charset="0"/>
                        </a:rPr>
                        <a:t>357</a:t>
                      </a:r>
                    </a:p>
                  </a:txBody>
                  <a:tcPr marL="68580" marR="68580" marT="0" marB="0"/>
                </a:tc>
                <a:extLst>
                  <a:ext uri="{0D108BD9-81ED-4DB2-BD59-A6C34878D82A}">
                    <a16:rowId xmlns:a16="http://schemas.microsoft.com/office/drawing/2014/main" val="4010579640"/>
                  </a:ext>
                </a:extLst>
              </a:tr>
              <a:tr h="0">
                <a:tc>
                  <a:txBody>
                    <a:bodyPr/>
                    <a:lstStyle/>
                    <a:p>
                      <a:pPr>
                        <a:lnSpc>
                          <a:spcPct val="107000"/>
                        </a:lnSpc>
                        <a:spcAft>
                          <a:spcPts val="0"/>
                        </a:spcAft>
                      </a:pPr>
                      <a:r>
                        <a:rPr lang="pt-BR" sz="1100" dirty="0">
                          <a:effectLst/>
                        </a:rPr>
                        <a:t>5ª</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pt-BR" sz="1100" dirty="0">
                          <a:effectLst/>
                        </a:rPr>
                        <a:t>138</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pt-BR" sz="1100" dirty="0">
                          <a:effectLst/>
                          <a:latin typeface="Calibri" panose="020F0502020204030204" pitchFamily="34" charset="0"/>
                          <a:ea typeface="Calibri" panose="020F0502020204030204" pitchFamily="34" charset="0"/>
                          <a:cs typeface="Times New Roman" panose="02020603050405020304" pitchFamily="18" charset="0"/>
                        </a:rPr>
                        <a:t>1.330</a:t>
                      </a:r>
                    </a:p>
                  </a:txBody>
                  <a:tcPr marL="68580" marR="68580" marT="0" marB="0"/>
                </a:tc>
                <a:extLst>
                  <a:ext uri="{0D108BD9-81ED-4DB2-BD59-A6C34878D82A}">
                    <a16:rowId xmlns:a16="http://schemas.microsoft.com/office/drawing/2014/main" val="3530957456"/>
                  </a:ext>
                </a:extLst>
              </a:tr>
            </a:tbl>
          </a:graphicData>
        </a:graphic>
      </p:graphicFrame>
      <p:pic>
        <p:nvPicPr>
          <p:cNvPr id="7170"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6314" t="38302" r="31843" b="39781"/>
          <a:stretch/>
        </p:blipFill>
        <p:spPr bwMode="auto">
          <a:xfrm>
            <a:off x="431540" y="1988840"/>
            <a:ext cx="3541447" cy="1854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3" name="Picture 5"/>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8521" t="31555" r="37761" b="62119"/>
          <a:stretch/>
        </p:blipFill>
        <p:spPr bwMode="auto">
          <a:xfrm>
            <a:off x="6437961" y="5503355"/>
            <a:ext cx="2118052" cy="7433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2959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5"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2000"/>
                                        <p:tgtEl>
                                          <p:spTgt spid="15"/>
                                        </p:tgtEl>
                                      </p:cBhvr>
                                    </p:animEffect>
                                    <p:anim calcmode="lin" valueType="num">
                                      <p:cBhvr>
                                        <p:cTn id="18" dur="2000" fill="hold"/>
                                        <p:tgtEl>
                                          <p:spTgt spid="15"/>
                                        </p:tgtEl>
                                        <p:attrNameLst>
                                          <p:attrName>ppt_w</p:attrName>
                                        </p:attrNameLst>
                                      </p:cBhvr>
                                      <p:tavLst>
                                        <p:tav tm="0" fmla="#ppt_w*sin(2.5*pi*$)">
                                          <p:val>
                                            <p:fltVal val="0"/>
                                          </p:val>
                                        </p:tav>
                                        <p:tav tm="100000">
                                          <p:val>
                                            <p:fltVal val="1"/>
                                          </p:val>
                                        </p:tav>
                                      </p:tavLst>
                                    </p:anim>
                                    <p:anim calcmode="lin" valueType="num">
                                      <p:cBhvr>
                                        <p:cTn id="19" dur="2000" fill="hold"/>
                                        <p:tgtEl>
                                          <p:spTgt spid="1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9137" t="47089" b="16788"/>
          <a:stretch/>
        </p:blipFill>
        <p:spPr bwMode="auto">
          <a:xfrm>
            <a:off x="4974251" y="2051720"/>
            <a:ext cx="3961775" cy="3528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Imagem 3">
            <a:extLst>
              <a:ext uri="{FF2B5EF4-FFF2-40B4-BE49-F238E27FC236}">
                <a16:creationId xmlns:a16="http://schemas.microsoft.com/office/drawing/2014/main" id="{1A3A7870-A538-441A-B543-D4DD6306896D}"/>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1547813"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spaço Reservado para Rodapé 1">
            <a:extLst>
              <a:ext uri="{FF2B5EF4-FFF2-40B4-BE49-F238E27FC236}">
                <a16:creationId xmlns:a16="http://schemas.microsoft.com/office/drawing/2014/main" id="{5629C785-1470-424E-AF9E-E4CBDCCDF61E}"/>
              </a:ext>
            </a:extLst>
          </p:cNvPr>
          <p:cNvSpPr>
            <a:spLocks noGrp="1"/>
          </p:cNvSpPr>
          <p:nvPr>
            <p:ph type="ftr" sz="quarter" idx="11"/>
          </p:nvPr>
        </p:nvSpPr>
        <p:spPr>
          <a:xfrm>
            <a:off x="2987823" y="6059649"/>
            <a:ext cx="2895600" cy="365125"/>
          </a:xfrm>
        </p:spPr>
        <p:txBody>
          <a:bodyPr/>
          <a:lstStyle/>
          <a:p>
            <a:r>
              <a:rPr lang="pt-BR" dirty="0"/>
              <a:t>7ª Reunião do COGEST</a:t>
            </a:r>
          </a:p>
        </p:txBody>
      </p:sp>
      <p:sp>
        <p:nvSpPr>
          <p:cNvPr id="4" name="Retângulo 3">
            <a:extLst>
              <a:ext uri="{FF2B5EF4-FFF2-40B4-BE49-F238E27FC236}">
                <a16:creationId xmlns:a16="http://schemas.microsoft.com/office/drawing/2014/main" id="{FA962A36-8563-40B2-971C-734AFA8C8AA9}"/>
              </a:ext>
            </a:extLst>
          </p:cNvPr>
          <p:cNvSpPr/>
          <p:nvPr/>
        </p:nvSpPr>
        <p:spPr>
          <a:xfrm>
            <a:off x="431540" y="214913"/>
            <a:ext cx="8280920" cy="369332"/>
          </a:xfrm>
          <a:prstGeom prst="rect">
            <a:avLst/>
          </a:prstGeom>
        </p:spPr>
        <p:txBody>
          <a:bodyPr wrap="square">
            <a:spAutoFit/>
          </a:bodyPr>
          <a:lstStyle/>
          <a:p>
            <a:pPr lvl="0" algn="ctr">
              <a:defRPr/>
            </a:pPr>
            <a:r>
              <a:rPr lang="pt-BR" b="1" dirty="0">
                <a:solidFill>
                  <a:schemeClr val="bg1"/>
                </a:solidFill>
              </a:rPr>
              <a:t>Resultado das Metas Estratégicas 2018</a:t>
            </a:r>
            <a:endParaRPr lang="pt-BR" sz="1400" b="1" dirty="0">
              <a:solidFill>
                <a:schemeClr val="bg1"/>
              </a:solidFill>
            </a:endParaRPr>
          </a:p>
        </p:txBody>
      </p:sp>
      <p:pic>
        <p:nvPicPr>
          <p:cNvPr id="3" name="Imagem 2">
            <a:extLst>
              <a:ext uri="{FF2B5EF4-FFF2-40B4-BE49-F238E27FC236}">
                <a16:creationId xmlns:a16="http://schemas.microsoft.com/office/drawing/2014/main" id="{544BB8A2-C060-4673-8DF5-3C1807540364}"/>
              </a:ext>
            </a:extLst>
          </p:cNvPr>
          <p:cNvPicPr>
            <a:picLocks noChangeAspect="1"/>
          </p:cNvPicPr>
          <p:nvPr/>
        </p:nvPicPr>
        <p:blipFill>
          <a:blip r:embed="rId5" cstate="print"/>
          <a:stretch>
            <a:fillRect/>
          </a:stretch>
        </p:blipFill>
        <p:spPr>
          <a:xfrm>
            <a:off x="303461" y="1032124"/>
            <a:ext cx="8721030" cy="846949"/>
          </a:xfrm>
          <a:prstGeom prst="rect">
            <a:avLst/>
          </a:prstGeom>
        </p:spPr>
      </p:pic>
      <p:grpSp>
        <p:nvGrpSpPr>
          <p:cNvPr id="9" name="Agrupar 8">
            <a:extLst>
              <a:ext uri="{FF2B5EF4-FFF2-40B4-BE49-F238E27FC236}">
                <a16:creationId xmlns:a16="http://schemas.microsoft.com/office/drawing/2014/main" id="{044F739C-FF1B-4599-AB34-2D40755F0E59}"/>
              </a:ext>
            </a:extLst>
          </p:cNvPr>
          <p:cNvGrpSpPr/>
          <p:nvPr/>
        </p:nvGrpSpPr>
        <p:grpSpPr>
          <a:xfrm>
            <a:off x="3612114" y="4581128"/>
            <a:ext cx="1849593" cy="1406127"/>
            <a:chOff x="4279406" y="4703410"/>
            <a:chExt cx="1849593" cy="1406127"/>
          </a:xfrm>
        </p:grpSpPr>
        <p:pic>
          <p:nvPicPr>
            <p:cNvPr id="10" name="Imagem 9" descr="média de cumprimento">
              <a:extLst>
                <a:ext uri="{FF2B5EF4-FFF2-40B4-BE49-F238E27FC236}">
                  <a16:creationId xmlns:a16="http://schemas.microsoft.com/office/drawing/2014/main" id="{13B4FFE2-9817-4EC9-A06D-2E67FEE87669}"/>
                </a:ext>
              </a:extLst>
            </p:cNvPr>
            <p:cNvPicPr>
              <a:picLocks noChangeAspect="1"/>
            </p:cNvPicPr>
            <p:nvPr/>
          </p:nvPicPr>
          <p:blipFill>
            <a:blip r:embed="rId6" cstate="print"/>
            <a:stretch>
              <a:fillRect/>
            </a:stretch>
          </p:blipFill>
          <p:spPr>
            <a:xfrm>
              <a:off x="4279406" y="4703410"/>
              <a:ext cx="1480417" cy="1406127"/>
            </a:xfrm>
            <a:prstGeom prst="rect">
              <a:avLst/>
            </a:prstGeom>
          </p:spPr>
        </p:pic>
        <p:sp>
          <p:nvSpPr>
            <p:cNvPr id="11" name="Retângulo 10">
              <a:extLst>
                <a:ext uri="{FF2B5EF4-FFF2-40B4-BE49-F238E27FC236}">
                  <a16:creationId xmlns:a16="http://schemas.microsoft.com/office/drawing/2014/main" id="{762A42B0-A63C-4B9B-911C-3AA7C83D6C92}"/>
                </a:ext>
              </a:extLst>
            </p:cNvPr>
            <p:cNvSpPr/>
            <p:nvPr/>
          </p:nvSpPr>
          <p:spPr>
            <a:xfrm rot="21409300">
              <a:off x="4388399" y="5062918"/>
              <a:ext cx="1740600" cy="661720"/>
            </a:xfrm>
            <a:prstGeom prst="rect">
              <a:avLst/>
            </a:prstGeom>
          </p:spPr>
          <p:txBody>
            <a:bodyPr wrap="square">
              <a:spAutoFit/>
            </a:bodyPr>
            <a:lstStyle/>
            <a:p>
              <a:pPr>
                <a:spcAft>
                  <a:spcPts val="600"/>
                </a:spcAft>
              </a:pPr>
              <a:r>
                <a:rPr lang="pt-BR" sz="1600" dirty="0"/>
                <a:t>Condenações</a:t>
              </a:r>
            </a:p>
            <a:p>
              <a:pPr>
                <a:spcAft>
                  <a:spcPts val="600"/>
                </a:spcAft>
              </a:pPr>
              <a:r>
                <a:rPr lang="pt-BR" sz="1600" dirty="0"/>
                <a:t>        33,3%</a:t>
              </a:r>
            </a:p>
          </p:txBody>
        </p:sp>
      </p:grpSp>
      <p:pic>
        <p:nvPicPr>
          <p:cNvPr id="819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6197" t="38455" r="31902" b="40207"/>
          <a:stretch/>
        </p:blipFill>
        <p:spPr bwMode="auto">
          <a:xfrm>
            <a:off x="168077" y="2060848"/>
            <a:ext cx="4385667" cy="2232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8544" t="31622" r="37709" b="62283"/>
          <a:stretch/>
        </p:blipFill>
        <p:spPr bwMode="auto">
          <a:xfrm>
            <a:off x="5900431" y="5618644"/>
            <a:ext cx="2389300" cy="806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2" name="Tabela 11">
            <a:extLst>
              <a:ext uri="{FF2B5EF4-FFF2-40B4-BE49-F238E27FC236}">
                <a16:creationId xmlns:a16="http://schemas.microsoft.com/office/drawing/2014/main" id="{BE8A2CE8-CD41-4A01-BB88-91E12C5A4351}"/>
              </a:ext>
            </a:extLst>
          </p:cNvPr>
          <p:cNvGraphicFramePr>
            <a:graphicFrameLocks noGrp="1"/>
          </p:cNvGraphicFramePr>
          <p:nvPr>
            <p:extLst>
              <p:ext uri="{D42A27DB-BD31-4B8C-83A1-F6EECF244321}">
                <p14:modId xmlns:p14="http://schemas.microsoft.com/office/powerpoint/2010/main" val="971634239"/>
              </p:ext>
            </p:extLst>
          </p:nvPr>
        </p:nvGraphicFramePr>
        <p:xfrm>
          <a:off x="323750" y="4966584"/>
          <a:ext cx="3078720" cy="1283139"/>
        </p:xfrm>
        <a:graphic>
          <a:graphicData uri="http://schemas.openxmlformats.org/drawingml/2006/table">
            <a:tbl>
              <a:tblPr firstRow="1" firstCol="1" bandRow="1">
                <a:tableStyleId>{9D7B26C5-4107-4FEC-AEDC-1716B250A1EF}</a:tableStyleId>
              </a:tblPr>
              <a:tblGrid>
                <a:gridCol w="681678">
                  <a:extLst>
                    <a:ext uri="{9D8B030D-6E8A-4147-A177-3AD203B41FA5}">
                      <a16:colId xmlns:a16="http://schemas.microsoft.com/office/drawing/2014/main" val="1031255847"/>
                    </a:ext>
                  </a:extLst>
                </a:gridCol>
                <a:gridCol w="1198521">
                  <a:extLst>
                    <a:ext uri="{9D8B030D-6E8A-4147-A177-3AD203B41FA5}">
                      <a16:colId xmlns:a16="http://schemas.microsoft.com/office/drawing/2014/main" val="3927327351"/>
                    </a:ext>
                  </a:extLst>
                </a:gridCol>
                <a:gridCol w="1198521">
                  <a:extLst>
                    <a:ext uri="{9D8B030D-6E8A-4147-A177-3AD203B41FA5}">
                      <a16:colId xmlns:a16="http://schemas.microsoft.com/office/drawing/2014/main" val="20002"/>
                    </a:ext>
                  </a:extLst>
                </a:gridCol>
              </a:tblGrid>
              <a:tr h="386199">
                <a:tc>
                  <a:txBody>
                    <a:bodyPr/>
                    <a:lstStyle/>
                    <a:p>
                      <a:pPr algn="ctr">
                        <a:lnSpc>
                          <a:spcPct val="107000"/>
                        </a:lnSpc>
                        <a:spcAft>
                          <a:spcPts val="0"/>
                        </a:spcAft>
                      </a:pPr>
                      <a:r>
                        <a:rPr lang="pt-BR" sz="1100" dirty="0">
                          <a:effectLst/>
                        </a:rPr>
                        <a:t>Região</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pt-BR" sz="1100" dirty="0">
                          <a:effectLst/>
                        </a:rPr>
                        <a:t>Processos julgados</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pt-BR" sz="1100" dirty="0">
                          <a:effectLst/>
                          <a:latin typeface="Calibri" panose="020F0502020204030204" pitchFamily="34" charset="0"/>
                          <a:ea typeface="Calibri" panose="020F0502020204030204" pitchFamily="34" charset="0"/>
                          <a:cs typeface="Times New Roman" panose="02020603050405020304" pitchFamily="18" charset="0"/>
                        </a:rPr>
                        <a:t>Pendentes</a:t>
                      </a:r>
                    </a:p>
                  </a:txBody>
                  <a:tcPr marL="68580" marR="68580" marT="0" marB="0"/>
                </a:tc>
                <a:extLst>
                  <a:ext uri="{0D108BD9-81ED-4DB2-BD59-A6C34878D82A}">
                    <a16:rowId xmlns:a16="http://schemas.microsoft.com/office/drawing/2014/main" val="579389210"/>
                  </a:ext>
                </a:extLst>
              </a:tr>
              <a:tr h="161381">
                <a:tc>
                  <a:txBody>
                    <a:bodyPr/>
                    <a:lstStyle/>
                    <a:p>
                      <a:pPr>
                        <a:lnSpc>
                          <a:spcPct val="107000"/>
                        </a:lnSpc>
                        <a:spcAft>
                          <a:spcPts val="0"/>
                        </a:spcAft>
                      </a:pPr>
                      <a:r>
                        <a:rPr lang="pt-BR" sz="1100" dirty="0">
                          <a:effectLst/>
                        </a:rPr>
                        <a:t>1ª</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pt-BR" sz="1100" dirty="0">
                          <a:effectLst/>
                          <a:latin typeface="Calibri" panose="020F0502020204030204" pitchFamily="34" charset="0"/>
                          <a:ea typeface="Calibri" panose="020F0502020204030204" pitchFamily="34" charset="0"/>
                          <a:cs typeface="Times New Roman" panose="02020603050405020304" pitchFamily="18" charset="0"/>
                        </a:rPr>
                        <a:t>394</a:t>
                      </a:r>
                    </a:p>
                  </a:txBody>
                  <a:tcPr marL="68580" marR="68580" marT="0" marB="0"/>
                </a:tc>
                <a:tc>
                  <a:txBody>
                    <a:bodyPr/>
                    <a:lstStyle/>
                    <a:p>
                      <a:pPr algn="ctr">
                        <a:lnSpc>
                          <a:spcPct val="107000"/>
                        </a:lnSpc>
                        <a:spcAft>
                          <a:spcPts val="0"/>
                        </a:spcAft>
                      </a:pPr>
                      <a:r>
                        <a:rPr lang="pt-BR" sz="1100" dirty="0">
                          <a:effectLst/>
                          <a:latin typeface="Calibri" panose="020F0502020204030204" pitchFamily="34" charset="0"/>
                          <a:ea typeface="Calibri" panose="020F0502020204030204" pitchFamily="34" charset="0"/>
                          <a:cs typeface="Times New Roman" panose="02020603050405020304" pitchFamily="18" charset="0"/>
                        </a:rPr>
                        <a:t>2.512</a:t>
                      </a:r>
                    </a:p>
                  </a:txBody>
                  <a:tcPr marL="68580" marR="68580" marT="0" marB="0"/>
                </a:tc>
                <a:extLst>
                  <a:ext uri="{0D108BD9-81ED-4DB2-BD59-A6C34878D82A}">
                    <a16:rowId xmlns:a16="http://schemas.microsoft.com/office/drawing/2014/main" val="3626404313"/>
                  </a:ext>
                </a:extLst>
              </a:tr>
              <a:tr h="161381">
                <a:tc>
                  <a:txBody>
                    <a:bodyPr/>
                    <a:lstStyle/>
                    <a:p>
                      <a:pPr>
                        <a:lnSpc>
                          <a:spcPct val="107000"/>
                        </a:lnSpc>
                        <a:spcAft>
                          <a:spcPts val="0"/>
                        </a:spcAft>
                      </a:pPr>
                      <a:r>
                        <a:rPr lang="pt-BR" sz="1100" dirty="0">
                          <a:effectLst/>
                        </a:rPr>
                        <a:t>2ª</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pt-BR" sz="1100" dirty="0">
                          <a:effectLst/>
                          <a:latin typeface="Calibri" panose="020F0502020204030204" pitchFamily="34" charset="0"/>
                          <a:ea typeface="Calibri" panose="020F0502020204030204" pitchFamily="34" charset="0"/>
                          <a:cs typeface="Times New Roman" panose="02020603050405020304" pitchFamily="18" charset="0"/>
                        </a:rPr>
                        <a:t>458</a:t>
                      </a:r>
                    </a:p>
                  </a:txBody>
                  <a:tcPr marL="68580" marR="68580" marT="0" marB="0"/>
                </a:tc>
                <a:tc>
                  <a:txBody>
                    <a:bodyPr/>
                    <a:lstStyle/>
                    <a:p>
                      <a:pPr algn="ctr">
                        <a:lnSpc>
                          <a:spcPct val="107000"/>
                        </a:lnSpc>
                        <a:spcAft>
                          <a:spcPts val="0"/>
                        </a:spcAft>
                      </a:pPr>
                      <a:r>
                        <a:rPr lang="pt-BR" sz="1100" dirty="0">
                          <a:effectLst/>
                          <a:latin typeface="Calibri" panose="020F0502020204030204" pitchFamily="34" charset="0"/>
                          <a:ea typeface="Calibri" panose="020F0502020204030204" pitchFamily="34" charset="0"/>
                          <a:cs typeface="Times New Roman" panose="02020603050405020304" pitchFamily="18" charset="0"/>
                        </a:rPr>
                        <a:t>1.056</a:t>
                      </a:r>
                    </a:p>
                  </a:txBody>
                  <a:tcPr marL="68580" marR="68580" marT="0" marB="0"/>
                </a:tc>
                <a:extLst>
                  <a:ext uri="{0D108BD9-81ED-4DB2-BD59-A6C34878D82A}">
                    <a16:rowId xmlns:a16="http://schemas.microsoft.com/office/drawing/2014/main" val="3216856333"/>
                  </a:ext>
                </a:extLst>
              </a:tr>
              <a:tr h="161381">
                <a:tc>
                  <a:txBody>
                    <a:bodyPr/>
                    <a:lstStyle/>
                    <a:p>
                      <a:pPr>
                        <a:lnSpc>
                          <a:spcPct val="107000"/>
                        </a:lnSpc>
                        <a:spcAft>
                          <a:spcPts val="0"/>
                        </a:spcAft>
                      </a:pPr>
                      <a:r>
                        <a:rPr lang="pt-BR" sz="1100" dirty="0">
                          <a:effectLst/>
                        </a:rPr>
                        <a:t>3ª</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pt-BR" sz="1100" dirty="0">
                          <a:effectLst/>
                          <a:latin typeface="Calibri" panose="020F0502020204030204" pitchFamily="34" charset="0"/>
                          <a:ea typeface="Calibri" panose="020F0502020204030204" pitchFamily="34" charset="0"/>
                          <a:cs typeface="Times New Roman" panose="02020603050405020304" pitchFamily="18" charset="0"/>
                        </a:rPr>
                        <a:t>819</a:t>
                      </a:r>
                    </a:p>
                  </a:txBody>
                  <a:tcPr marL="68580" marR="68580" marT="0" marB="0"/>
                </a:tc>
                <a:tc>
                  <a:txBody>
                    <a:bodyPr/>
                    <a:lstStyle/>
                    <a:p>
                      <a:pPr algn="ctr">
                        <a:lnSpc>
                          <a:spcPct val="107000"/>
                        </a:lnSpc>
                        <a:spcAft>
                          <a:spcPts val="0"/>
                        </a:spcAft>
                      </a:pPr>
                      <a:r>
                        <a:rPr lang="pt-BR" sz="1100" dirty="0">
                          <a:effectLst/>
                          <a:latin typeface="Calibri" panose="020F0502020204030204" pitchFamily="34" charset="0"/>
                          <a:ea typeface="Calibri" panose="020F0502020204030204" pitchFamily="34" charset="0"/>
                          <a:cs typeface="Times New Roman" panose="02020603050405020304" pitchFamily="18" charset="0"/>
                        </a:rPr>
                        <a:t>9.484</a:t>
                      </a:r>
                    </a:p>
                  </a:txBody>
                  <a:tcPr marL="68580" marR="68580" marT="0" marB="0"/>
                </a:tc>
                <a:extLst>
                  <a:ext uri="{0D108BD9-81ED-4DB2-BD59-A6C34878D82A}">
                    <a16:rowId xmlns:a16="http://schemas.microsoft.com/office/drawing/2014/main" val="2682860044"/>
                  </a:ext>
                </a:extLst>
              </a:tr>
              <a:tr h="161381">
                <a:tc>
                  <a:txBody>
                    <a:bodyPr/>
                    <a:lstStyle/>
                    <a:p>
                      <a:pPr>
                        <a:lnSpc>
                          <a:spcPct val="107000"/>
                        </a:lnSpc>
                        <a:spcAft>
                          <a:spcPts val="0"/>
                        </a:spcAft>
                      </a:pPr>
                      <a:r>
                        <a:rPr lang="pt-BR" sz="1100" dirty="0">
                          <a:effectLst/>
                        </a:rPr>
                        <a:t>4ª</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pt-BR" sz="1100" dirty="0">
                          <a:effectLst/>
                          <a:latin typeface="Calibri" panose="020F0502020204030204" pitchFamily="34" charset="0"/>
                          <a:ea typeface="Calibri" panose="020F0502020204030204" pitchFamily="34" charset="0"/>
                          <a:cs typeface="Times New Roman" panose="02020603050405020304" pitchFamily="18" charset="0"/>
                        </a:rPr>
                        <a:t>423</a:t>
                      </a:r>
                    </a:p>
                  </a:txBody>
                  <a:tcPr marL="68580" marR="68580" marT="0" marB="0"/>
                </a:tc>
                <a:tc>
                  <a:txBody>
                    <a:bodyPr/>
                    <a:lstStyle/>
                    <a:p>
                      <a:pPr algn="ctr">
                        <a:lnSpc>
                          <a:spcPct val="107000"/>
                        </a:lnSpc>
                        <a:spcAft>
                          <a:spcPts val="0"/>
                        </a:spcAft>
                      </a:pPr>
                      <a:r>
                        <a:rPr lang="pt-BR" sz="1100" dirty="0">
                          <a:effectLst/>
                          <a:latin typeface="Calibri" panose="020F0502020204030204" pitchFamily="34" charset="0"/>
                          <a:ea typeface="Calibri" panose="020F0502020204030204" pitchFamily="34" charset="0"/>
                          <a:cs typeface="Times New Roman" panose="02020603050405020304" pitchFamily="18" charset="0"/>
                        </a:rPr>
                        <a:t>1.265</a:t>
                      </a:r>
                    </a:p>
                  </a:txBody>
                  <a:tcPr marL="68580" marR="68580" marT="0" marB="0"/>
                </a:tc>
                <a:extLst>
                  <a:ext uri="{0D108BD9-81ED-4DB2-BD59-A6C34878D82A}">
                    <a16:rowId xmlns:a16="http://schemas.microsoft.com/office/drawing/2014/main" val="4010579640"/>
                  </a:ext>
                </a:extLst>
              </a:tr>
              <a:tr h="161381">
                <a:tc>
                  <a:txBody>
                    <a:bodyPr/>
                    <a:lstStyle/>
                    <a:p>
                      <a:pPr>
                        <a:lnSpc>
                          <a:spcPct val="107000"/>
                        </a:lnSpc>
                        <a:spcAft>
                          <a:spcPts val="0"/>
                        </a:spcAft>
                      </a:pPr>
                      <a:r>
                        <a:rPr lang="pt-BR" sz="1100" dirty="0">
                          <a:effectLst/>
                        </a:rPr>
                        <a:t>5ª</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pt-BR" sz="1100" dirty="0">
                          <a:effectLst/>
                          <a:latin typeface="Calibri" panose="020F0502020204030204" pitchFamily="34" charset="0"/>
                          <a:ea typeface="Calibri" panose="020F0502020204030204" pitchFamily="34" charset="0"/>
                          <a:cs typeface="Times New Roman" panose="02020603050405020304" pitchFamily="18" charset="0"/>
                        </a:rPr>
                        <a:t>55</a:t>
                      </a:r>
                    </a:p>
                  </a:txBody>
                  <a:tcPr marL="68580" marR="68580" marT="0" marB="0"/>
                </a:tc>
                <a:tc>
                  <a:txBody>
                    <a:bodyPr/>
                    <a:lstStyle/>
                    <a:p>
                      <a:pPr algn="ctr">
                        <a:lnSpc>
                          <a:spcPct val="107000"/>
                        </a:lnSpc>
                        <a:spcAft>
                          <a:spcPts val="0"/>
                        </a:spcAft>
                      </a:pPr>
                      <a:r>
                        <a:rPr lang="pt-BR" sz="1100" dirty="0">
                          <a:effectLst/>
                          <a:latin typeface="Calibri" panose="020F0502020204030204" pitchFamily="34" charset="0"/>
                          <a:ea typeface="Calibri" panose="020F0502020204030204" pitchFamily="34" charset="0"/>
                          <a:cs typeface="Times New Roman" panose="02020603050405020304" pitchFamily="18" charset="0"/>
                        </a:rPr>
                        <a:t>249</a:t>
                      </a:r>
                    </a:p>
                  </a:txBody>
                  <a:tcPr marL="68580" marR="68580" marT="0" marB="0"/>
                </a:tc>
                <a:extLst>
                  <a:ext uri="{0D108BD9-81ED-4DB2-BD59-A6C34878D82A}">
                    <a16:rowId xmlns:a16="http://schemas.microsoft.com/office/drawing/2014/main" val="3530957456"/>
                  </a:ext>
                </a:extLst>
              </a:tr>
            </a:tbl>
          </a:graphicData>
        </a:graphic>
      </p:graphicFrame>
    </p:spTree>
    <p:extLst>
      <p:ext uri="{BB962C8B-B14F-4D97-AF65-F5344CB8AC3E}">
        <p14:creationId xmlns:p14="http://schemas.microsoft.com/office/powerpoint/2010/main" val="3454544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5"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2000"/>
                                        <p:tgtEl>
                                          <p:spTgt spid="9"/>
                                        </p:tgtEl>
                                      </p:cBhvr>
                                    </p:animEffect>
                                    <p:anim calcmode="lin" valueType="num">
                                      <p:cBhvr>
                                        <p:cTn id="12" dur="2000" fill="hold"/>
                                        <p:tgtEl>
                                          <p:spTgt spid="9"/>
                                        </p:tgtEl>
                                        <p:attrNameLst>
                                          <p:attrName>ppt_w</p:attrName>
                                        </p:attrNameLst>
                                      </p:cBhvr>
                                      <p:tavLst>
                                        <p:tav tm="0" fmla="#ppt_w*sin(2.5*pi*$)">
                                          <p:val>
                                            <p:fltVal val="0"/>
                                          </p:val>
                                        </p:tav>
                                        <p:tav tm="100000">
                                          <p:val>
                                            <p:fltVal val="1"/>
                                          </p:val>
                                        </p:tav>
                                      </p:tavLst>
                                    </p:anim>
                                    <p:anim calcmode="lin" valueType="num">
                                      <p:cBhvr>
                                        <p:cTn id="13" dur="20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ppt_x"/>
                                          </p:val>
                                        </p:tav>
                                        <p:tav tm="100000">
                                          <p:val>
                                            <p:strVal val="#ppt_x"/>
                                          </p:val>
                                        </p:tav>
                                      </p:tavLst>
                                    </p:anim>
                                    <p:anim calcmode="lin" valueType="num">
                                      <p:cBhvr additive="base">
                                        <p:cTn id="1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9219"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80" t="45808" r="67652" b="18436"/>
          <a:stretch/>
        </p:blipFill>
        <p:spPr bwMode="auto">
          <a:xfrm>
            <a:off x="4427984" y="2132300"/>
            <a:ext cx="4176464" cy="3554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Imagem 3">
            <a:extLst>
              <a:ext uri="{FF2B5EF4-FFF2-40B4-BE49-F238E27FC236}">
                <a16:creationId xmlns:a16="http://schemas.microsoft.com/office/drawing/2014/main" id="{1A3A7870-A538-441A-B543-D4DD6306896D}"/>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1547813"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spaço Reservado para Rodapé 1">
            <a:extLst>
              <a:ext uri="{FF2B5EF4-FFF2-40B4-BE49-F238E27FC236}">
                <a16:creationId xmlns:a16="http://schemas.microsoft.com/office/drawing/2014/main" id="{5629C785-1470-424E-AF9E-E4CBDCCDF61E}"/>
              </a:ext>
            </a:extLst>
          </p:cNvPr>
          <p:cNvSpPr>
            <a:spLocks noGrp="1"/>
          </p:cNvSpPr>
          <p:nvPr>
            <p:ph type="ftr" sz="quarter" idx="11"/>
          </p:nvPr>
        </p:nvSpPr>
        <p:spPr>
          <a:xfrm>
            <a:off x="2987823" y="6059649"/>
            <a:ext cx="2895600" cy="365125"/>
          </a:xfrm>
        </p:spPr>
        <p:txBody>
          <a:bodyPr/>
          <a:lstStyle/>
          <a:p>
            <a:r>
              <a:rPr lang="pt-BR" dirty="0"/>
              <a:t>7ª Reunião do COGEST</a:t>
            </a:r>
          </a:p>
        </p:txBody>
      </p:sp>
      <p:sp>
        <p:nvSpPr>
          <p:cNvPr id="4" name="Retângulo 3">
            <a:extLst>
              <a:ext uri="{FF2B5EF4-FFF2-40B4-BE49-F238E27FC236}">
                <a16:creationId xmlns:a16="http://schemas.microsoft.com/office/drawing/2014/main" id="{FA962A36-8563-40B2-971C-734AFA8C8AA9}"/>
              </a:ext>
            </a:extLst>
          </p:cNvPr>
          <p:cNvSpPr/>
          <p:nvPr/>
        </p:nvSpPr>
        <p:spPr>
          <a:xfrm>
            <a:off x="431540" y="214913"/>
            <a:ext cx="8280920" cy="369332"/>
          </a:xfrm>
          <a:prstGeom prst="rect">
            <a:avLst/>
          </a:prstGeom>
        </p:spPr>
        <p:txBody>
          <a:bodyPr wrap="square">
            <a:spAutoFit/>
          </a:bodyPr>
          <a:lstStyle/>
          <a:p>
            <a:pPr lvl="0" algn="ctr">
              <a:defRPr/>
            </a:pPr>
            <a:r>
              <a:rPr lang="pt-BR" b="1" dirty="0">
                <a:solidFill>
                  <a:schemeClr val="bg1"/>
                </a:solidFill>
              </a:rPr>
              <a:t>Resultado das Metas Estratégicas 2018</a:t>
            </a:r>
            <a:endParaRPr lang="pt-BR" sz="1400" b="1" dirty="0">
              <a:solidFill>
                <a:schemeClr val="bg1"/>
              </a:solidFill>
            </a:endParaRPr>
          </a:p>
        </p:txBody>
      </p:sp>
      <p:pic>
        <p:nvPicPr>
          <p:cNvPr id="9" name="Imagem 8">
            <a:extLst>
              <a:ext uri="{FF2B5EF4-FFF2-40B4-BE49-F238E27FC236}">
                <a16:creationId xmlns:a16="http://schemas.microsoft.com/office/drawing/2014/main" id="{BEABA095-E6CC-4B73-98B9-041F592319C1}"/>
              </a:ext>
            </a:extLst>
          </p:cNvPr>
          <p:cNvPicPr>
            <a:picLocks noChangeAspect="1"/>
          </p:cNvPicPr>
          <p:nvPr/>
        </p:nvPicPr>
        <p:blipFill>
          <a:blip r:embed="rId6" cstate="print"/>
          <a:stretch>
            <a:fillRect/>
          </a:stretch>
        </p:blipFill>
        <p:spPr>
          <a:xfrm>
            <a:off x="-10017" y="1065959"/>
            <a:ext cx="9144000" cy="1004835"/>
          </a:xfrm>
          <a:prstGeom prst="rect">
            <a:avLst/>
          </a:prstGeom>
        </p:spPr>
      </p:pic>
      <p:sp>
        <p:nvSpPr>
          <p:cNvPr id="12" name="Retângulo 11">
            <a:extLst>
              <a:ext uri="{FF2B5EF4-FFF2-40B4-BE49-F238E27FC236}">
                <a16:creationId xmlns:a16="http://schemas.microsoft.com/office/drawing/2014/main" id="{FE8512D8-7733-435A-BAF0-42CE93EA694F}"/>
              </a:ext>
            </a:extLst>
          </p:cNvPr>
          <p:cNvSpPr/>
          <p:nvPr/>
        </p:nvSpPr>
        <p:spPr>
          <a:xfrm>
            <a:off x="539552" y="4919496"/>
            <a:ext cx="2955874" cy="923330"/>
          </a:xfrm>
          <a:prstGeom prst="rect">
            <a:avLst/>
          </a:prstGeom>
          <a:solidFill>
            <a:schemeClr val="accent1">
              <a:lumMod val="75000"/>
            </a:schemeClr>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 name="CaixaDeTexto 12">
            <a:extLst>
              <a:ext uri="{FF2B5EF4-FFF2-40B4-BE49-F238E27FC236}">
                <a16:creationId xmlns:a16="http://schemas.microsoft.com/office/drawing/2014/main" id="{C9DF2E52-8C88-4828-80A6-DD9637128BB4}"/>
              </a:ext>
            </a:extLst>
          </p:cNvPr>
          <p:cNvSpPr txBox="1"/>
          <p:nvPr/>
        </p:nvSpPr>
        <p:spPr>
          <a:xfrm>
            <a:off x="539552" y="5041492"/>
            <a:ext cx="2955874" cy="923330"/>
          </a:xfrm>
          <a:prstGeom prst="rect">
            <a:avLst/>
          </a:prstGeom>
          <a:noFill/>
        </p:spPr>
        <p:txBody>
          <a:bodyPr wrap="square" rtlCol="0">
            <a:spAutoFit/>
          </a:bodyPr>
          <a:lstStyle/>
          <a:p>
            <a:pPr marL="285750" indent="-285750">
              <a:buFont typeface="Wingdings" panose="05000000000000000000" pitchFamily="2" charset="2"/>
              <a:buChar char="ü"/>
            </a:pPr>
            <a:r>
              <a:rPr lang="pt-BR" b="1" dirty="0">
                <a:solidFill>
                  <a:schemeClr val="bg1"/>
                </a:solidFill>
              </a:rPr>
              <a:t>271.472 Execuções não fiscais baixadas</a:t>
            </a:r>
          </a:p>
          <a:p>
            <a:endParaRPr lang="pt-BR" b="1" dirty="0">
              <a:solidFill>
                <a:schemeClr val="bg1"/>
              </a:solidFill>
            </a:endParaRPr>
          </a:p>
        </p:txBody>
      </p:sp>
      <p:sp>
        <p:nvSpPr>
          <p:cNvPr id="3" name="Seta: para Cima 2">
            <a:extLst>
              <a:ext uri="{FF2B5EF4-FFF2-40B4-BE49-F238E27FC236}">
                <a16:creationId xmlns:a16="http://schemas.microsoft.com/office/drawing/2014/main" id="{2F0EEDB6-FCE3-4498-BEDA-EA7107B6F25C}"/>
              </a:ext>
            </a:extLst>
          </p:cNvPr>
          <p:cNvSpPr/>
          <p:nvPr/>
        </p:nvSpPr>
        <p:spPr>
          <a:xfrm>
            <a:off x="7164288" y="5609479"/>
            <a:ext cx="322989" cy="365124"/>
          </a:xfrm>
          <a:prstGeom prst="up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4">
            <a:extLst>
              <a:ext uri="{FF2B5EF4-FFF2-40B4-BE49-F238E27FC236}">
                <a16:creationId xmlns:a16="http://schemas.microsoft.com/office/drawing/2014/main" id="{A6939891-EFE6-4EBD-899E-D0E331648B48}"/>
              </a:ext>
            </a:extLst>
          </p:cNvPr>
          <p:cNvSpPr/>
          <p:nvPr/>
        </p:nvSpPr>
        <p:spPr>
          <a:xfrm>
            <a:off x="6516216" y="6052327"/>
            <a:ext cx="1656184" cy="4656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dirty="0"/>
              <a:t>Resultado </a:t>
            </a:r>
            <a:r>
              <a:rPr lang="pt-BR" dirty="0"/>
              <a:t> </a:t>
            </a:r>
            <a:r>
              <a:rPr lang="pt-BR" sz="1200" dirty="0"/>
              <a:t>apenas do 1° grau</a:t>
            </a:r>
          </a:p>
        </p:txBody>
      </p:sp>
      <p:pic>
        <p:nvPicPr>
          <p:cNvPr id="9218"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2503" t="45985" r="36804" b="21003"/>
          <a:stretch/>
        </p:blipFill>
        <p:spPr bwMode="auto">
          <a:xfrm>
            <a:off x="539552" y="2148518"/>
            <a:ext cx="3420380" cy="2445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7154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3" grpId="0" animBg="1"/>
      <p:bldP spid="5"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Imagem 3">
            <a:extLst>
              <a:ext uri="{FF2B5EF4-FFF2-40B4-BE49-F238E27FC236}">
                <a16:creationId xmlns:a16="http://schemas.microsoft.com/office/drawing/2014/main" id="{1A3A7870-A538-441A-B543-D4DD6306896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547813"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spaço Reservado para Rodapé 1">
            <a:extLst>
              <a:ext uri="{FF2B5EF4-FFF2-40B4-BE49-F238E27FC236}">
                <a16:creationId xmlns:a16="http://schemas.microsoft.com/office/drawing/2014/main" id="{5629C785-1470-424E-AF9E-E4CBDCCDF61E}"/>
              </a:ext>
            </a:extLst>
          </p:cNvPr>
          <p:cNvSpPr>
            <a:spLocks noGrp="1"/>
          </p:cNvSpPr>
          <p:nvPr>
            <p:ph type="ftr" sz="quarter" idx="11"/>
          </p:nvPr>
        </p:nvSpPr>
        <p:spPr>
          <a:xfrm>
            <a:off x="2987823" y="6059649"/>
            <a:ext cx="2895600" cy="365125"/>
          </a:xfrm>
        </p:spPr>
        <p:txBody>
          <a:bodyPr/>
          <a:lstStyle/>
          <a:p>
            <a:r>
              <a:rPr lang="pt-BR" dirty="0"/>
              <a:t>7ª Reunião do COGEST</a:t>
            </a:r>
          </a:p>
        </p:txBody>
      </p:sp>
      <p:sp>
        <p:nvSpPr>
          <p:cNvPr id="4" name="Retângulo 3">
            <a:extLst>
              <a:ext uri="{FF2B5EF4-FFF2-40B4-BE49-F238E27FC236}">
                <a16:creationId xmlns:a16="http://schemas.microsoft.com/office/drawing/2014/main" id="{FA962A36-8563-40B2-971C-734AFA8C8AA9}"/>
              </a:ext>
            </a:extLst>
          </p:cNvPr>
          <p:cNvSpPr/>
          <p:nvPr/>
        </p:nvSpPr>
        <p:spPr>
          <a:xfrm>
            <a:off x="431540" y="214913"/>
            <a:ext cx="8280920" cy="369332"/>
          </a:xfrm>
          <a:prstGeom prst="rect">
            <a:avLst/>
          </a:prstGeom>
        </p:spPr>
        <p:txBody>
          <a:bodyPr wrap="square">
            <a:spAutoFit/>
          </a:bodyPr>
          <a:lstStyle/>
          <a:p>
            <a:pPr lvl="0" algn="ctr">
              <a:defRPr/>
            </a:pPr>
            <a:r>
              <a:rPr lang="pt-BR" b="1" dirty="0">
                <a:solidFill>
                  <a:schemeClr val="bg1"/>
                </a:solidFill>
              </a:rPr>
              <a:t>Resultado das Metas Estratégicas 2018</a:t>
            </a:r>
            <a:endParaRPr lang="pt-BR" sz="1400" b="1" dirty="0">
              <a:solidFill>
                <a:schemeClr val="bg1"/>
              </a:solidFill>
            </a:endParaRPr>
          </a:p>
        </p:txBody>
      </p:sp>
      <p:pic>
        <p:nvPicPr>
          <p:cNvPr id="3" name="Imagem 2">
            <a:extLst>
              <a:ext uri="{FF2B5EF4-FFF2-40B4-BE49-F238E27FC236}">
                <a16:creationId xmlns:a16="http://schemas.microsoft.com/office/drawing/2014/main" id="{0ABADDB7-200D-469A-A411-92AB05BD0ABE}"/>
              </a:ext>
            </a:extLst>
          </p:cNvPr>
          <p:cNvPicPr>
            <a:picLocks noChangeAspect="1"/>
          </p:cNvPicPr>
          <p:nvPr/>
        </p:nvPicPr>
        <p:blipFill>
          <a:blip r:embed="rId4" cstate="print"/>
          <a:stretch>
            <a:fillRect/>
          </a:stretch>
        </p:blipFill>
        <p:spPr>
          <a:xfrm>
            <a:off x="2123728" y="872499"/>
            <a:ext cx="4253729" cy="490884"/>
          </a:xfrm>
          <a:prstGeom prst="rect">
            <a:avLst/>
          </a:prstGeom>
        </p:spPr>
      </p:pic>
      <p:pic>
        <p:nvPicPr>
          <p:cNvPr id="5" name="Imagem 4">
            <a:extLst>
              <a:ext uri="{FF2B5EF4-FFF2-40B4-BE49-F238E27FC236}">
                <a16:creationId xmlns:a16="http://schemas.microsoft.com/office/drawing/2014/main" id="{4DD8538A-7650-4C64-AA2F-59B01DCAC8AB}"/>
              </a:ext>
            </a:extLst>
          </p:cNvPr>
          <p:cNvPicPr>
            <a:picLocks noChangeAspect="1"/>
          </p:cNvPicPr>
          <p:nvPr/>
        </p:nvPicPr>
        <p:blipFill>
          <a:blip r:embed="rId5" cstate="print"/>
          <a:stretch>
            <a:fillRect/>
          </a:stretch>
        </p:blipFill>
        <p:spPr>
          <a:xfrm>
            <a:off x="133327" y="1327520"/>
            <a:ext cx="8877345" cy="854015"/>
          </a:xfrm>
          <a:prstGeom prst="rect">
            <a:avLst/>
          </a:prstGeom>
        </p:spPr>
      </p:pic>
      <p:pic>
        <p:nvPicPr>
          <p:cNvPr id="10242"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33415" t="42875" r="35734" b="34720"/>
          <a:stretch/>
        </p:blipFill>
        <p:spPr bwMode="auto">
          <a:xfrm>
            <a:off x="35496" y="2276872"/>
            <a:ext cx="4954842" cy="23702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6005" t="43027" r="1521" b="22374"/>
          <a:stretch/>
        </p:blipFill>
        <p:spPr bwMode="auto">
          <a:xfrm>
            <a:off x="5580112" y="2334008"/>
            <a:ext cx="3311294" cy="3089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4" name="Picture 4"/>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49072" t="34492" r="35825" b="57887"/>
          <a:stretch/>
        </p:blipFill>
        <p:spPr bwMode="auto">
          <a:xfrm>
            <a:off x="6159357" y="5575343"/>
            <a:ext cx="2553103" cy="980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1" name="Tabela 10">
            <a:extLst>
              <a:ext uri="{FF2B5EF4-FFF2-40B4-BE49-F238E27FC236}">
                <a16:creationId xmlns:a16="http://schemas.microsoft.com/office/drawing/2014/main" id="{BE8A2CE8-CD41-4A01-BB88-91E12C5A4351}"/>
              </a:ext>
            </a:extLst>
          </p:cNvPr>
          <p:cNvGraphicFramePr>
            <a:graphicFrameLocks noGrp="1"/>
          </p:cNvGraphicFramePr>
          <p:nvPr>
            <p:extLst>
              <p:ext uri="{D42A27DB-BD31-4B8C-83A1-F6EECF244321}">
                <p14:modId xmlns:p14="http://schemas.microsoft.com/office/powerpoint/2010/main" val="2743535978"/>
              </p:ext>
            </p:extLst>
          </p:nvPr>
        </p:nvGraphicFramePr>
        <p:xfrm>
          <a:off x="773906" y="4760245"/>
          <a:ext cx="3078720" cy="1326232"/>
        </p:xfrm>
        <a:graphic>
          <a:graphicData uri="http://schemas.openxmlformats.org/drawingml/2006/table">
            <a:tbl>
              <a:tblPr firstRow="1" firstCol="1" bandRow="1">
                <a:tableStyleId>{9D7B26C5-4107-4FEC-AEDC-1716B250A1EF}</a:tableStyleId>
              </a:tblPr>
              <a:tblGrid>
                <a:gridCol w="681678">
                  <a:extLst>
                    <a:ext uri="{9D8B030D-6E8A-4147-A177-3AD203B41FA5}">
                      <a16:colId xmlns:a16="http://schemas.microsoft.com/office/drawing/2014/main" val="1031255847"/>
                    </a:ext>
                  </a:extLst>
                </a:gridCol>
                <a:gridCol w="1198521">
                  <a:extLst>
                    <a:ext uri="{9D8B030D-6E8A-4147-A177-3AD203B41FA5}">
                      <a16:colId xmlns:a16="http://schemas.microsoft.com/office/drawing/2014/main" val="3927327351"/>
                    </a:ext>
                  </a:extLst>
                </a:gridCol>
                <a:gridCol w="1198521">
                  <a:extLst>
                    <a:ext uri="{9D8B030D-6E8A-4147-A177-3AD203B41FA5}">
                      <a16:colId xmlns:a16="http://schemas.microsoft.com/office/drawing/2014/main" val="20002"/>
                    </a:ext>
                  </a:extLst>
                </a:gridCol>
              </a:tblGrid>
              <a:tr h="429292">
                <a:tc>
                  <a:txBody>
                    <a:bodyPr/>
                    <a:lstStyle/>
                    <a:p>
                      <a:pPr algn="ctr">
                        <a:lnSpc>
                          <a:spcPct val="107000"/>
                        </a:lnSpc>
                        <a:spcAft>
                          <a:spcPts val="0"/>
                        </a:spcAft>
                      </a:pPr>
                      <a:r>
                        <a:rPr lang="pt-BR" sz="1100" dirty="0">
                          <a:effectLst/>
                        </a:rPr>
                        <a:t>Região</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pt-BR" sz="1100" dirty="0">
                          <a:effectLst/>
                        </a:rPr>
                        <a:t>Processos julgados</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pt-BR" sz="1100" dirty="0">
                          <a:effectLst/>
                          <a:latin typeface="Calibri" panose="020F0502020204030204" pitchFamily="34" charset="0"/>
                          <a:ea typeface="Calibri" panose="020F0502020204030204" pitchFamily="34" charset="0"/>
                          <a:cs typeface="Times New Roman" panose="02020603050405020304" pitchFamily="18" charset="0"/>
                        </a:rPr>
                        <a:t>Pendentes</a:t>
                      </a:r>
                    </a:p>
                  </a:txBody>
                  <a:tcPr marL="68580" marR="68580" marT="0" marB="0"/>
                </a:tc>
                <a:extLst>
                  <a:ext uri="{0D108BD9-81ED-4DB2-BD59-A6C34878D82A}">
                    <a16:rowId xmlns:a16="http://schemas.microsoft.com/office/drawing/2014/main" val="579389210"/>
                  </a:ext>
                </a:extLst>
              </a:tr>
              <a:tr h="0">
                <a:tc>
                  <a:txBody>
                    <a:bodyPr/>
                    <a:lstStyle/>
                    <a:p>
                      <a:pPr>
                        <a:lnSpc>
                          <a:spcPct val="107000"/>
                        </a:lnSpc>
                        <a:spcAft>
                          <a:spcPts val="0"/>
                        </a:spcAft>
                      </a:pPr>
                      <a:r>
                        <a:rPr lang="pt-BR" sz="1100" dirty="0">
                          <a:effectLst/>
                        </a:rPr>
                        <a:t>1ª</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pt-BR" sz="1100" dirty="0">
                          <a:effectLst/>
                          <a:latin typeface="Calibri" panose="020F0502020204030204" pitchFamily="34" charset="0"/>
                          <a:ea typeface="Calibri" panose="020F0502020204030204" pitchFamily="34" charset="0"/>
                          <a:cs typeface="Times New Roman" panose="02020603050405020304" pitchFamily="18" charset="0"/>
                        </a:rPr>
                        <a:t>263</a:t>
                      </a:r>
                    </a:p>
                  </a:txBody>
                  <a:tcPr marL="68580" marR="68580" marT="0" marB="0"/>
                </a:tc>
                <a:tc>
                  <a:txBody>
                    <a:bodyPr/>
                    <a:lstStyle/>
                    <a:p>
                      <a:pPr algn="ctr">
                        <a:lnSpc>
                          <a:spcPct val="107000"/>
                        </a:lnSpc>
                        <a:spcAft>
                          <a:spcPts val="0"/>
                        </a:spcAft>
                      </a:pPr>
                      <a:r>
                        <a:rPr lang="pt-BR" sz="1100" dirty="0">
                          <a:effectLst/>
                          <a:latin typeface="Calibri" panose="020F0502020204030204" pitchFamily="34" charset="0"/>
                          <a:ea typeface="Calibri" panose="020F0502020204030204" pitchFamily="34" charset="0"/>
                          <a:cs typeface="Times New Roman" panose="02020603050405020304" pitchFamily="18" charset="0"/>
                        </a:rPr>
                        <a:t>1.533</a:t>
                      </a:r>
                    </a:p>
                  </a:txBody>
                  <a:tcPr marL="68580" marR="68580" marT="0" marB="0"/>
                </a:tc>
                <a:extLst>
                  <a:ext uri="{0D108BD9-81ED-4DB2-BD59-A6C34878D82A}">
                    <a16:rowId xmlns:a16="http://schemas.microsoft.com/office/drawing/2014/main" val="3626404313"/>
                  </a:ext>
                </a:extLst>
              </a:tr>
              <a:tr h="0">
                <a:tc>
                  <a:txBody>
                    <a:bodyPr/>
                    <a:lstStyle/>
                    <a:p>
                      <a:pPr>
                        <a:lnSpc>
                          <a:spcPct val="107000"/>
                        </a:lnSpc>
                        <a:spcAft>
                          <a:spcPts val="0"/>
                        </a:spcAft>
                      </a:pPr>
                      <a:r>
                        <a:rPr lang="pt-BR" sz="1100" dirty="0">
                          <a:effectLst/>
                        </a:rPr>
                        <a:t>2ª</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pt-BR" sz="1100" dirty="0">
                          <a:effectLst/>
                          <a:latin typeface="Calibri" panose="020F0502020204030204" pitchFamily="34" charset="0"/>
                          <a:ea typeface="Calibri" panose="020F0502020204030204" pitchFamily="34" charset="0"/>
                          <a:cs typeface="Times New Roman" panose="02020603050405020304" pitchFamily="18" charset="0"/>
                        </a:rPr>
                        <a:t>39</a:t>
                      </a:r>
                    </a:p>
                  </a:txBody>
                  <a:tcPr marL="68580" marR="68580" marT="0" marB="0"/>
                </a:tc>
                <a:tc>
                  <a:txBody>
                    <a:bodyPr/>
                    <a:lstStyle/>
                    <a:p>
                      <a:pPr algn="ctr">
                        <a:lnSpc>
                          <a:spcPct val="107000"/>
                        </a:lnSpc>
                        <a:spcAft>
                          <a:spcPts val="0"/>
                        </a:spcAft>
                      </a:pPr>
                      <a:r>
                        <a:rPr lang="pt-BR" sz="1100" dirty="0">
                          <a:effectLst/>
                          <a:latin typeface="Calibri" panose="020F0502020204030204" pitchFamily="34" charset="0"/>
                          <a:ea typeface="Calibri" panose="020F0502020204030204" pitchFamily="34" charset="0"/>
                          <a:cs typeface="Times New Roman" panose="02020603050405020304" pitchFamily="18" charset="0"/>
                        </a:rPr>
                        <a:t>392</a:t>
                      </a:r>
                    </a:p>
                  </a:txBody>
                  <a:tcPr marL="68580" marR="68580" marT="0" marB="0"/>
                </a:tc>
                <a:extLst>
                  <a:ext uri="{0D108BD9-81ED-4DB2-BD59-A6C34878D82A}">
                    <a16:rowId xmlns:a16="http://schemas.microsoft.com/office/drawing/2014/main" val="3216856333"/>
                  </a:ext>
                </a:extLst>
              </a:tr>
              <a:tr h="0">
                <a:tc>
                  <a:txBody>
                    <a:bodyPr/>
                    <a:lstStyle/>
                    <a:p>
                      <a:pPr>
                        <a:lnSpc>
                          <a:spcPct val="107000"/>
                        </a:lnSpc>
                        <a:spcAft>
                          <a:spcPts val="0"/>
                        </a:spcAft>
                      </a:pPr>
                      <a:r>
                        <a:rPr lang="pt-BR" sz="1100" dirty="0">
                          <a:effectLst/>
                        </a:rPr>
                        <a:t>3ª</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pt-BR" sz="1100" dirty="0">
                          <a:effectLst/>
                          <a:latin typeface="Calibri" panose="020F0502020204030204" pitchFamily="34" charset="0"/>
                          <a:ea typeface="Calibri" panose="020F0502020204030204" pitchFamily="34" charset="0"/>
                          <a:cs typeface="Times New Roman" panose="02020603050405020304" pitchFamily="18" charset="0"/>
                        </a:rPr>
                        <a:t>141</a:t>
                      </a:r>
                    </a:p>
                  </a:txBody>
                  <a:tcPr marL="68580" marR="68580" marT="0" marB="0"/>
                </a:tc>
                <a:tc>
                  <a:txBody>
                    <a:bodyPr/>
                    <a:lstStyle/>
                    <a:p>
                      <a:pPr algn="ctr">
                        <a:lnSpc>
                          <a:spcPct val="107000"/>
                        </a:lnSpc>
                        <a:spcAft>
                          <a:spcPts val="0"/>
                        </a:spcAft>
                      </a:pPr>
                      <a:r>
                        <a:rPr lang="pt-BR" sz="1100" dirty="0">
                          <a:effectLst/>
                          <a:latin typeface="Calibri" panose="020F0502020204030204" pitchFamily="34" charset="0"/>
                          <a:ea typeface="Calibri" panose="020F0502020204030204" pitchFamily="34" charset="0"/>
                          <a:cs typeface="Times New Roman" panose="02020603050405020304" pitchFamily="18" charset="0"/>
                        </a:rPr>
                        <a:t>1.236</a:t>
                      </a:r>
                    </a:p>
                  </a:txBody>
                  <a:tcPr marL="68580" marR="68580" marT="0" marB="0"/>
                </a:tc>
                <a:extLst>
                  <a:ext uri="{0D108BD9-81ED-4DB2-BD59-A6C34878D82A}">
                    <a16:rowId xmlns:a16="http://schemas.microsoft.com/office/drawing/2014/main" val="2682860044"/>
                  </a:ext>
                </a:extLst>
              </a:tr>
              <a:tr h="0">
                <a:tc>
                  <a:txBody>
                    <a:bodyPr/>
                    <a:lstStyle/>
                    <a:p>
                      <a:pPr>
                        <a:lnSpc>
                          <a:spcPct val="107000"/>
                        </a:lnSpc>
                        <a:spcAft>
                          <a:spcPts val="0"/>
                        </a:spcAft>
                      </a:pPr>
                      <a:r>
                        <a:rPr lang="pt-BR" sz="1100" dirty="0">
                          <a:effectLst/>
                        </a:rPr>
                        <a:t>4ª</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pt-BR" sz="1100" dirty="0">
                          <a:effectLst/>
                          <a:latin typeface="Calibri" panose="020F0502020204030204" pitchFamily="34" charset="0"/>
                          <a:ea typeface="Calibri" panose="020F0502020204030204" pitchFamily="34" charset="0"/>
                          <a:cs typeface="Times New Roman" panose="02020603050405020304" pitchFamily="18" charset="0"/>
                        </a:rPr>
                        <a:t>83</a:t>
                      </a:r>
                    </a:p>
                  </a:txBody>
                  <a:tcPr marL="68580" marR="68580" marT="0" marB="0"/>
                </a:tc>
                <a:tc>
                  <a:txBody>
                    <a:bodyPr/>
                    <a:lstStyle/>
                    <a:p>
                      <a:pPr algn="ctr">
                        <a:lnSpc>
                          <a:spcPct val="107000"/>
                        </a:lnSpc>
                        <a:spcAft>
                          <a:spcPts val="0"/>
                        </a:spcAft>
                      </a:pPr>
                      <a:r>
                        <a:rPr lang="pt-BR" sz="1100" dirty="0">
                          <a:effectLst/>
                          <a:latin typeface="Calibri" panose="020F0502020204030204" pitchFamily="34" charset="0"/>
                          <a:ea typeface="Calibri" panose="020F0502020204030204" pitchFamily="34" charset="0"/>
                          <a:cs typeface="Times New Roman" panose="02020603050405020304" pitchFamily="18" charset="0"/>
                        </a:rPr>
                        <a:t>428</a:t>
                      </a:r>
                    </a:p>
                  </a:txBody>
                  <a:tcPr marL="68580" marR="68580" marT="0" marB="0"/>
                </a:tc>
                <a:extLst>
                  <a:ext uri="{0D108BD9-81ED-4DB2-BD59-A6C34878D82A}">
                    <a16:rowId xmlns:a16="http://schemas.microsoft.com/office/drawing/2014/main" val="4010579640"/>
                  </a:ext>
                </a:extLst>
              </a:tr>
              <a:tr h="0">
                <a:tc>
                  <a:txBody>
                    <a:bodyPr/>
                    <a:lstStyle/>
                    <a:p>
                      <a:pPr>
                        <a:lnSpc>
                          <a:spcPct val="107000"/>
                        </a:lnSpc>
                        <a:spcAft>
                          <a:spcPts val="0"/>
                        </a:spcAft>
                      </a:pPr>
                      <a:r>
                        <a:rPr lang="pt-BR" sz="1100" dirty="0">
                          <a:effectLst/>
                        </a:rPr>
                        <a:t>5ª</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pt-BR" sz="1100" dirty="0">
                          <a:effectLst/>
                          <a:latin typeface="Calibri" panose="020F0502020204030204" pitchFamily="34" charset="0"/>
                          <a:ea typeface="Calibri" panose="020F0502020204030204" pitchFamily="34" charset="0"/>
                          <a:cs typeface="Times New Roman" panose="02020603050405020304" pitchFamily="18" charset="0"/>
                        </a:rPr>
                        <a:t>204</a:t>
                      </a:r>
                    </a:p>
                  </a:txBody>
                  <a:tcPr marL="68580" marR="68580" marT="0" marB="0"/>
                </a:tc>
                <a:tc>
                  <a:txBody>
                    <a:bodyPr/>
                    <a:lstStyle/>
                    <a:p>
                      <a:pPr algn="ctr">
                        <a:lnSpc>
                          <a:spcPct val="107000"/>
                        </a:lnSpc>
                        <a:spcAft>
                          <a:spcPts val="0"/>
                        </a:spcAft>
                      </a:pPr>
                      <a:r>
                        <a:rPr lang="pt-BR" sz="1100" dirty="0">
                          <a:effectLst/>
                          <a:latin typeface="Calibri" panose="020F0502020204030204" pitchFamily="34" charset="0"/>
                          <a:ea typeface="Calibri" panose="020F0502020204030204" pitchFamily="34" charset="0"/>
                          <a:cs typeface="Times New Roman" panose="02020603050405020304" pitchFamily="18" charset="0"/>
                        </a:rPr>
                        <a:t>311</a:t>
                      </a:r>
                    </a:p>
                  </a:txBody>
                  <a:tcPr marL="68580" marR="68580" marT="0" marB="0"/>
                </a:tc>
                <a:extLst>
                  <a:ext uri="{0D108BD9-81ED-4DB2-BD59-A6C34878D82A}">
                    <a16:rowId xmlns:a16="http://schemas.microsoft.com/office/drawing/2014/main" val="3530957456"/>
                  </a:ext>
                </a:extLst>
              </a:tr>
            </a:tbl>
          </a:graphicData>
        </a:graphic>
      </p:graphicFrame>
    </p:spTree>
    <p:extLst>
      <p:ext uri="{BB962C8B-B14F-4D97-AF65-F5344CB8AC3E}">
        <p14:creationId xmlns:p14="http://schemas.microsoft.com/office/powerpoint/2010/main" val="1969173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6626A49D-34FD-4E7D-9C95-37DA73F79538}"/>
              </a:ext>
            </a:extLst>
          </p:cNvPr>
          <p:cNvSpPr/>
          <p:nvPr/>
        </p:nvSpPr>
        <p:spPr>
          <a:xfrm>
            <a:off x="539552" y="2452310"/>
            <a:ext cx="8352928" cy="954107"/>
          </a:xfrm>
          <a:prstGeom prst="rect">
            <a:avLst/>
          </a:prstGeom>
        </p:spPr>
        <p:txBody>
          <a:bodyPr wrap="square">
            <a:spAutoFit/>
          </a:bodyPr>
          <a:lstStyle/>
          <a:p>
            <a:r>
              <a:rPr lang="pt-BR" sz="2800" dirty="0">
                <a:latin typeface="Calibri" panose="020F0502020204030204" pitchFamily="34" charset="0"/>
                <a:ea typeface="Calibri" panose="020F0502020204030204" pitchFamily="34" charset="0"/>
                <a:cs typeface="Times New Roman" panose="02020603050405020304" pitchFamily="18" charset="0"/>
              </a:rPr>
              <a:t>Projeto de gestão por processos de trabalho e de gestão de risco – 3ª Região </a:t>
            </a:r>
            <a:endParaRPr lang="pt-BR" sz="2800" dirty="0"/>
          </a:p>
        </p:txBody>
      </p:sp>
      <p:sp>
        <p:nvSpPr>
          <p:cNvPr id="3" name="Título 1">
            <a:extLst>
              <a:ext uri="{FF2B5EF4-FFF2-40B4-BE49-F238E27FC236}">
                <a16:creationId xmlns:a16="http://schemas.microsoft.com/office/drawing/2014/main" id="{D185B5C1-FF3A-43B7-8344-553EE2E6E597}"/>
              </a:ext>
            </a:extLst>
          </p:cNvPr>
          <p:cNvSpPr txBox="1">
            <a:spLocks/>
          </p:cNvSpPr>
          <p:nvPr/>
        </p:nvSpPr>
        <p:spPr>
          <a:xfrm>
            <a:off x="457200" y="152400"/>
            <a:ext cx="8229600" cy="468313"/>
          </a:xfrm>
          <a:prstGeom prst="rect">
            <a:avLst/>
          </a:prstGeom>
        </p:spPr>
        <p:txBody>
          <a:bodyPr vert="horz" lIns="91440" tIns="45720" rIns="91440" bIns="45720" rtlCol="0" anchor="ctr">
            <a:normAutofit fontScale="6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altLang="pt-BR" b="1">
                <a:solidFill>
                  <a:schemeClr val="bg1"/>
                </a:solidFill>
              </a:rPr>
              <a:t>7ª Reunião do COGEST</a:t>
            </a:r>
            <a:endParaRPr lang="pt-BR" altLang="pt-BR" b="1">
              <a:solidFill>
                <a:schemeClr val="bg1"/>
              </a:solidFill>
              <a:latin typeface="Calibri" panose="020F0502020204030204" pitchFamily="34" charset="0"/>
            </a:endParaRPr>
          </a:p>
        </p:txBody>
      </p:sp>
      <p:pic>
        <p:nvPicPr>
          <p:cNvPr id="4" name="Imagem 3">
            <a:extLst>
              <a:ext uri="{FF2B5EF4-FFF2-40B4-BE49-F238E27FC236}">
                <a16:creationId xmlns:a16="http://schemas.microsoft.com/office/drawing/2014/main" id="{6BAB2408-DF76-415D-AC4B-DE3DE3A4E19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547813"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Espaço Reservado para Rodapé 4">
            <a:extLst>
              <a:ext uri="{FF2B5EF4-FFF2-40B4-BE49-F238E27FC236}">
                <a16:creationId xmlns:a16="http://schemas.microsoft.com/office/drawing/2014/main" id="{7E629E91-0BC1-4787-A567-F912ADB3AB75}"/>
              </a:ext>
            </a:extLst>
          </p:cNvPr>
          <p:cNvSpPr>
            <a:spLocks noGrp="1"/>
          </p:cNvSpPr>
          <p:nvPr>
            <p:ph type="ftr" sz="quarter" idx="11"/>
          </p:nvPr>
        </p:nvSpPr>
        <p:spPr/>
        <p:txBody>
          <a:bodyPr/>
          <a:lstStyle/>
          <a:p>
            <a:r>
              <a:rPr lang="pt-BR"/>
              <a:t>7ª Reunião do COGEST</a:t>
            </a:r>
          </a:p>
        </p:txBody>
      </p:sp>
    </p:spTree>
    <p:extLst>
      <p:ext uri="{BB962C8B-B14F-4D97-AF65-F5344CB8AC3E}">
        <p14:creationId xmlns:p14="http://schemas.microsoft.com/office/powerpoint/2010/main" val="47688254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4380" y="1053182"/>
            <a:ext cx="8075240" cy="562074"/>
          </a:xfrm>
        </p:spPr>
        <p:txBody>
          <a:bodyPr>
            <a:normAutofit fontScale="90000"/>
          </a:bodyPr>
          <a:lstStyle/>
          <a:p>
            <a:pPr algn="l">
              <a:spcBef>
                <a:spcPts val="0"/>
              </a:spcBef>
            </a:pPr>
            <a:r>
              <a:rPr lang="en-US" sz="3200" b="1" dirty="0" err="1">
                <a:latin typeface="Calibri"/>
                <a:ea typeface="+mn-ea"/>
                <a:cs typeface="+mn-cs"/>
              </a:rPr>
              <a:t>Objetivos</a:t>
            </a:r>
            <a:r>
              <a:rPr lang="en-US" sz="3200" b="1" dirty="0">
                <a:latin typeface="Calibri"/>
                <a:ea typeface="+mn-ea"/>
                <a:cs typeface="+mn-cs"/>
              </a:rPr>
              <a:t> da </a:t>
            </a:r>
            <a:r>
              <a:rPr lang="en-US" sz="3200" b="1" dirty="0" err="1">
                <a:latin typeface="Calibri"/>
                <a:ea typeface="+mn-ea"/>
                <a:cs typeface="+mn-cs"/>
              </a:rPr>
              <a:t>gestão</a:t>
            </a:r>
            <a:r>
              <a:rPr lang="en-US" sz="3200" b="1" dirty="0">
                <a:latin typeface="Calibri"/>
                <a:ea typeface="+mn-ea"/>
                <a:cs typeface="+mn-cs"/>
              </a:rPr>
              <a:t> </a:t>
            </a:r>
            <a:r>
              <a:rPr lang="en-US" sz="3200" b="1" dirty="0" err="1">
                <a:latin typeface="Calibri"/>
                <a:ea typeface="+mn-ea"/>
                <a:cs typeface="+mn-cs"/>
              </a:rPr>
              <a:t>por</a:t>
            </a:r>
            <a:r>
              <a:rPr lang="en-US" sz="3200" b="1" dirty="0">
                <a:latin typeface="Calibri"/>
                <a:ea typeface="+mn-ea"/>
                <a:cs typeface="+mn-cs"/>
              </a:rPr>
              <a:t> </a:t>
            </a:r>
            <a:r>
              <a:rPr lang="en-US" sz="3200" b="1" dirty="0" err="1">
                <a:latin typeface="Calibri"/>
                <a:ea typeface="+mn-ea"/>
                <a:cs typeface="+mn-cs"/>
              </a:rPr>
              <a:t>processos</a:t>
            </a:r>
            <a:r>
              <a:rPr lang="en-US" sz="3200" b="1" dirty="0">
                <a:latin typeface="Calibri"/>
                <a:ea typeface="+mn-ea"/>
                <a:cs typeface="+mn-cs"/>
              </a:rPr>
              <a:t> de </a:t>
            </a:r>
            <a:r>
              <a:rPr lang="en-US" sz="3200" b="1" dirty="0" err="1">
                <a:latin typeface="Calibri"/>
                <a:ea typeface="+mn-ea"/>
                <a:cs typeface="+mn-cs"/>
              </a:rPr>
              <a:t>trabalho</a:t>
            </a:r>
            <a:endParaRPr lang="en-US" sz="3200" b="1" dirty="0">
              <a:latin typeface="Calibri"/>
              <a:ea typeface="+mn-ea"/>
              <a:cs typeface="+mn-cs"/>
            </a:endParaRPr>
          </a:p>
        </p:txBody>
      </p:sp>
      <p:sp>
        <p:nvSpPr>
          <p:cNvPr id="5" name="CaixaDeTexto 4">
            <a:extLst>
              <a:ext uri="{FF2B5EF4-FFF2-40B4-BE49-F238E27FC236}">
                <a16:creationId xmlns:a16="http://schemas.microsoft.com/office/drawing/2014/main" id="{485F2B13-8F6A-4694-A090-9460D7812304}"/>
              </a:ext>
            </a:extLst>
          </p:cNvPr>
          <p:cNvSpPr txBox="1">
            <a:spLocks/>
          </p:cNvSpPr>
          <p:nvPr/>
        </p:nvSpPr>
        <p:spPr>
          <a:xfrm>
            <a:off x="251520" y="1700808"/>
            <a:ext cx="8218805" cy="4248472"/>
          </a:xfrm>
          <a:prstGeom prst="rect">
            <a:avLst/>
          </a:prstGeom>
          <a:solidFill>
            <a:srgbClr val="FFFFFF">
              <a:alpha val="50196"/>
            </a:srgbClr>
          </a:solidFill>
          <a:ln w="25400" cap="flat" cmpd="sng" algn="ctr">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marL="342900" lvl="0" indent="-342900" algn="just">
              <a:spcBef>
                <a:spcPts val="600"/>
              </a:spcBef>
              <a:spcAft>
                <a:spcPts val="600"/>
              </a:spcAft>
              <a:buFont typeface="Wingdings" panose="05000000000000000000" pitchFamily="2" charset="2"/>
              <a:buChar char=""/>
              <a:tabLst>
                <a:tab pos="457200" algn="l"/>
              </a:tabLst>
            </a:pPr>
            <a:r>
              <a:rPr lang="pt-BR" sz="2000" kern="1200" dirty="0">
                <a:solidFill>
                  <a:srgbClr val="000000"/>
                </a:solidFill>
                <a:effectLst/>
                <a:ea typeface="Times New Roman" panose="02020603050405020304" pitchFamily="18" charset="0"/>
                <a:cs typeface="Times New Roman" panose="02020603050405020304" pitchFamily="18" charset="0"/>
              </a:rPr>
              <a:t>Olhar para Administração com conhecimento de suas unidades mínimas – ou seja, seus fluxos de trabalho - de forma a entender onde e como se iniciam as demandas, como elas se relacionam, como agregam valor a essas atividades e que produto entregam. </a:t>
            </a:r>
            <a:endParaRPr lang="pt-BR" sz="2000" dirty="0">
              <a:effectLst/>
              <a:latin typeface="Times New Roman" panose="02020603050405020304" pitchFamily="18" charset="0"/>
              <a:ea typeface="Times New Roman" panose="02020603050405020304" pitchFamily="18" charset="0"/>
            </a:endParaRPr>
          </a:p>
          <a:p>
            <a:pPr marL="342900" lvl="0" indent="-342900" algn="just">
              <a:spcBef>
                <a:spcPts val="600"/>
              </a:spcBef>
              <a:spcAft>
                <a:spcPts val="600"/>
              </a:spcAft>
              <a:buFont typeface="Wingdings" panose="05000000000000000000" pitchFamily="2" charset="2"/>
              <a:buChar char=""/>
              <a:tabLst>
                <a:tab pos="457200" algn="l"/>
              </a:tabLst>
            </a:pPr>
            <a:r>
              <a:rPr lang="pt-BR" sz="2000" kern="1200" dirty="0">
                <a:solidFill>
                  <a:srgbClr val="000000"/>
                </a:solidFill>
                <a:effectLst/>
                <a:ea typeface="Times New Roman" panose="02020603050405020304" pitchFamily="18" charset="0"/>
                <a:cs typeface="Times New Roman" panose="02020603050405020304" pitchFamily="18" charset="0"/>
              </a:rPr>
              <a:t>Dar visibilidade ao que e como é feito, gerir o conhecimento organizacional;</a:t>
            </a:r>
            <a:endParaRPr lang="pt-BR" sz="2000" dirty="0">
              <a:effectLst/>
              <a:latin typeface="Times New Roman" panose="02020603050405020304" pitchFamily="18" charset="0"/>
              <a:ea typeface="Times New Roman" panose="02020603050405020304" pitchFamily="18" charset="0"/>
            </a:endParaRPr>
          </a:p>
          <a:p>
            <a:pPr marL="342900" lvl="0" indent="-342900" algn="just">
              <a:spcBef>
                <a:spcPts val="600"/>
              </a:spcBef>
              <a:spcAft>
                <a:spcPts val="600"/>
              </a:spcAft>
              <a:buFont typeface="Wingdings" panose="05000000000000000000" pitchFamily="2" charset="2"/>
              <a:buChar char=""/>
              <a:tabLst>
                <a:tab pos="457200" algn="l"/>
              </a:tabLst>
            </a:pPr>
            <a:r>
              <a:rPr lang="pt-BR" sz="2000" kern="1200" dirty="0">
                <a:solidFill>
                  <a:srgbClr val="000000"/>
                </a:solidFill>
                <a:effectLst/>
                <a:ea typeface="Times New Roman" panose="02020603050405020304" pitchFamily="18" charset="0"/>
                <a:cs typeface="Times New Roman" panose="02020603050405020304" pitchFamily="18" charset="0"/>
              </a:rPr>
              <a:t>Dinamizar a estrutura;</a:t>
            </a:r>
            <a:endParaRPr lang="pt-BR" sz="2000" dirty="0">
              <a:effectLst/>
              <a:latin typeface="Times New Roman" panose="02020603050405020304" pitchFamily="18" charset="0"/>
              <a:ea typeface="Times New Roman" panose="02020603050405020304" pitchFamily="18" charset="0"/>
            </a:endParaRPr>
          </a:p>
          <a:p>
            <a:pPr marL="342900" lvl="0" indent="-342900" algn="just">
              <a:spcBef>
                <a:spcPts val="600"/>
              </a:spcBef>
              <a:spcAft>
                <a:spcPts val="600"/>
              </a:spcAft>
              <a:buFont typeface="Wingdings" panose="05000000000000000000" pitchFamily="2" charset="2"/>
              <a:buChar char=""/>
              <a:tabLst>
                <a:tab pos="457200" algn="l"/>
              </a:tabLst>
            </a:pPr>
            <a:r>
              <a:rPr lang="pt-BR" sz="2000" kern="1200" dirty="0">
                <a:solidFill>
                  <a:srgbClr val="000000"/>
                </a:solidFill>
                <a:effectLst/>
                <a:ea typeface="Times New Roman" panose="02020603050405020304" pitchFamily="18" charset="0"/>
                <a:cs typeface="Times New Roman" panose="02020603050405020304" pitchFamily="18" charset="0"/>
              </a:rPr>
              <a:t>Compartilhar boas práticas;</a:t>
            </a:r>
            <a:endParaRPr lang="pt-BR" sz="2000" dirty="0">
              <a:effectLst/>
              <a:latin typeface="Times New Roman" panose="02020603050405020304" pitchFamily="18" charset="0"/>
              <a:ea typeface="Times New Roman" panose="02020603050405020304" pitchFamily="18" charset="0"/>
            </a:endParaRPr>
          </a:p>
          <a:p>
            <a:pPr marL="342900" lvl="0" indent="-342900" algn="just">
              <a:spcBef>
                <a:spcPts val="600"/>
              </a:spcBef>
              <a:spcAft>
                <a:spcPts val="600"/>
              </a:spcAft>
              <a:buFont typeface="Wingdings" panose="05000000000000000000" pitchFamily="2" charset="2"/>
              <a:buChar char=""/>
              <a:tabLst>
                <a:tab pos="457200" algn="l"/>
              </a:tabLst>
            </a:pPr>
            <a:r>
              <a:rPr lang="pt-BR" sz="2000" kern="1200" dirty="0">
                <a:solidFill>
                  <a:srgbClr val="000000"/>
                </a:solidFill>
                <a:effectLst/>
                <a:ea typeface="Times New Roman" panose="02020603050405020304" pitchFamily="18" charset="0"/>
                <a:cs typeface="Times New Roman" panose="02020603050405020304" pitchFamily="18" charset="0"/>
              </a:rPr>
              <a:t>Monitorar o desempenho a partir da construção dos indicadores; Planejar e implementar melhorias.</a:t>
            </a:r>
            <a:endParaRPr lang="pt-BR" sz="2000" dirty="0">
              <a:effectLst/>
              <a:latin typeface="Times New Roman" panose="02020603050405020304" pitchFamily="18" charset="0"/>
              <a:ea typeface="Times New Roman" panose="02020603050405020304" pitchFamily="18" charset="0"/>
            </a:endParaRPr>
          </a:p>
        </p:txBody>
      </p:sp>
      <p:sp>
        <p:nvSpPr>
          <p:cNvPr id="6" name="Título 1">
            <a:extLst>
              <a:ext uri="{FF2B5EF4-FFF2-40B4-BE49-F238E27FC236}">
                <a16:creationId xmlns:a16="http://schemas.microsoft.com/office/drawing/2014/main" id="{6D1192D9-5D25-4032-9F33-18F0BCDC5B8F}"/>
              </a:ext>
            </a:extLst>
          </p:cNvPr>
          <p:cNvSpPr txBox="1">
            <a:spLocks/>
          </p:cNvSpPr>
          <p:nvPr/>
        </p:nvSpPr>
        <p:spPr>
          <a:xfrm>
            <a:off x="457200" y="152400"/>
            <a:ext cx="8229600" cy="468313"/>
          </a:xfrm>
          <a:prstGeom prst="rect">
            <a:avLst/>
          </a:prstGeom>
        </p:spPr>
        <p:txBody>
          <a:bodyPr vert="horz" lIns="91440" tIns="45720" rIns="91440" bIns="45720" rtlCol="0" anchor="ctr">
            <a:normAutofit fontScale="6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altLang="pt-BR" b="1" dirty="0">
                <a:solidFill>
                  <a:schemeClr val="bg1"/>
                </a:solidFill>
              </a:rPr>
              <a:t>Gestão por Processos de Trabalho</a:t>
            </a:r>
            <a:endParaRPr lang="pt-BR" altLang="pt-BR" b="1" dirty="0">
              <a:solidFill>
                <a:schemeClr val="bg1"/>
              </a:solidFill>
              <a:latin typeface="Calibri" panose="020F0502020204030204" pitchFamily="34" charset="0"/>
            </a:endParaRPr>
          </a:p>
        </p:txBody>
      </p:sp>
      <p:pic>
        <p:nvPicPr>
          <p:cNvPr id="7" name="Imagem 3">
            <a:extLst>
              <a:ext uri="{FF2B5EF4-FFF2-40B4-BE49-F238E27FC236}">
                <a16:creationId xmlns:a16="http://schemas.microsoft.com/office/drawing/2014/main" id="{FB929989-EAE0-45E1-B094-3A00C0E0D106}"/>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1547813"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Espaço Reservado para Rodapé 2">
            <a:extLst>
              <a:ext uri="{FF2B5EF4-FFF2-40B4-BE49-F238E27FC236}">
                <a16:creationId xmlns:a16="http://schemas.microsoft.com/office/drawing/2014/main" id="{C0DA9FF8-8F6E-49B7-8A67-5C6DD76CEAB4}"/>
              </a:ext>
            </a:extLst>
          </p:cNvPr>
          <p:cNvSpPr>
            <a:spLocks noGrp="1"/>
          </p:cNvSpPr>
          <p:nvPr>
            <p:ph type="ftr" sz="quarter" idx="11"/>
          </p:nvPr>
        </p:nvSpPr>
        <p:spPr/>
        <p:txBody>
          <a:bodyPr/>
          <a:lstStyle/>
          <a:p>
            <a:r>
              <a:rPr lang="pt-BR"/>
              <a:t>7ª Reunião do COGEST</a:t>
            </a:r>
          </a:p>
        </p:txBody>
      </p:sp>
    </p:spTree>
    <p:extLst>
      <p:ext uri="{BB962C8B-B14F-4D97-AF65-F5344CB8AC3E}">
        <p14:creationId xmlns:p14="http://schemas.microsoft.com/office/powerpoint/2010/main" val="11657904"/>
      </p:ext>
    </p:extLst>
  </p:cSld>
  <p:clrMapOvr>
    <a:overrideClrMapping bg1="lt1" tx1="dk1" bg2="lt2" tx2="dk2" accent1="accent1" accent2="accent2" accent3="accent3" accent4="accent4" accent5="accent5" accent6="accent6" hlink="hlink" folHlink="folHlink"/>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836712"/>
            <a:ext cx="7931224" cy="1008112"/>
          </a:xfrm>
        </p:spPr>
        <p:txBody>
          <a:bodyPr>
            <a:noAutofit/>
          </a:bodyPr>
          <a:lstStyle/>
          <a:p>
            <a:r>
              <a:rPr lang="en-US" sz="2400" dirty="0">
                <a:solidFill>
                  <a:srgbClr val="FFFFFF"/>
                </a:solidFill>
              </a:rPr>
              <a:t>              </a:t>
            </a:r>
            <a:br>
              <a:rPr lang="en-US" sz="2400" dirty="0">
                <a:solidFill>
                  <a:srgbClr val="FFFFFF"/>
                </a:solidFill>
              </a:rPr>
            </a:br>
            <a:r>
              <a:rPr lang="en-US" sz="2400" b="1" dirty="0" err="1"/>
              <a:t>Gestão</a:t>
            </a:r>
            <a:r>
              <a:rPr lang="en-US" sz="2400" b="1" dirty="0"/>
              <a:t> </a:t>
            </a:r>
            <a:r>
              <a:rPr lang="en-US" sz="2400" b="1" dirty="0" err="1"/>
              <a:t>por</a:t>
            </a:r>
            <a:r>
              <a:rPr lang="en-US" sz="2400" b="1" dirty="0"/>
              <a:t> </a:t>
            </a:r>
            <a:r>
              <a:rPr lang="en-US" sz="2400" b="1" dirty="0" err="1"/>
              <a:t>Processos</a:t>
            </a:r>
            <a:r>
              <a:rPr lang="en-US" sz="2400" b="1" dirty="0"/>
              <a:t> de </a:t>
            </a:r>
            <a:r>
              <a:rPr lang="en-US" sz="2400" b="1" dirty="0" err="1"/>
              <a:t>Trabalho</a:t>
            </a:r>
            <a:r>
              <a:rPr lang="en-US" sz="2400" b="1" dirty="0"/>
              <a:t> e de </a:t>
            </a:r>
            <a:r>
              <a:rPr lang="en-US" sz="2400" b="1" dirty="0" err="1"/>
              <a:t>riscos</a:t>
            </a:r>
            <a:r>
              <a:rPr lang="en-US" sz="2400" b="1" dirty="0"/>
              <a:t> com </a:t>
            </a:r>
            <a:r>
              <a:rPr lang="en-US" sz="2400" b="1" dirty="0" err="1"/>
              <a:t>valores</a:t>
            </a:r>
            <a:r>
              <a:rPr lang="en-US" sz="2400" b="1" dirty="0"/>
              <a:t> da </a:t>
            </a:r>
            <a:r>
              <a:rPr lang="en-US" sz="2400" b="1" dirty="0" err="1"/>
              <a:t>gestão</a:t>
            </a:r>
            <a:r>
              <a:rPr lang="en-US" sz="2400" b="1" dirty="0"/>
              <a:t> da inovação - Programa </a:t>
            </a:r>
            <a:r>
              <a:rPr lang="en-US" sz="2400" b="1" dirty="0" err="1"/>
              <a:t>iNovaJusp</a:t>
            </a:r>
            <a:br>
              <a:rPr lang="en-US" sz="2400" dirty="0">
                <a:solidFill>
                  <a:srgbClr val="8DE3CC"/>
                </a:solidFill>
              </a:rPr>
            </a:br>
            <a:endParaRPr lang="en-US" sz="2400" dirty="0">
              <a:solidFill>
                <a:srgbClr val="8DE3CC"/>
              </a:solidFill>
            </a:endParaRPr>
          </a:p>
        </p:txBody>
      </p:sp>
      <p:sp>
        <p:nvSpPr>
          <p:cNvPr id="4" name="Retângulo 2"/>
          <p:cNvSpPr>
            <a:spLocks noGrp="1"/>
          </p:cNvSpPr>
          <p:nvPr>
            <p:ph idx="1"/>
          </p:nvPr>
        </p:nvSpPr>
        <p:spPr>
          <a:xfrm>
            <a:off x="457200" y="1844824"/>
            <a:ext cx="8219256" cy="4320480"/>
          </a:xfrm>
          <a:prstGeom prst="rect">
            <a:avLst/>
          </a:prstGeom>
          <a:solidFill>
            <a:srgbClr val="FFFFFF">
              <a:alpha val="50196"/>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buFont typeface="Arial"/>
              <a:buChar char="•"/>
            </a:pPr>
            <a:r>
              <a:rPr lang="pt-BR" sz="2400" dirty="0">
                <a:ln w="12700">
                  <a:noFill/>
                </a:ln>
                <a:solidFill>
                  <a:schemeClr val="tx2">
                    <a:lumMod val="75000"/>
                  </a:schemeClr>
                </a:solidFill>
                <a:latin typeface="Arial Black" panose="020B0A04020102020204" pitchFamily="34" charset="0"/>
                <a:cs typeface="Arial" panose="020B0604020202020204" pitchFamily="34" charset="0"/>
              </a:rPr>
              <a:t>Gestão Estratégica</a:t>
            </a:r>
          </a:p>
          <a:p>
            <a:pPr>
              <a:buFont typeface="Arial"/>
              <a:buChar char="•"/>
            </a:pPr>
            <a:endParaRPr lang="pt-BR" sz="2400" dirty="0">
              <a:ln w="12700">
                <a:noFill/>
              </a:ln>
              <a:solidFill>
                <a:schemeClr val="tx2">
                  <a:lumMod val="75000"/>
                </a:schemeClr>
              </a:solidFill>
              <a:latin typeface="Arial Black" panose="020B0A04020102020204" pitchFamily="34" charset="0"/>
              <a:cs typeface="Arial" panose="020B0604020202020204" pitchFamily="34" charset="0"/>
            </a:endParaRPr>
          </a:p>
          <a:p>
            <a:endParaRPr lang="pt-BR" sz="2400" dirty="0">
              <a:ln w="12700">
                <a:noFill/>
              </a:ln>
              <a:solidFill>
                <a:schemeClr val="tx2">
                  <a:lumMod val="75000"/>
                </a:schemeClr>
              </a:solidFill>
              <a:latin typeface="Arial Black" panose="020B0A04020102020204" pitchFamily="34" charset="0"/>
              <a:cs typeface="Arial" panose="020B0604020202020204" pitchFamily="34" charset="0"/>
            </a:endParaRPr>
          </a:p>
          <a:p>
            <a:endParaRPr lang="pt-BR" dirty="0">
              <a:ln w="12700">
                <a:noFill/>
              </a:ln>
              <a:solidFill>
                <a:schemeClr val="tx2">
                  <a:lumMod val="75000"/>
                </a:schemeClr>
              </a:solidFill>
              <a:latin typeface="Arial Black" panose="020B0A04020102020204" pitchFamily="34" charset="0"/>
              <a:cs typeface="Arial" panose="020B0604020202020204" pitchFamily="34" charset="0"/>
            </a:endParaRPr>
          </a:p>
          <a:p>
            <a:r>
              <a:rPr lang="pt-BR" sz="2400" dirty="0">
                <a:ln w="12700">
                  <a:noFill/>
                </a:ln>
                <a:solidFill>
                  <a:schemeClr val="tx2">
                    <a:lumMod val="75000"/>
                  </a:schemeClr>
                </a:solidFill>
                <a:latin typeface="Arial Black" panose="020B0A04020102020204" pitchFamily="34" charset="0"/>
                <a:cs typeface="Arial" panose="020B0604020202020204" pitchFamily="34" charset="0"/>
              </a:rPr>
              <a:t>Gestão da Inovação</a:t>
            </a:r>
          </a:p>
          <a:p>
            <a:pPr marL="0" indent="0">
              <a:buNone/>
            </a:pPr>
            <a:endParaRPr lang="pt-BR" dirty="0">
              <a:ln w="12700">
                <a:noFill/>
              </a:ln>
              <a:solidFill>
                <a:schemeClr val="tx2">
                  <a:lumMod val="75000"/>
                </a:schemeClr>
              </a:solidFill>
              <a:latin typeface="Arial Black" panose="020B0A04020102020204" pitchFamily="34" charset="0"/>
              <a:cs typeface="Arial" panose="020B0604020202020204" pitchFamily="34" charset="0"/>
            </a:endParaRPr>
          </a:p>
          <a:p>
            <a:endParaRPr lang="pt-BR" sz="2400" dirty="0">
              <a:ln w="12700">
                <a:noFill/>
              </a:ln>
              <a:solidFill>
                <a:schemeClr val="tx2">
                  <a:lumMod val="75000"/>
                </a:schemeClr>
              </a:solidFill>
              <a:latin typeface="Arial Black" panose="020B0A04020102020204" pitchFamily="34" charset="0"/>
              <a:cs typeface="Arial" panose="020B0604020202020204" pitchFamily="34" charset="0"/>
            </a:endParaRPr>
          </a:p>
          <a:p>
            <a:pPr marL="0" indent="0">
              <a:buNone/>
            </a:pPr>
            <a:endParaRPr lang="pt-BR" sz="2400" dirty="0">
              <a:ln w="12700">
                <a:noFill/>
              </a:ln>
              <a:solidFill>
                <a:schemeClr val="tx2">
                  <a:lumMod val="75000"/>
                </a:schemeClr>
              </a:solidFill>
              <a:latin typeface="Arial Black" panose="020B0A04020102020204" pitchFamily="34" charset="0"/>
              <a:cs typeface="Arial" panose="020B0604020202020204" pitchFamily="34" charset="0"/>
            </a:endParaRPr>
          </a:p>
          <a:p>
            <a:r>
              <a:rPr lang="pt-BR" sz="2400" dirty="0">
                <a:ln w="12700">
                  <a:noFill/>
                </a:ln>
                <a:solidFill>
                  <a:schemeClr val="tx2">
                    <a:lumMod val="75000"/>
                  </a:schemeClr>
                </a:solidFill>
                <a:latin typeface="Arial Black" panose="020B0A04020102020204" pitchFamily="34" charset="0"/>
                <a:cs typeface="Arial" panose="020B0604020202020204" pitchFamily="34" charset="0"/>
              </a:rPr>
              <a:t>Governança em rede</a:t>
            </a:r>
            <a:endParaRPr lang="pt-BR" sz="2400" dirty="0"/>
          </a:p>
        </p:txBody>
      </p:sp>
      <p:pic>
        <p:nvPicPr>
          <p:cNvPr id="14" name="Picture 13" descr="Captura de Tela 2018-06-14 às 17.25.03.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13288" y="2371584"/>
            <a:ext cx="5625356" cy="1394702"/>
          </a:xfrm>
          <a:prstGeom prst="rect">
            <a:avLst/>
          </a:prstGeom>
        </p:spPr>
      </p:pic>
      <p:pic>
        <p:nvPicPr>
          <p:cNvPr id="3" name="Picture 2" descr="gestao-de-dados-use-informacoes-de-clientes-e-melhore-suas-vendas-1000x640.jpe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74717" y="4501737"/>
            <a:ext cx="1350149" cy="86409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a:blip r:embed="rId6" cstate="print"/>
          <a:stretch>
            <a:fillRect/>
          </a:stretch>
        </p:blipFill>
        <p:spPr>
          <a:xfrm>
            <a:off x="4362711" y="4501737"/>
            <a:ext cx="1378954" cy="88964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Box 5"/>
          <p:cNvSpPr txBox="1"/>
          <p:nvPr/>
        </p:nvSpPr>
        <p:spPr>
          <a:xfrm>
            <a:off x="490956" y="4933785"/>
            <a:ext cx="201622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Calibri"/>
                <a:ea typeface="+mn-ea"/>
                <a:cs typeface="+mn-cs"/>
              </a:rPr>
              <a:t>Gestão</a:t>
            </a:r>
            <a:r>
              <a:rPr kumimoji="0" lang="en-US" sz="1800" b="1" i="0" u="none" strike="noStrike" kern="1200" cap="none" spc="0" normalizeH="0" baseline="0" noProof="0" dirty="0">
                <a:ln>
                  <a:noFill/>
                </a:ln>
                <a:solidFill>
                  <a:prstClr val="black"/>
                </a:solidFill>
                <a:effectLst/>
                <a:uLnTx/>
                <a:uFillTx/>
                <a:latin typeface="Calibri"/>
                <a:ea typeface="+mn-ea"/>
                <a:cs typeface="+mn-cs"/>
              </a:rPr>
              <a:t> de Dados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      </a:t>
            </a:r>
          </a:p>
        </p:txBody>
      </p:sp>
      <p:sp>
        <p:nvSpPr>
          <p:cNvPr id="7" name="TextBox 6"/>
          <p:cNvSpPr txBox="1"/>
          <p:nvPr/>
        </p:nvSpPr>
        <p:spPr>
          <a:xfrm>
            <a:off x="5842383" y="4636794"/>
            <a:ext cx="2736304"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Calibri"/>
                <a:ea typeface="+mn-ea"/>
                <a:cs typeface="+mn-cs"/>
              </a:rPr>
              <a:t>Incubadora</a:t>
            </a:r>
            <a:r>
              <a:rPr kumimoji="0" lang="en-US" sz="1800" b="1" i="0" u="none" strike="noStrike" kern="1200" cap="none" spc="0" normalizeH="0" baseline="0" noProof="0" dirty="0">
                <a:ln>
                  <a:noFill/>
                </a:ln>
                <a:solidFill>
                  <a:prstClr val="black"/>
                </a:solidFill>
                <a:effectLst/>
                <a:uLnTx/>
                <a:uFillTx/>
                <a:latin typeface="Calibri"/>
                <a:ea typeface="+mn-ea"/>
                <a:cs typeface="+mn-cs"/>
              </a:rPr>
              <a:t> de </a:t>
            </a:r>
            <a:r>
              <a:rPr kumimoji="0" lang="en-US" sz="1800" b="1" i="0" u="none" strike="noStrike" kern="1200" cap="none" spc="0" normalizeH="0" baseline="0" noProof="0" dirty="0" err="1">
                <a:ln>
                  <a:noFill/>
                </a:ln>
                <a:solidFill>
                  <a:prstClr val="black"/>
                </a:solidFill>
                <a:effectLst/>
                <a:uLnTx/>
                <a:uFillTx/>
                <a:latin typeface="Calibri"/>
                <a:ea typeface="+mn-ea"/>
                <a:cs typeface="+mn-cs"/>
              </a:rPr>
              <a:t>Tecnologia</a:t>
            </a:r>
            <a:endParaRPr kumimoji="0" lang="en-US" sz="18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a:ea typeface="+mn-ea"/>
              <a:cs typeface="+mn-cs"/>
            </a:endParaRPr>
          </a:p>
        </p:txBody>
      </p:sp>
      <p:sp>
        <p:nvSpPr>
          <p:cNvPr id="9" name="Título 1">
            <a:extLst>
              <a:ext uri="{FF2B5EF4-FFF2-40B4-BE49-F238E27FC236}">
                <a16:creationId xmlns:a16="http://schemas.microsoft.com/office/drawing/2014/main" id="{99F17489-F846-47B4-B116-1C82386C801B}"/>
              </a:ext>
            </a:extLst>
          </p:cNvPr>
          <p:cNvSpPr txBox="1">
            <a:spLocks/>
          </p:cNvSpPr>
          <p:nvPr/>
        </p:nvSpPr>
        <p:spPr>
          <a:xfrm>
            <a:off x="457200" y="152400"/>
            <a:ext cx="8229600" cy="468313"/>
          </a:xfrm>
          <a:prstGeom prst="rect">
            <a:avLst/>
          </a:prstGeom>
        </p:spPr>
        <p:txBody>
          <a:bodyPr vert="horz" lIns="91440" tIns="45720" rIns="91440" bIns="45720" rtlCol="0" anchor="ctr">
            <a:normAutofit fontScale="6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altLang="pt-BR" b="1" dirty="0">
                <a:solidFill>
                  <a:schemeClr val="bg1"/>
                </a:solidFill>
              </a:rPr>
              <a:t>Gestão por Processos de Trabalho</a:t>
            </a:r>
            <a:endParaRPr lang="pt-BR" altLang="pt-BR" b="1" dirty="0">
              <a:solidFill>
                <a:schemeClr val="bg1"/>
              </a:solidFill>
              <a:latin typeface="Calibri" panose="020F0502020204030204" pitchFamily="34" charset="0"/>
            </a:endParaRPr>
          </a:p>
        </p:txBody>
      </p:sp>
      <p:pic>
        <p:nvPicPr>
          <p:cNvPr id="10" name="Imagem 3">
            <a:extLst>
              <a:ext uri="{FF2B5EF4-FFF2-40B4-BE49-F238E27FC236}">
                <a16:creationId xmlns:a16="http://schemas.microsoft.com/office/drawing/2014/main" id="{8DA2E919-09D5-4FCD-BAF0-12EB076FA567}"/>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0"/>
            <a:ext cx="1547813"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Espaço Reservado para Rodapé 7">
            <a:extLst>
              <a:ext uri="{FF2B5EF4-FFF2-40B4-BE49-F238E27FC236}">
                <a16:creationId xmlns:a16="http://schemas.microsoft.com/office/drawing/2014/main" id="{C1BD8F2D-4A7A-4933-B837-881703111EDE}"/>
              </a:ext>
            </a:extLst>
          </p:cNvPr>
          <p:cNvSpPr>
            <a:spLocks noGrp="1"/>
          </p:cNvSpPr>
          <p:nvPr>
            <p:ph type="ftr" sz="quarter" idx="11"/>
          </p:nvPr>
        </p:nvSpPr>
        <p:spPr>
          <a:xfrm>
            <a:off x="2946783" y="6235432"/>
            <a:ext cx="2895600" cy="365125"/>
          </a:xfrm>
        </p:spPr>
        <p:txBody>
          <a:bodyPr/>
          <a:lstStyle/>
          <a:p>
            <a:r>
              <a:rPr lang="pt-BR" dirty="0"/>
              <a:t>7ª Reunião do COGEST</a:t>
            </a:r>
          </a:p>
        </p:txBody>
      </p:sp>
    </p:spTree>
    <p:extLst>
      <p:ext uri="{BB962C8B-B14F-4D97-AF65-F5344CB8AC3E}">
        <p14:creationId xmlns:p14="http://schemas.microsoft.com/office/powerpoint/2010/main" val="44754186"/>
      </p:ext>
    </p:extLst>
  </p:cSld>
  <p:clrMapOvr>
    <a:overrideClrMapping bg1="lt1" tx1="dk1" bg2="lt2" tx2="dk2" accent1="accent1" accent2="accent2" accent3="accent3" accent4="accent4" accent5="accent5" accent6="accent6" hlink="hlink" folHlink="folHlink"/>
  </p:clrMapOvr>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19672" y="872108"/>
            <a:ext cx="5698976" cy="728092"/>
          </a:xfrm>
        </p:spPr>
        <p:txBody>
          <a:bodyPr>
            <a:normAutofit/>
          </a:bodyPr>
          <a:lstStyle/>
          <a:p>
            <a:r>
              <a:rPr lang="en-US" sz="2800" b="1" dirty="0" err="1"/>
              <a:t>Fase</a:t>
            </a:r>
            <a:r>
              <a:rPr lang="en-US" sz="2800" b="1" dirty="0"/>
              <a:t> </a:t>
            </a:r>
            <a:r>
              <a:rPr lang="en-US" sz="2800" b="1" dirty="0" err="1"/>
              <a:t>inicial</a:t>
            </a:r>
            <a:r>
              <a:rPr lang="en-US" sz="2800" b="1" dirty="0"/>
              <a:t> de </a:t>
            </a:r>
            <a:r>
              <a:rPr lang="en-US" sz="2800" b="1" dirty="0" err="1"/>
              <a:t>implementação</a:t>
            </a:r>
            <a:endParaRPr lang="en-US" sz="2800" b="1" dirty="0"/>
          </a:p>
        </p:txBody>
      </p:sp>
      <p:sp>
        <p:nvSpPr>
          <p:cNvPr id="5" name="Retângulo 2"/>
          <p:cNvSpPr>
            <a:spLocks noGrp="1"/>
          </p:cNvSpPr>
          <p:nvPr>
            <p:ph idx="1"/>
          </p:nvPr>
        </p:nvSpPr>
        <p:spPr>
          <a:xfrm>
            <a:off x="278976" y="1398477"/>
            <a:ext cx="8229600" cy="1705213"/>
          </a:xfrm>
          <a:prstGeom prst="rect">
            <a:avLst/>
          </a:prstGeom>
          <a:solidFill>
            <a:srgbClr val="FFFFFF">
              <a:alpha val="50196"/>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indent="0" algn="just">
              <a:buNone/>
            </a:pPr>
            <a:r>
              <a:rPr lang="pt-BR" sz="2000" dirty="0">
                <a:solidFill>
                  <a:schemeClr val="tx1"/>
                </a:solidFill>
              </a:rPr>
              <a:t>Levantamento e mapeamento de todos os fluxos de trabalho das áreas administrativas:</a:t>
            </a:r>
          </a:p>
          <a:p>
            <a:pPr marL="0" indent="0" algn="just">
              <a:buNone/>
            </a:pPr>
            <a:r>
              <a:rPr lang="pt-BR" sz="2000" dirty="0">
                <a:solidFill>
                  <a:schemeClr val="tx1"/>
                </a:solidFill>
              </a:rPr>
              <a:t>Portaria nº 16 de 19 de agosto de 2016, da Diretoria do Foro – SJSP</a:t>
            </a:r>
            <a:endParaRPr lang="en-US" sz="2000" dirty="0"/>
          </a:p>
        </p:txBody>
      </p:sp>
      <p:pic>
        <p:nvPicPr>
          <p:cNvPr id="6"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0814" t="15911" b="9957"/>
          <a:stretch/>
        </p:blipFill>
        <p:spPr bwMode="auto">
          <a:xfrm>
            <a:off x="280144" y="3774740"/>
            <a:ext cx="3672408" cy="2060848"/>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pic>
        <p:nvPicPr>
          <p:cNvPr id="7"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7336" t="12853" r="66431" b="5320"/>
          <a:stretch/>
        </p:blipFill>
        <p:spPr bwMode="auto">
          <a:xfrm>
            <a:off x="5004048" y="2708920"/>
            <a:ext cx="2736304" cy="387931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Lst>
        </p:spPr>
      </p:pic>
      <p:sp>
        <p:nvSpPr>
          <p:cNvPr id="8" name="Título 1">
            <a:extLst>
              <a:ext uri="{FF2B5EF4-FFF2-40B4-BE49-F238E27FC236}">
                <a16:creationId xmlns:a16="http://schemas.microsoft.com/office/drawing/2014/main" id="{ACE04016-92A1-43C6-B3E2-4E9917BB6DDE}"/>
              </a:ext>
            </a:extLst>
          </p:cNvPr>
          <p:cNvSpPr txBox="1">
            <a:spLocks/>
          </p:cNvSpPr>
          <p:nvPr/>
        </p:nvSpPr>
        <p:spPr>
          <a:xfrm>
            <a:off x="457200" y="152400"/>
            <a:ext cx="8229600" cy="468313"/>
          </a:xfrm>
          <a:prstGeom prst="rect">
            <a:avLst/>
          </a:prstGeom>
        </p:spPr>
        <p:txBody>
          <a:bodyPr vert="horz" lIns="91440" tIns="45720" rIns="91440" bIns="45720" rtlCol="0" anchor="ctr">
            <a:normAutofit fontScale="6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altLang="pt-BR" b="1" dirty="0">
                <a:solidFill>
                  <a:schemeClr val="bg1"/>
                </a:solidFill>
              </a:rPr>
              <a:t>Gestão por Processos de Trabalho</a:t>
            </a:r>
            <a:endParaRPr lang="pt-BR" altLang="pt-BR" b="1" dirty="0">
              <a:solidFill>
                <a:schemeClr val="bg1"/>
              </a:solidFill>
              <a:latin typeface="Calibri" panose="020F0502020204030204" pitchFamily="34" charset="0"/>
            </a:endParaRPr>
          </a:p>
        </p:txBody>
      </p:sp>
      <p:pic>
        <p:nvPicPr>
          <p:cNvPr id="9" name="Imagem 3">
            <a:extLst>
              <a:ext uri="{FF2B5EF4-FFF2-40B4-BE49-F238E27FC236}">
                <a16:creationId xmlns:a16="http://schemas.microsoft.com/office/drawing/2014/main" id="{9779BBAF-0F44-4532-A762-B7E76596C9CD}"/>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1547813"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Espaço Reservado para Rodapé 2">
            <a:extLst>
              <a:ext uri="{FF2B5EF4-FFF2-40B4-BE49-F238E27FC236}">
                <a16:creationId xmlns:a16="http://schemas.microsoft.com/office/drawing/2014/main" id="{EFA1E569-8E00-4A5A-971F-A69F3EAC64D0}"/>
              </a:ext>
            </a:extLst>
          </p:cNvPr>
          <p:cNvSpPr>
            <a:spLocks noGrp="1"/>
          </p:cNvSpPr>
          <p:nvPr>
            <p:ph type="ftr" sz="quarter" idx="11"/>
          </p:nvPr>
        </p:nvSpPr>
        <p:spPr>
          <a:xfrm>
            <a:off x="2788024" y="6223111"/>
            <a:ext cx="2895600" cy="365125"/>
          </a:xfrm>
        </p:spPr>
        <p:txBody>
          <a:bodyPr/>
          <a:lstStyle/>
          <a:p>
            <a:r>
              <a:rPr lang="pt-BR" dirty="0"/>
              <a:t>7ª Reunião do COGEST</a:t>
            </a:r>
          </a:p>
        </p:txBody>
      </p:sp>
    </p:spTree>
    <p:extLst>
      <p:ext uri="{BB962C8B-B14F-4D97-AF65-F5344CB8AC3E}">
        <p14:creationId xmlns:p14="http://schemas.microsoft.com/office/powerpoint/2010/main" val="1604699529"/>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4B33AE61-CE9B-4F86-86F6-43906BC78D2B}"/>
              </a:ext>
            </a:extLst>
          </p:cNvPr>
          <p:cNvSpPr/>
          <p:nvPr/>
        </p:nvSpPr>
        <p:spPr>
          <a:xfrm>
            <a:off x="1763688" y="197921"/>
            <a:ext cx="4541500" cy="400110"/>
          </a:xfrm>
          <a:prstGeom prst="rect">
            <a:avLst/>
          </a:prstGeom>
        </p:spPr>
        <p:txBody>
          <a:bodyPr wrap="none">
            <a:spAutoFit/>
          </a:bodyPr>
          <a:lstStyle/>
          <a:p>
            <a:r>
              <a:rPr lang="pt-BR"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Projeto Estudos Visando Alteração na LEF </a:t>
            </a:r>
            <a:endParaRPr lang="pt-BR" sz="2000" dirty="0">
              <a:solidFill>
                <a:schemeClr val="bg1"/>
              </a:solidFill>
            </a:endParaRPr>
          </a:p>
        </p:txBody>
      </p:sp>
      <p:pic>
        <p:nvPicPr>
          <p:cNvPr id="4" name="Imagem 3">
            <a:extLst>
              <a:ext uri="{FF2B5EF4-FFF2-40B4-BE49-F238E27FC236}">
                <a16:creationId xmlns:a16="http://schemas.microsoft.com/office/drawing/2014/main" id="{4D7E81E6-E5FA-41EE-946A-34A9394D9949}"/>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1547813"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Espaço Reservado para Rodapé 4">
            <a:extLst>
              <a:ext uri="{FF2B5EF4-FFF2-40B4-BE49-F238E27FC236}">
                <a16:creationId xmlns:a16="http://schemas.microsoft.com/office/drawing/2014/main" id="{A923FF04-8BFD-47F3-BF8E-5A7D6B50CB91}"/>
              </a:ext>
            </a:extLst>
          </p:cNvPr>
          <p:cNvSpPr>
            <a:spLocks noGrp="1"/>
          </p:cNvSpPr>
          <p:nvPr>
            <p:ph type="ftr" sz="quarter" idx="11"/>
          </p:nvPr>
        </p:nvSpPr>
        <p:spPr>
          <a:xfrm>
            <a:off x="3124200" y="6237312"/>
            <a:ext cx="2895600" cy="365125"/>
          </a:xfrm>
        </p:spPr>
        <p:txBody>
          <a:bodyPr/>
          <a:lstStyle/>
          <a:p>
            <a:r>
              <a:rPr lang="pt-BR" dirty="0"/>
              <a:t>7ª Reunião do COGEST</a:t>
            </a:r>
          </a:p>
        </p:txBody>
      </p:sp>
      <p:sp>
        <p:nvSpPr>
          <p:cNvPr id="6" name="Shape 153">
            <a:extLst>
              <a:ext uri="{FF2B5EF4-FFF2-40B4-BE49-F238E27FC236}">
                <a16:creationId xmlns:a16="http://schemas.microsoft.com/office/drawing/2014/main" id="{9E0310DE-E692-41EE-9A6A-4E7018459EA8}"/>
              </a:ext>
            </a:extLst>
          </p:cNvPr>
          <p:cNvSpPr txBox="1">
            <a:spLocks/>
          </p:cNvSpPr>
          <p:nvPr/>
        </p:nvSpPr>
        <p:spPr>
          <a:xfrm>
            <a:off x="179512" y="1639243"/>
            <a:ext cx="8501700" cy="3522600"/>
          </a:xfrm>
          <a:prstGeom prst="rect">
            <a:avLst/>
          </a:prstGeom>
          <a:noFill/>
          <a:ln>
            <a:noFill/>
          </a:ln>
        </p:spPr>
        <p:txBody>
          <a:bodyPr spcFirstLastPara="1" vert="horz" wrap="square" lIns="68575" tIns="34275" rIns="68575" bIns="34275" rtlCol="0" anchor="t" anchorCtr="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indent="-355600">
              <a:lnSpc>
                <a:spcPct val="115000"/>
              </a:lnSpc>
              <a:spcBef>
                <a:spcPts val="0"/>
              </a:spcBef>
              <a:buClr>
                <a:srgbClr val="000000"/>
              </a:buClr>
              <a:buSzPts val="2000"/>
              <a:buFont typeface="Average"/>
              <a:buChar char="-"/>
            </a:pPr>
            <a:r>
              <a:rPr lang="pt-BR" sz="2000">
                <a:solidFill>
                  <a:srgbClr val="000000"/>
                </a:solidFill>
                <a:highlight>
                  <a:srgbClr val="FFFF00"/>
                </a:highlight>
                <a:latin typeface="Average"/>
                <a:ea typeface="Average"/>
                <a:cs typeface="Average"/>
                <a:sym typeface="Average"/>
              </a:rPr>
              <a:t>Dívida Ativa</a:t>
            </a:r>
            <a:r>
              <a:rPr lang="pt-BR" sz="2000">
                <a:solidFill>
                  <a:srgbClr val="000000"/>
                </a:solidFill>
                <a:latin typeface="Average"/>
                <a:ea typeface="Average"/>
                <a:cs typeface="Average"/>
                <a:sym typeface="Average"/>
              </a:rPr>
              <a:t>: mais de 3 trilhões de reais (União: 2 trilhões; Estados: 700 bilhões; Municípios: 300 bilhões). </a:t>
            </a:r>
          </a:p>
          <a:p>
            <a:pPr indent="-355600">
              <a:lnSpc>
                <a:spcPct val="115000"/>
              </a:lnSpc>
              <a:spcBef>
                <a:spcPts val="0"/>
              </a:spcBef>
              <a:buClr>
                <a:srgbClr val="000000"/>
              </a:buClr>
              <a:buSzPts val="2000"/>
              <a:buFont typeface="Average"/>
              <a:buChar char="-"/>
            </a:pPr>
            <a:r>
              <a:rPr lang="pt-BR" sz="2000">
                <a:solidFill>
                  <a:srgbClr val="000000"/>
                </a:solidFill>
                <a:highlight>
                  <a:srgbClr val="FFFF00"/>
                </a:highlight>
                <a:latin typeface="Average"/>
                <a:ea typeface="Average"/>
                <a:cs typeface="Average"/>
                <a:sym typeface="Average"/>
              </a:rPr>
              <a:t>1,5 trilhão de reais</a:t>
            </a:r>
            <a:r>
              <a:rPr lang="pt-BR" sz="2000">
                <a:solidFill>
                  <a:srgbClr val="000000"/>
                </a:solidFill>
                <a:latin typeface="Average"/>
                <a:ea typeface="Average"/>
                <a:cs typeface="Average"/>
                <a:sym typeface="Average"/>
              </a:rPr>
              <a:t> (26% do PIB) eram passíveis de recebimento em 2015 (excluindo-se provisões de perda) </a:t>
            </a:r>
          </a:p>
          <a:p>
            <a:pPr indent="-355600">
              <a:lnSpc>
                <a:spcPct val="115000"/>
              </a:lnSpc>
              <a:spcBef>
                <a:spcPts val="0"/>
              </a:spcBef>
              <a:buClr>
                <a:srgbClr val="000000"/>
              </a:buClr>
              <a:buSzPts val="2000"/>
              <a:buFont typeface="Average"/>
              <a:buChar char="-"/>
            </a:pPr>
            <a:r>
              <a:rPr lang="pt-BR" sz="2000">
                <a:solidFill>
                  <a:srgbClr val="000000"/>
                </a:solidFill>
                <a:highlight>
                  <a:srgbClr val="FFFF00"/>
                </a:highlight>
                <a:latin typeface="Average"/>
                <a:ea typeface="Average"/>
                <a:cs typeface="Average"/>
                <a:sym typeface="Average"/>
              </a:rPr>
              <a:t>97,5% das execuções fiscais</a:t>
            </a:r>
            <a:r>
              <a:rPr lang="pt-BR" sz="2000">
                <a:solidFill>
                  <a:srgbClr val="000000"/>
                </a:solidFill>
                <a:latin typeface="Average"/>
                <a:ea typeface="Average"/>
                <a:cs typeface="Average"/>
                <a:sym typeface="Average"/>
              </a:rPr>
              <a:t> são de valor inferior a 1 milhão de reais (PGFN)</a:t>
            </a:r>
          </a:p>
          <a:p>
            <a:pPr indent="-355600">
              <a:lnSpc>
                <a:spcPct val="115000"/>
              </a:lnSpc>
              <a:spcBef>
                <a:spcPts val="0"/>
              </a:spcBef>
              <a:buClr>
                <a:srgbClr val="000000"/>
              </a:buClr>
              <a:buSzPts val="2000"/>
              <a:buFont typeface="Average"/>
              <a:buChar char="-"/>
            </a:pPr>
            <a:r>
              <a:rPr lang="pt-BR" sz="2000">
                <a:solidFill>
                  <a:srgbClr val="000000"/>
                </a:solidFill>
                <a:highlight>
                  <a:srgbClr val="FFFF00"/>
                </a:highlight>
                <a:latin typeface="Average"/>
                <a:ea typeface="Average"/>
                <a:cs typeface="Average"/>
                <a:sym typeface="Average"/>
              </a:rPr>
              <a:t>54% do estoque </a:t>
            </a:r>
            <a:r>
              <a:rPr lang="pt-BR" sz="2000">
                <a:solidFill>
                  <a:srgbClr val="000000"/>
                </a:solidFill>
                <a:latin typeface="Average"/>
                <a:ea typeface="Average"/>
                <a:cs typeface="Average"/>
                <a:sym typeface="Average"/>
              </a:rPr>
              <a:t>de  processos na 1ª instância da Justiça Federal são execuções (CNJ)</a:t>
            </a:r>
          </a:p>
          <a:p>
            <a:pPr indent="-355600">
              <a:lnSpc>
                <a:spcPct val="115000"/>
              </a:lnSpc>
              <a:spcBef>
                <a:spcPts val="0"/>
              </a:spcBef>
              <a:buClr>
                <a:srgbClr val="000000"/>
              </a:buClr>
              <a:buSzPts val="2000"/>
              <a:buFont typeface="Average"/>
              <a:buChar char="-"/>
            </a:pPr>
            <a:r>
              <a:rPr lang="pt-BR" sz="2000">
                <a:solidFill>
                  <a:srgbClr val="000000"/>
                </a:solidFill>
                <a:highlight>
                  <a:srgbClr val="FFFF00"/>
                </a:highlight>
                <a:latin typeface="Average"/>
                <a:ea typeface="Average"/>
                <a:cs typeface="Average"/>
                <a:sym typeface="Average"/>
              </a:rPr>
              <a:t>2,6%</a:t>
            </a:r>
            <a:r>
              <a:rPr lang="pt-BR" sz="2000">
                <a:solidFill>
                  <a:srgbClr val="000000"/>
                </a:solidFill>
                <a:latin typeface="Average"/>
                <a:ea typeface="Average"/>
                <a:cs typeface="Average"/>
                <a:sym typeface="Average"/>
              </a:rPr>
              <a:t> dos processos chegam ao leilão (CNJ)</a:t>
            </a:r>
          </a:p>
          <a:p>
            <a:pPr indent="-355600">
              <a:lnSpc>
                <a:spcPct val="115000"/>
              </a:lnSpc>
              <a:spcBef>
                <a:spcPts val="0"/>
              </a:spcBef>
              <a:buClr>
                <a:srgbClr val="000000"/>
              </a:buClr>
              <a:buSzPts val="2000"/>
              <a:buFont typeface="Average"/>
              <a:buChar char="-"/>
            </a:pPr>
            <a:r>
              <a:rPr lang="pt-BR" sz="2000">
                <a:solidFill>
                  <a:srgbClr val="000000"/>
                </a:solidFill>
                <a:highlight>
                  <a:srgbClr val="FFFF00"/>
                </a:highlight>
                <a:latin typeface="Average"/>
                <a:ea typeface="Average"/>
                <a:cs typeface="Average"/>
                <a:sym typeface="Average"/>
              </a:rPr>
              <a:t>1% </a:t>
            </a:r>
            <a:r>
              <a:rPr lang="pt-BR" sz="2000">
                <a:solidFill>
                  <a:srgbClr val="000000"/>
                </a:solidFill>
                <a:latin typeface="Average"/>
                <a:ea typeface="Average"/>
                <a:cs typeface="Average"/>
                <a:sym typeface="Average"/>
              </a:rPr>
              <a:t>é o índice de sucesso de uma execução fiscal (CNJ)</a:t>
            </a:r>
          </a:p>
          <a:p>
            <a:pPr marL="177800" indent="-38100">
              <a:spcBef>
                <a:spcPts val="1600"/>
              </a:spcBef>
              <a:buClr>
                <a:srgbClr val="000000"/>
              </a:buClr>
              <a:buSzPts val="1100"/>
            </a:pPr>
            <a:endParaRPr lang="pt-BR">
              <a:solidFill>
                <a:srgbClr val="000000"/>
              </a:solidFill>
            </a:endParaRPr>
          </a:p>
          <a:p>
            <a:pPr>
              <a:spcBef>
                <a:spcPts val="0"/>
              </a:spcBef>
              <a:buClr>
                <a:srgbClr val="000066"/>
              </a:buClr>
              <a:buSzPts val="2000"/>
            </a:pPr>
            <a:endParaRPr lang="pt-BR" sz="1100" b="1" dirty="0"/>
          </a:p>
        </p:txBody>
      </p:sp>
    </p:spTree>
    <p:extLst>
      <p:ext uri="{BB962C8B-B14F-4D97-AF65-F5344CB8AC3E}">
        <p14:creationId xmlns:p14="http://schemas.microsoft.com/office/powerpoint/2010/main" val="253266471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03648" y="764704"/>
            <a:ext cx="5915000" cy="864096"/>
          </a:xfrm>
        </p:spPr>
        <p:txBody>
          <a:bodyPr>
            <a:normAutofit/>
          </a:bodyPr>
          <a:lstStyle/>
          <a:p>
            <a:r>
              <a:rPr lang="en-US" sz="2800" b="1" dirty="0" err="1"/>
              <a:t>Diferencial</a:t>
            </a:r>
            <a:r>
              <a:rPr lang="en-US" sz="2800" b="1" dirty="0"/>
              <a:t> do </a:t>
            </a:r>
            <a:r>
              <a:rPr lang="en-US" sz="2800" b="1" dirty="0" err="1"/>
              <a:t>projeto</a:t>
            </a:r>
            <a:endParaRPr lang="en-US" sz="2800" b="1" dirty="0"/>
          </a:p>
        </p:txBody>
      </p:sp>
      <p:pic>
        <p:nvPicPr>
          <p:cNvPr id="5" name="Picture 2" descr="Image result for bizagi"/>
          <p:cNvPicPr>
            <a:picLocks noGrp="1" noChangeAspect="1" noChangeArrowheads="1"/>
          </p:cNvPicPr>
          <p:nvPr>
            <p:ph idx="1"/>
          </p:nvPr>
        </p:nvPicPr>
        <p:blipFill rotWithShape="1">
          <a:blip r:embed="rId4" cstate="print">
            <a:extLst>
              <a:ext uri="{28A0092B-C50C-407E-A947-70E740481C1C}">
                <a14:useLocalDpi xmlns:a14="http://schemas.microsoft.com/office/drawing/2010/main" val="0"/>
              </a:ext>
            </a:extLst>
          </a:blip>
          <a:srcRect/>
          <a:stretch/>
        </p:blipFill>
        <p:spPr bwMode="auto">
          <a:xfrm>
            <a:off x="6444208" y="4077072"/>
            <a:ext cx="2520280" cy="2448272"/>
          </a:xfrm>
          <a:prstGeom prst="rect">
            <a:avLst/>
          </a:prstGeom>
          <a:noFill/>
          <a:extLst>
            <a:ext uri="{909E8E84-426E-40DD-AFC4-6F175D3DCCD1}">
              <a14:hiddenFill xmlns:a14="http://schemas.microsoft.com/office/drawing/2010/main">
                <a:solidFill>
                  <a:srgbClr val="FFFFFF"/>
                </a:solidFill>
              </a14:hiddenFill>
            </a:ext>
          </a:extLst>
        </p:spPr>
      </p:pic>
      <p:sp>
        <p:nvSpPr>
          <p:cNvPr id="4" name="Retângulo 2"/>
          <p:cNvSpPr txBox="1">
            <a:spLocks/>
          </p:cNvSpPr>
          <p:nvPr/>
        </p:nvSpPr>
        <p:spPr>
          <a:xfrm>
            <a:off x="179512" y="1412776"/>
            <a:ext cx="8640960" cy="3744416"/>
          </a:xfrm>
          <a:prstGeom prst="rect">
            <a:avLst/>
          </a:prstGeom>
          <a:solidFill>
            <a:srgbClr val="FFFFFF">
              <a:alpha val="50196"/>
            </a:srgbClr>
          </a:solidFill>
          <a:ln w="25400" cap="flat" cmpd="sng" algn="ctr">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Wingdings" charset="2"/>
              <a:buChar char="§"/>
              <a:tabLst/>
              <a:defRPr/>
            </a:pPr>
            <a:r>
              <a:rPr kumimoji="0" lang="pt-BR" sz="2200" i="0" u="none" strike="noStrike" kern="1200" cap="none" spc="0" normalizeH="0" baseline="0" noProof="0" dirty="0">
                <a:ln>
                  <a:noFill/>
                </a:ln>
                <a:solidFill>
                  <a:prstClr val="black"/>
                </a:solidFill>
                <a:effectLst/>
                <a:uLnTx/>
                <a:uFillTx/>
                <a:latin typeface="Calibri"/>
                <a:ea typeface="+mn-ea"/>
                <a:cs typeface="+mn-cs"/>
              </a:rPr>
              <a:t>Disseminação da ferramenta Bizagi com a plena participação dos atores envolvidos: Diretoria do Foro e servidores. </a:t>
            </a:r>
          </a:p>
          <a:p>
            <a:pPr marL="342900" marR="0" lvl="0" indent="-342900" algn="l" defTabSz="914400" rtl="0" eaLnBrk="1" fontAlgn="auto" latinLnBrk="0" hangingPunct="1">
              <a:lnSpc>
                <a:spcPct val="100000"/>
              </a:lnSpc>
              <a:spcBef>
                <a:spcPct val="20000"/>
              </a:spcBef>
              <a:spcAft>
                <a:spcPts val="0"/>
              </a:spcAft>
              <a:buClrTx/>
              <a:buSzTx/>
              <a:buFont typeface="Wingdings" charset="2"/>
              <a:buChar char="§"/>
              <a:tabLst/>
              <a:defRPr/>
            </a:pPr>
            <a:r>
              <a:rPr kumimoji="0" lang="pt-BR" sz="2200" i="0" u="none" strike="noStrike" kern="1200" cap="none" spc="0" normalizeH="0" baseline="0" noProof="0" dirty="0">
                <a:ln>
                  <a:noFill/>
                </a:ln>
                <a:solidFill>
                  <a:prstClr val="black"/>
                </a:solidFill>
                <a:effectLst/>
                <a:uLnTx/>
                <a:uFillTx/>
                <a:latin typeface="Calibri"/>
                <a:ea typeface="+mn-ea"/>
                <a:cs typeface="+mn-cs"/>
              </a:rPr>
              <a:t>Formato de oficinas (não de </a:t>
            </a:r>
            <a:r>
              <a:rPr kumimoji="0" lang="pt-BR" sz="2200" i="0" u="none" strike="noStrike" kern="1200" cap="none" spc="0" normalizeH="0" baseline="0" noProof="0" dirty="0" err="1">
                <a:ln>
                  <a:noFill/>
                </a:ln>
                <a:solidFill>
                  <a:prstClr val="black"/>
                </a:solidFill>
                <a:effectLst/>
                <a:uLnTx/>
                <a:uFillTx/>
                <a:latin typeface="Calibri"/>
                <a:ea typeface="+mn-ea"/>
                <a:cs typeface="+mn-cs"/>
              </a:rPr>
              <a:t>instrutoria</a:t>
            </a:r>
            <a:r>
              <a:rPr kumimoji="0" lang="pt-BR" sz="2200" i="0" u="none" strike="noStrike" kern="1200" cap="none" spc="0" normalizeH="0" baseline="0" noProof="0" dirty="0">
                <a:ln>
                  <a:noFill/>
                </a:ln>
                <a:solidFill>
                  <a:prstClr val="black"/>
                </a:solidFill>
                <a:effectLst/>
                <a:uLnTx/>
                <a:uFillTx/>
                <a:latin typeface="Calibri"/>
                <a:ea typeface="+mn-ea"/>
                <a:cs typeface="+mn-cs"/>
              </a:rPr>
              <a:t>).</a:t>
            </a:r>
          </a:p>
          <a:p>
            <a:pPr marL="342900" marR="0" lvl="0" indent="-342900" algn="l" defTabSz="914400" rtl="0" eaLnBrk="1" fontAlgn="auto" latinLnBrk="0" hangingPunct="1">
              <a:lnSpc>
                <a:spcPct val="100000"/>
              </a:lnSpc>
              <a:spcBef>
                <a:spcPct val="20000"/>
              </a:spcBef>
              <a:spcAft>
                <a:spcPts val="0"/>
              </a:spcAft>
              <a:buClrTx/>
              <a:buSzTx/>
              <a:buFont typeface="Wingdings" charset="2"/>
              <a:buChar char="§"/>
              <a:tabLst/>
              <a:defRPr/>
            </a:pPr>
            <a:r>
              <a:rPr kumimoji="0" lang="pt-BR" sz="2200" i="0" u="none" strike="noStrike" kern="1200" cap="none" spc="0" normalizeH="0" baseline="0" noProof="0" dirty="0">
                <a:ln>
                  <a:noFill/>
                </a:ln>
                <a:solidFill>
                  <a:prstClr val="black"/>
                </a:solidFill>
                <a:effectLst/>
                <a:uLnTx/>
                <a:uFillTx/>
                <a:latin typeface="Calibri"/>
                <a:ea typeface="+mn-ea"/>
                <a:cs typeface="+mn-cs"/>
              </a:rPr>
              <a:t>Formato horizontalizado</a:t>
            </a:r>
          </a:p>
          <a:p>
            <a:pPr marL="342900" marR="0" lvl="0" indent="-342900" algn="l" defTabSz="914400" rtl="0" eaLnBrk="1" fontAlgn="auto" latinLnBrk="0" hangingPunct="1">
              <a:lnSpc>
                <a:spcPct val="100000"/>
              </a:lnSpc>
              <a:spcBef>
                <a:spcPct val="20000"/>
              </a:spcBef>
              <a:spcAft>
                <a:spcPts val="0"/>
              </a:spcAft>
              <a:buClrTx/>
              <a:buSzTx/>
              <a:buFont typeface="Wingdings" charset="2"/>
              <a:buChar char="§"/>
              <a:tabLst/>
              <a:defRPr/>
            </a:pPr>
            <a:r>
              <a:rPr kumimoji="0" lang="pt-BR" sz="2200" i="0" u="none" strike="noStrike" kern="1200" cap="none" spc="0" normalizeH="0" baseline="0" noProof="0" dirty="0">
                <a:ln>
                  <a:noFill/>
                </a:ln>
                <a:solidFill>
                  <a:prstClr val="black"/>
                </a:solidFill>
                <a:effectLst/>
                <a:uLnTx/>
                <a:uFillTx/>
                <a:latin typeface="Calibri"/>
                <a:ea typeface="+mn-ea"/>
                <a:cs typeface="+mn-cs"/>
              </a:rPr>
              <a:t>Sem custo para a justiça</a:t>
            </a:r>
          </a:p>
          <a:p>
            <a:pPr marL="342900" marR="0" lvl="0" indent="-342900" algn="l" defTabSz="914400" rtl="0" eaLnBrk="1" fontAlgn="auto" latinLnBrk="0" hangingPunct="1">
              <a:lnSpc>
                <a:spcPct val="100000"/>
              </a:lnSpc>
              <a:spcBef>
                <a:spcPct val="20000"/>
              </a:spcBef>
              <a:spcAft>
                <a:spcPts val="0"/>
              </a:spcAft>
              <a:buClrTx/>
              <a:buSzTx/>
              <a:buFont typeface="Wingdings" charset="2"/>
              <a:buChar char="§"/>
              <a:tabLst/>
              <a:defRPr/>
            </a:pPr>
            <a:r>
              <a:rPr kumimoji="0" lang="pt-BR" sz="2200" i="0" u="none" strike="noStrike" kern="1200" cap="none" spc="0" normalizeH="0" baseline="0" noProof="0" dirty="0">
                <a:ln>
                  <a:noFill/>
                </a:ln>
                <a:solidFill>
                  <a:prstClr val="black"/>
                </a:solidFill>
                <a:effectLst/>
                <a:uLnTx/>
                <a:uFillTx/>
                <a:latin typeface="Calibri"/>
                <a:ea typeface="+mn-ea"/>
                <a:cs typeface="+mn-cs"/>
              </a:rPr>
              <a:t>Inserção dos servidores das áreas administrativas no processo de construção de seus próprios fluxos de trabalho dentro de uma metodologia democrática e participativa. </a:t>
            </a:r>
          </a:p>
        </p:txBody>
      </p:sp>
      <p:sp>
        <p:nvSpPr>
          <p:cNvPr id="6" name="Título 1">
            <a:extLst>
              <a:ext uri="{FF2B5EF4-FFF2-40B4-BE49-F238E27FC236}">
                <a16:creationId xmlns:a16="http://schemas.microsoft.com/office/drawing/2014/main" id="{9C34B279-1457-4B2D-B83A-1159100DDCD5}"/>
              </a:ext>
            </a:extLst>
          </p:cNvPr>
          <p:cNvSpPr txBox="1">
            <a:spLocks/>
          </p:cNvSpPr>
          <p:nvPr/>
        </p:nvSpPr>
        <p:spPr>
          <a:xfrm>
            <a:off x="457200" y="152400"/>
            <a:ext cx="8229600" cy="468313"/>
          </a:xfrm>
          <a:prstGeom prst="rect">
            <a:avLst/>
          </a:prstGeom>
        </p:spPr>
        <p:txBody>
          <a:bodyPr vert="horz" lIns="91440" tIns="45720" rIns="91440" bIns="45720" rtlCol="0" anchor="ctr">
            <a:normAutofit fontScale="6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altLang="pt-BR" b="1" dirty="0">
                <a:solidFill>
                  <a:schemeClr val="bg1"/>
                </a:solidFill>
              </a:rPr>
              <a:t>Gestão por Processos de Trabalho</a:t>
            </a:r>
            <a:endParaRPr lang="pt-BR" altLang="pt-BR" b="1" dirty="0">
              <a:solidFill>
                <a:schemeClr val="bg1"/>
              </a:solidFill>
              <a:latin typeface="Calibri" panose="020F0502020204030204" pitchFamily="34" charset="0"/>
            </a:endParaRPr>
          </a:p>
        </p:txBody>
      </p:sp>
      <p:pic>
        <p:nvPicPr>
          <p:cNvPr id="7" name="Imagem 3">
            <a:extLst>
              <a:ext uri="{FF2B5EF4-FFF2-40B4-BE49-F238E27FC236}">
                <a16:creationId xmlns:a16="http://schemas.microsoft.com/office/drawing/2014/main" id="{02C9DBCE-E5FB-4260-9999-855E4B9646BB}"/>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1547813"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Espaço Reservado para Rodapé 2">
            <a:extLst>
              <a:ext uri="{FF2B5EF4-FFF2-40B4-BE49-F238E27FC236}">
                <a16:creationId xmlns:a16="http://schemas.microsoft.com/office/drawing/2014/main" id="{1C5BC3E4-4DD7-4E98-A587-F8432107C726}"/>
              </a:ext>
            </a:extLst>
          </p:cNvPr>
          <p:cNvSpPr>
            <a:spLocks noGrp="1"/>
          </p:cNvSpPr>
          <p:nvPr>
            <p:ph type="ftr" sz="quarter" idx="11"/>
          </p:nvPr>
        </p:nvSpPr>
        <p:spPr>
          <a:xfrm>
            <a:off x="3052192" y="6160219"/>
            <a:ext cx="2895600" cy="365125"/>
          </a:xfrm>
        </p:spPr>
        <p:txBody>
          <a:bodyPr/>
          <a:lstStyle/>
          <a:p>
            <a:r>
              <a:rPr lang="pt-BR"/>
              <a:t>7ª Reunião do COGEST</a:t>
            </a:r>
          </a:p>
        </p:txBody>
      </p:sp>
    </p:spTree>
    <p:extLst>
      <p:ext uri="{BB962C8B-B14F-4D97-AF65-F5344CB8AC3E}">
        <p14:creationId xmlns:p14="http://schemas.microsoft.com/office/powerpoint/2010/main" val="4077977205"/>
      </p:ext>
    </p:extLst>
  </p:cSld>
  <p:clrMapOvr>
    <a:overrideClrMapping bg1="lt1" tx1="dk1" bg2="lt2" tx2="dk2" accent1="accent1" accent2="accent2" accent3="accent3" accent4="accent4" accent5="accent5" accent6="accent6" hlink="hlink" folHlink="folHlink"/>
  </p:clrMapOvr>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392" y="1027502"/>
            <a:ext cx="3742144" cy="624738"/>
          </a:xfrm>
        </p:spPr>
        <p:txBody>
          <a:bodyPr>
            <a:normAutofit/>
          </a:bodyPr>
          <a:lstStyle/>
          <a:p>
            <a:r>
              <a:rPr lang="en-US" sz="2800" b="1" dirty="0" err="1"/>
              <a:t>Oficinas</a:t>
            </a:r>
            <a:endParaRPr lang="en-US" sz="2800" b="1" dirty="0"/>
          </a:p>
        </p:txBody>
      </p:sp>
      <p:sp>
        <p:nvSpPr>
          <p:cNvPr id="4" name="Retângulo 2"/>
          <p:cNvSpPr txBox="1">
            <a:spLocks/>
          </p:cNvSpPr>
          <p:nvPr/>
        </p:nvSpPr>
        <p:spPr>
          <a:xfrm>
            <a:off x="341276" y="1652240"/>
            <a:ext cx="8461448" cy="2577030"/>
          </a:xfrm>
          <a:prstGeom prst="rect">
            <a:avLst/>
          </a:prstGeom>
          <a:solidFill>
            <a:srgbClr val="FFFFFF">
              <a:alpha val="50196"/>
            </a:srgbClr>
          </a:solidFill>
          <a:ln w="25400" cap="flat" cmpd="sng" algn="ctr">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pt-BR" sz="2000" i="0" u="none" strike="noStrike" kern="1200" cap="none" spc="0" normalizeH="0" baseline="0" noProof="0" dirty="0">
                <a:ln>
                  <a:noFill/>
                </a:ln>
                <a:solidFill>
                  <a:srgbClr val="000000"/>
                </a:solidFill>
                <a:effectLst/>
                <a:uLnTx/>
                <a:uFillTx/>
                <a:latin typeface="Calibri"/>
                <a:ea typeface="+mn-ea"/>
                <a:cs typeface="+mn-cs"/>
              </a:rPr>
              <a:t>Oficinas para disseminar a ferramenta Bizagi:</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pt-BR" sz="2000" i="0" u="none" strike="noStrike" kern="1200" cap="none" spc="0" normalizeH="0" baseline="0" noProof="0" dirty="0">
                <a:ln>
                  <a:noFill/>
                </a:ln>
                <a:solidFill>
                  <a:srgbClr val="000000"/>
                </a:solidFill>
                <a:effectLst/>
                <a:uLnTx/>
                <a:uFillTx/>
                <a:latin typeface="Calibri"/>
                <a:ea typeface="+mn-ea"/>
                <a:cs typeface="+mn-cs"/>
              </a:rPr>
              <a:t>     400 vagas para participação dos servidores.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pt-BR" sz="2000" i="0" u="none" strike="noStrike" kern="1200" cap="none" spc="0" normalizeH="0" baseline="0" noProof="0" dirty="0">
                <a:ln>
                  <a:noFill/>
                </a:ln>
                <a:solidFill>
                  <a:srgbClr val="000000"/>
                </a:solidFill>
                <a:effectLst/>
                <a:uLnTx/>
                <a:uFillTx/>
                <a:latin typeface="Calibri"/>
                <a:ea typeface="+mn-ea"/>
                <a:cs typeface="+mn-cs"/>
              </a:rPr>
              <a:t>Oficinas no Laboratório de Informática, onde cada servidor com acesso a um computador, conseguia construir um fluxo de trabalho.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pt-BR" sz="2000" i="0" u="none" strike="noStrike" kern="1200" cap="none" spc="0" normalizeH="0" baseline="0" noProof="0" dirty="0">
                <a:ln>
                  <a:noFill/>
                </a:ln>
                <a:solidFill>
                  <a:srgbClr val="000000"/>
                </a:solidFill>
                <a:effectLst/>
                <a:uLnTx/>
                <a:uFillTx/>
                <a:latin typeface="Calibri"/>
                <a:ea typeface="+mn-ea"/>
                <a:cs typeface="+mn-cs"/>
              </a:rPr>
              <a:t>Bizagi: padrão mais simplificado da ferramenta, facilitador da assimilação da linguagem.</a:t>
            </a:r>
            <a:endParaRPr kumimoji="0" lang="en-US" sz="2000" i="0" u="none" strike="noStrike" kern="1200" cap="none" spc="0" normalizeH="0" baseline="0" noProof="0" dirty="0">
              <a:ln>
                <a:noFill/>
              </a:ln>
              <a:solidFill>
                <a:srgbClr val="000000"/>
              </a:solidFill>
              <a:effectLst/>
              <a:uLnTx/>
              <a:uFillTx/>
              <a:latin typeface="Calibri"/>
              <a:ea typeface="+mn-ea"/>
              <a:cs typeface="+mn-cs"/>
            </a:endParaRPr>
          </a:p>
        </p:txBody>
      </p:sp>
      <p:pic>
        <p:nvPicPr>
          <p:cNvPr id="5"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2184" t="21005" r="4552" b="20000"/>
          <a:stretch/>
        </p:blipFill>
        <p:spPr bwMode="auto">
          <a:xfrm>
            <a:off x="251520" y="4509120"/>
            <a:ext cx="2880320" cy="1815197"/>
          </a:xfrm>
          <a:prstGeom prst="rect">
            <a:avLst/>
          </a:prstGeom>
          <a:solidFill>
            <a:schemeClr val="bg1"/>
          </a:solidFill>
          <a:ln w="57150">
            <a:solidFill>
              <a:schemeClr val="bg1"/>
            </a:solidFill>
            <a:miter lim="800000"/>
            <a:headEnd/>
            <a:tailEnd/>
          </a:ln>
        </p:spPr>
      </p:pic>
      <p:sp>
        <p:nvSpPr>
          <p:cNvPr id="6" name="Título 1">
            <a:extLst>
              <a:ext uri="{FF2B5EF4-FFF2-40B4-BE49-F238E27FC236}">
                <a16:creationId xmlns:a16="http://schemas.microsoft.com/office/drawing/2014/main" id="{0C0AE47C-126D-4476-80EB-614D5D14FB6D}"/>
              </a:ext>
            </a:extLst>
          </p:cNvPr>
          <p:cNvSpPr txBox="1">
            <a:spLocks/>
          </p:cNvSpPr>
          <p:nvPr/>
        </p:nvSpPr>
        <p:spPr>
          <a:xfrm>
            <a:off x="457200" y="152400"/>
            <a:ext cx="8229600" cy="468313"/>
          </a:xfrm>
          <a:prstGeom prst="rect">
            <a:avLst/>
          </a:prstGeom>
        </p:spPr>
        <p:txBody>
          <a:bodyPr vert="horz" lIns="91440" tIns="45720" rIns="91440" bIns="45720" rtlCol="0" anchor="ctr">
            <a:normAutofit fontScale="6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altLang="pt-BR" b="1" dirty="0">
                <a:solidFill>
                  <a:schemeClr val="bg1"/>
                </a:solidFill>
              </a:rPr>
              <a:t>Gestão por Processos de Trabalho</a:t>
            </a:r>
            <a:endParaRPr lang="pt-BR" altLang="pt-BR" b="1" dirty="0">
              <a:solidFill>
                <a:schemeClr val="bg1"/>
              </a:solidFill>
              <a:latin typeface="Calibri" panose="020F0502020204030204" pitchFamily="34" charset="0"/>
            </a:endParaRPr>
          </a:p>
        </p:txBody>
      </p:sp>
      <p:pic>
        <p:nvPicPr>
          <p:cNvPr id="7" name="Imagem 3">
            <a:extLst>
              <a:ext uri="{FF2B5EF4-FFF2-40B4-BE49-F238E27FC236}">
                <a16:creationId xmlns:a16="http://schemas.microsoft.com/office/drawing/2014/main" id="{F6B87D42-8260-4D90-B790-A6DF3FD6BBF3}"/>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1547813"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Espaço Reservado para Rodapé 2">
            <a:extLst>
              <a:ext uri="{FF2B5EF4-FFF2-40B4-BE49-F238E27FC236}">
                <a16:creationId xmlns:a16="http://schemas.microsoft.com/office/drawing/2014/main" id="{55C1504E-90B3-433F-ABED-D6F756BF6C0F}"/>
              </a:ext>
            </a:extLst>
          </p:cNvPr>
          <p:cNvSpPr>
            <a:spLocks noGrp="1"/>
          </p:cNvSpPr>
          <p:nvPr>
            <p:ph type="ftr" sz="quarter" idx="11"/>
          </p:nvPr>
        </p:nvSpPr>
        <p:spPr/>
        <p:txBody>
          <a:bodyPr/>
          <a:lstStyle/>
          <a:p>
            <a:r>
              <a:rPr lang="pt-BR"/>
              <a:t>7ª Reunião do COGEST</a:t>
            </a:r>
          </a:p>
        </p:txBody>
      </p:sp>
    </p:spTree>
    <p:extLst>
      <p:ext uri="{BB962C8B-B14F-4D97-AF65-F5344CB8AC3E}">
        <p14:creationId xmlns:p14="http://schemas.microsoft.com/office/powerpoint/2010/main" val="3697981416"/>
      </p:ext>
    </p:extLst>
  </p:cSld>
  <p:clrMapOvr>
    <a:overrideClrMapping bg1="lt1" tx1="dk1" bg2="lt2" tx2="dk2" accent1="accent1" accent2="accent2" accent3="accent3" accent4="accent4" accent5="accent5" accent6="accent6" hlink="hlink" folHlink="folHlink"/>
  </p:clrMapOvr>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62" y="1011241"/>
            <a:ext cx="5626968" cy="645117"/>
          </a:xfrm>
        </p:spPr>
        <p:txBody>
          <a:bodyPr>
            <a:normAutofit/>
          </a:bodyPr>
          <a:lstStyle/>
          <a:p>
            <a:r>
              <a:rPr lang="en-US" sz="2800" b="1" dirty="0"/>
              <a:t>Mapeamento dos </a:t>
            </a:r>
            <a:r>
              <a:rPr lang="en-US" sz="2800" b="1" dirty="0" err="1"/>
              <a:t>fluxos</a:t>
            </a:r>
            <a:endParaRPr lang="en-US" sz="2800" b="1" dirty="0"/>
          </a:p>
        </p:txBody>
      </p:sp>
      <p:sp>
        <p:nvSpPr>
          <p:cNvPr id="4" name="Retângulo 2"/>
          <p:cNvSpPr txBox="1">
            <a:spLocks/>
          </p:cNvSpPr>
          <p:nvPr/>
        </p:nvSpPr>
        <p:spPr>
          <a:xfrm>
            <a:off x="251520" y="1589746"/>
            <a:ext cx="8229600" cy="2421328"/>
          </a:xfrm>
          <a:prstGeom prst="rect">
            <a:avLst/>
          </a:prstGeom>
          <a:solidFill>
            <a:srgbClr val="FFFFFF">
              <a:alpha val="50196"/>
            </a:srgbClr>
          </a:solidFill>
          <a:ln w="25400" cap="flat" cmpd="sng" algn="ctr">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342900" marR="0" lvl="0" indent="-342900" algn="just" defTabSz="914400" rtl="0" eaLnBrk="1" fontAlgn="auto" latinLnBrk="0" hangingPunct="1">
              <a:lnSpc>
                <a:spcPct val="100000"/>
              </a:lnSpc>
              <a:spcBef>
                <a:spcPct val="20000"/>
              </a:spcBef>
              <a:spcAft>
                <a:spcPts val="0"/>
              </a:spcAft>
              <a:buClrTx/>
              <a:buSzTx/>
              <a:buFont typeface="Wingdings" charset="2"/>
              <a:buChar char="§"/>
              <a:tabLst>
                <a:tab pos="177800" algn="l"/>
              </a:tabLst>
              <a:defRPr/>
            </a:pPr>
            <a:r>
              <a:rPr kumimoji="0" lang="pt-BR" sz="2000" i="0" u="none" strike="noStrike" kern="1200" cap="none" spc="0" normalizeH="0" baseline="0" noProof="0" dirty="0">
                <a:ln>
                  <a:noFill/>
                </a:ln>
                <a:solidFill>
                  <a:prstClr val="black"/>
                </a:solidFill>
                <a:effectLst/>
                <a:uLnTx/>
                <a:uFillTx/>
                <a:latin typeface="Calibri"/>
                <a:ea typeface="+mn-ea"/>
                <a:cs typeface="+mn-cs"/>
              </a:rPr>
              <a:t>300 (trezentas) oficinas destinadas a confecção dos mapas com os Núcleos envolvidos. </a:t>
            </a:r>
          </a:p>
          <a:p>
            <a:pPr marL="342900" marR="0" lvl="0" indent="-342900" algn="just" defTabSz="914400" rtl="0" eaLnBrk="1" fontAlgn="auto" latinLnBrk="0" hangingPunct="1">
              <a:lnSpc>
                <a:spcPct val="100000"/>
              </a:lnSpc>
              <a:spcBef>
                <a:spcPct val="20000"/>
              </a:spcBef>
              <a:spcAft>
                <a:spcPts val="0"/>
              </a:spcAft>
              <a:buClrTx/>
              <a:buSzTx/>
              <a:buFont typeface="Wingdings" charset="2"/>
              <a:buChar char="§"/>
              <a:tabLst>
                <a:tab pos="177800" algn="l"/>
              </a:tabLst>
              <a:defRPr/>
            </a:pPr>
            <a:r>
              <a:rPr kumimoji="0" lang="pt-BR" sz="2000" i="0" u="none" strike="noStrike" kern="1200" cap="none" spc="0" normalizeH="0" baseline="0" noProof="0" dirty="0">
                <a:ln>
                  <a:noFill/>
                </a:ln>
                <a:solidFill>
                  <a:prstClr val="black"/>
                </a:solidFill>
                <a:effectLst/>
                <a:uLnTx/>
                <a:uFillTx/>
                <a:latin typeface="Calibri"/>
                <a:ea typeface="+mn-ea"/>
                <a:cs typeface="+mn-cs"/>
              </a:rPr>
              <a:t>Oficinas realizadas com os servidores nos seus locais de trabalho, individualmente ou em grupo, procurando trabalhar na construção de seus próprios fluxos de trabalho.</a:t>
            </a:r>
            <a:endParaRPr kumimoji="0" lang="en-US" sz="2000" i="0" u="none" strike="noStrike" kern="1200" cap="none" spc="0" normalizeH="0" baseline="0" noProof="0" dirty="0">
              <a:ln>
                <a:noFill/>
              </a:ln>
              <a:solidFill>
                <a:prstClr val="black"/>
              </a:solidFill>
              <a:effectLst/>
              <a:uLnTx/>
              <a:uFillTx/>
              <a:latin typeface="Calibri"/>
              <a:ea typeface="+mn-ea"/>
              <a:cs typeface="+mn-cs"/>
            </a:endParaRPr>
          </a:p>
        </p:txBody>
      </p:sp>
      <p:pic>
        <p:nvPicPr>
          <p:cNvPr id="5"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5072" t="22499" r="1632" b="19564"/>
          <a:stretch/>
        </p:blipFill>
        <p:spPr bwMode="auto">
          <a:xfrm>
            <a:off x="537999" y="3669901"/>
            <a:ext cx="7943121" cy="26204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ítulo 1">
            <a:extLst>
              <a:ext uri="{FF2B5EF4-FFF2-40B4-BE49-F238E27FC236}">
                <a16:creationId xmlns:a16="http://schemas.microsoft.com/office/drawing/2014/main" id="{0158DB66-0C6E-473F-8E60-046B1FB5D178}"/>
              </a:ext>
            </a:extLst>
          </p:cNvPr>
          <p:cNvSpPr txBox="1">
            <a:spLocks/>
          </p:cNvSpPr>
          <p:nvPr/>
        </p:nvSpPr>
        <p:spPr>
          <a:xfrm>
            <a:off x="457200" y="152400"/>
            <a:ext cx="8229600" cy="468313"/>
          </a:xfrm>
          <a:prstGeom prst="rect">
            <a:avLst/>
          </a:prstGeom>
        </p:spPr>
        <p:txBody>
          <a:bodyPr vert="horz" lIns="91440" tIns="45720" rIns="91440" bIns="45720" rtlCol="0" anchor="ctr">
            <a:normAutofit fontScale="6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altLang="pt-BR" b="1" dirty="0">
                <a:solidFill>
                  <a:schemeClr val="bg1"/>
                </a:solidFill>
              </a:rPr>
              <a:t>Gestão por Processos de Trabalho</a:t>
            </a:r>
            <a:endParaRPr lang="pt-BR" altLang="pt-BR" b="1" dirty="0">
              <a:solidFill>
                <a:schemeClr val="bg1"/>
              </a:solidFill>
              <a:latin typeface="Calibri" panose="020F0502020204030204" pitchFamily="34" charset="0"/>
            </a:endParaRPr>
          </a:p>
        </p:txBody>
      </p:sp>
      <p:pic>
        <p:nvPicPr>
          <p:cNvPr id="7" name="Imagem 3">
            <a:extLst>
              <a:ext uri="{FF2B5EF4-FFF2-40B4-BE49-F238E27FC236}">
                <a16:creationId xmlns:a16="http://schemas.microsoft.com/office/drawing/2014/main" id="{92060A95-D69B-4BF0-8812-DCD9BEECC2AE}"/>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1547813"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Espaço Reservado para Rodapé 2">
            <a:extLst>
              <a:ext uri="{FF2B5EF4-FFF2-40B4-BE49-F238E27FC236}">
                <a16:creationId xmlns:a16="http://schemas.microsoft.com/office/drawing/2014/main" id="{94646143-35FD-490E-B6A7-8B5FBA24CA7C}"/>
              </a:ext>
            </a:extLst>
          </p:cNvPr>
          <p:cNvSpPr>
            <a:spLocks noGrp="1"/>
          </p:cNvSpPr>
          <p:nvPr>
            <p:ph type="ftr" sz="quarter" idx="11"/>
          </p:nvPr>
        </p:nvSpPr>
        <p:spPr/>
        <p:txBody>
          <a:bodyPr/>
          <a:lstStyle/>
          <a:p>
            <a:r>
              <a:rPr lang="pt-BR"/>
              <a:t>7ª Reunião do COGEST</a:t>
            </a:r>
          </a:p>
        </p:txBody>
      </p:sp>
    </p:spTree>
    <p:extLst>
      <p:ext uri="{BB962C8B-B14F-4D97-AF65-F5344CB8AC3E}">
        <p14:creationId xmlns:p14="http://schemas.microsoft.com/office/powerpoint/2010/main" val="1757371351"/>
      </p:ext>
    </p:extLst>
  </p:cSld>
  <p:clrMapOvr>
    <a:overrideClrMapping bg1="lt1" tx1="dk1" bg2="lt2" tx2="dk2" accent1="accent1" accent2="accent2" accent3="accent3" accent4="accent4" accent5="accent5" accent6="accent6" hlink="hlink" folHlink="folHlink"/>
  </p:clrMapOvr>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56592" y="1131787"/>
            <a:ext cx="4906888" cy="634082"/>
          </a:xfrm>
        </p:spPr>
        <p:txBody>
          <a:bodyPr>
            <a:normAutofit fontScale="90000"/>
          </a:bodyPr>
          <a:lstStyle/>
          <a:p>
            <a:r>
              <a:rPr lang="en-US" sz="3100" b="1" dirty="0"/>
              <a:t>Mini</a:t>
            </a:r>
            <a:r>
              <a:rPr lang="en-US" sz="3600" dirty="0">
                <a:solidFill>
                  <a:srgbClr val="8DE3CC"/>
                </a:solidFill>
              </a:rPr>
              <a:t> </a:t>
            </a:r>
            <a:r>
              <a:rPr lang="en-US" sz="3100" b="1" dirty="0"/>
              <a:t>Tutorial</a:t>
            </a:r>
          </a:p>
        </p:txBody>
      </p:sp>
      <p:sp>
        <p:nvSpPr>
          <p:cNvPr id="4" name="Retângulo 2"/>
          <p:cNvSpPr txBox="1">
            <a:spLocks noGrp="1"/>
          </p:cNvSpPr>
          <p:nvPr>
            <p:ph idx="1"/>
          </p:nvPr>
        </p:nvSpPr>
        <p:spPr>
          <a:xfrm>
            <a:off x="251520" y="1765869"/>
            <a:ext cx="8229600" cy="2875406"/>
          </a:xfrm>
          <a:prstGeom prst="rect">
            <a:avLst/>
          </a:prstGeom>
          <a:solidFill>
            <a:srgbClr val="FFFFFF">
              <a:alpha val="50196"/>
            </a:srgbClr>
          </a:solidFill>
          <a:ln w="25400" cap="flat" cmpd="sng" algn="ctr">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r>
              <a:rPr lang="pt-BR" sz="2000" dirty="0">
                <a:solidFill>
                  <a:schemeClr val="tx1"/>
                </a:solidFill>
              </a:rPr>
              <a:t>A Seção Judiciária preparou também um Mini Tutorial da ferramenta que ajudou a disseminar entre os servidores a padronização adotada. </a:t>
            </a:r>
          </a:p>
          <a:p>
            <a:r>
              <a:rPr lang="pt-BR" sz="2000" dirty="0">
                <a:solidFill>
                  <a:schemeClr val="tx1"/>
                </a:solidFill>
              </a:rPr>
              <a:t>O Mini Tutorial foi disseminado inclusive para outras regiões da Justiça Federal, sendo ele próprio mais um produto do projeto. </a:t>
            </a:r>
          </a:p>
          <a:p>
            <a:r>
              <a:rPr lang="pt-BR" sz="2000" dirty="0">
                <a:hlinkClick r:id="rId4"/>
              </a:rPr>
              <a:t>http://www.jfsp.jus.br/inovajusp/processos-de-trabalho/curso-do-software-bizagi/</a:t>
            </a:r>
            <a:endParaRPr lang="en-US" sz="2000" dirty="0"/>
          </a:p>
        </p:txBody>
      </p:sp>
      <p:pic>
        <p:nvPicPr>
          <p:cNvPr id="5"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63973" t="20127" r="15569" b="39937"/>
          <a:stretch/>
        </p:blipFill>
        <p:spPr bwMode="auto">
          <a:xfrm>
            <a:off x="2771800" y="4581128"/>
            <a:ext cx="3528392" cy="19606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ítulo 1">
            <a:extLst>
              <a:ext uri="{FF2B5EF4-FFF2-40B4-BE49-F238E27FC236}">
                <a16:creationId xmlns:a16="http://schemas.microsoft.com/office/drawing/2014/main" id="{C14F9F49-DEF6-43DC-9700-84B7A585B3E2}"/>
              </a:ext>
            </a:extLst>
          </p:cNvPr>
          <p:cNvSpPr txBox="1">
            <a:spLocks/>
          </p:cNvSpPr>
          <p:nvPr/>
        </p:nvSpPr>
        <p:spPr>
          <a:xfrm>
            <a:off x="457200" y="152400"/>
            <a:ext cx="8229600" cy="468313"/>
          </a:xfrm>
          <a:prstGeom prst="rect">
            <a:avLst/>
          </a:prstGeom>
        </p:spPr>
        <p:txBody>
          <a:bodyPr vert="horz" lIns="91440" tIns="45720" rIns="91440" bIns="45720" rtlCol="0" anchor="ctr">
            <a:normAutofit fontScale="6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altLang="pt-BR" b="1" dirty="0">
                <a:solidFill>
                  <a:schemeClr val="bg1"/>
                </a:solidFill>
              </a:rPr>
              <a:t>Gestão por Processos de Trabalho</a:t>
            </a:r>
            <a:endParaRPr lang="pt-BR" altLang="pt-BR" b="1" dirty="0">
              <a:solidFill>
                <a:schemeClr val="bg1"/>
              </a:solidFill>
              <a:latin typeface="Calibri" panose="020F0502020204030204" pitchFamily="34" charset="0"/>
            </a:endParaRPr>
          </a:p>
        </p:txBody>
      </p:sp>
      <p:pic>
        <p:nvPicPr>
          <p:cNvPr id="7" name="Imagem 3">
            <a:extLst>
              <a:ext uri="{FF2B5EF4-FFF2-40B4-BE49-F238E27FC236}">
                <a16:creationId xmlns:a16="http://schemas.microsoft.com/office/drawing/2014/main" id="{B584F45F-A213-45F2-B1AF-52A700C173E3}"/>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1547813"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Espaço Reservado para Rodapé 2">
            <a:extLst>
              <a:ext uri="{FF2B5EF4-FFF2-40B4-BE49-F238E27FC236}">
                <a16:creationId xmlns:a16="http://schemas.microsoft.com/office/drawing/2014/main" id="{2E3C30A0-8D9B-485D-8AD3-CC1C0CE608FD}"/>
              </a:ext>
            </a:extLst>
          </p:cNvPr>
          <p:cNvSpPr>
            <a:spLocks noGrp="1"/>
          </p:cNvSpPr>
          <p:nvPr>
            <p:ph type="ftr" sz="quarter" idx="11"/>
          </p:nvPr>
        </p:nvSpPr>
        <p:spPr/>
        <p:txBody>
          <a:bodyPr/>
          <a:lstStyle/>
          <a:p>
            <a:r>
              <a:rPr lang="pt-BR"/>
              <a:t>7ª Reunião do COGEST</a:t>
            </a:r>
          </a:p>
        </p:txBody>
      </p:sp>
    </p:spTree>
    <p:extLst>
      <p:ext uri="{BB962C8B-B14F-4D97-AF65-F5344CB8AC3E}">
        <p14:creationId xmlns:p14="http://schemas.microsoft.com/office/powerpoint/2010/main" val="2269827300"/>
      </p:ext>
    </p:extLst>
  </p:cSld>
  <p:clrMapOvr>
    <a:overrideClrMapping bg1="lt1" tx1="dk1" bg2="lt2" tx2="dk2" accent1="accent1" accent2="accent2" accent3="accent3" accent4="accent4" accent5="accent5" accent6="accent6" hlink="hlink" folHlink="folHlink"/>
  </p:clrMapOvr>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1520" y="787068"/>
            <a:ext cx="4608512" cy="706090"/>
          </a:xfrm>
        </p:spPr>
        <p:txBody>
          <a:bodyPr>
            <a:normAutofit/>
          </a:bodyPr>
          <a:lstStyle/>
          <a:p>
            <a:r>
              <a:rPr lang="en-US" sz="2800" b="1" dirty="0" err="1"/>
              <a:t>Resultado</a:t>
            </a:r>
            <a:r>
              <a:rPr lang="en-US" sz="2800" b="1" dirty="0"/>
              <a:t> do </a:t>
            </a:r>
            <a:r>
              <a:rPr lang="en-US" sz="2800" b="1" dirty="0" err="1"/>
              <a:t>mapeamento</a:t>
            </a:r>
            <a:endParaRPr lang="en-US" sz="2800" b="1" dirty="0"/>
          </a:p>
        </p:txBody>
      </p:sp>
      <p:sp>
        <p:nvSpPr>
          <p:cNvPr id="4" name="Retângulo 2"/>
          <p:cNvSpPr txBox="1">
            <a:spLocks noGrp="1"/>
          </p:cNvSpPr>
          <p:nvPr>
            <p:ph idx="1"/>
          </p:nvPr>
        </p:nvSpPr>
        <p:spPr>
          <a:xfrm>
            <a:off x="361830" y="1493158"/>
            <a:ext cx="8229600" cy="2374910"/>
          </a:xfrm>
          <a:prstGeom prst="rect">
            <a:avLst/>
          </a:prstGeom>
          <a:solidFill>
            <a:srgbClr val="FFFFFF">
              <a:alpha val="50196"/>
            </a:srgbClr>
          </a:solidFill>
          <a:ln w="25400" cap="flat" cmpd="sng" algn="ctr">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a:buFontTx/>
              <a:buChar char="•"/>
            </a:pPr>
            <a:r>
              <a:rPr lang="pt-BR" sz="2000" dirty="0">
                <a:solidFill>
                  <a:srgbClr val="000000"/>
                </a:solidFill>
              </a:rPr>
              <a:t>Duração de 12 (doze) meses </a:t>
            </a:r>
          </a:p>
          <a:p>
            <a:pPr>
              <a:buFontTx/>
              <a:buChar char="•"/>
            </a:pPr>
            <a:r>
              <a:rPr lang="pt-BR" sz="2000" dirty="0">
                <a:solidFill>
                  <a:srgbClr val="000000"/>
                </a:solidFill>
              </a:rPr>
              <a:t>Conclusão: mapeamento de mais de 700 (setecentos) fluxos de trabalho </a:t>
            </a:r>
          </a:p>
          <a:p>
            <a:pPr>
              <a:buFontTx/>
              <a:buChar char="•"/>
            </a:pPr>
            <a:r>
              <a:rPr lang="pt-BR" sz="2000" dirty="0">
                <a:solidFill>
                  <a:srgbClr val="000000"/>
                </a:solidFill>
              </a:rPr>
              <a:t>99% desses fluxos podem ser visualizados na página de </a:t>
            </a:r>
            <a:r>
              <a:rPr lang="pt-BR" sz="2000" i="1" dirty="0">
                <a:solidFill>
                  <a:srgbClr val="000000"/>
                </a:solidFill>
              </a:rPr>
              <a:t>internet </a:t>
            </a:r>
            <a:r>
              <a:rPr lang="pt-BR" sz="2000" dirty="0">
                <a:solidFill>
                  <a:srgbClr val="000000"/>
                </a:solidFill>
              </a:rPr>
              <a:t>do órgão dentro do Programa</a:t>
            </a:r>
            <a:r>
              <a:rPr lang="pt-BR" sz="2000" i="1" dirty="0">
                <a:solidFill>
                  <a:srgbClr val="000000"/>
                </a:solidFill>
              </a:rPr>
              <a:t> </a:t>
            </a:r>
            <a:r>
              <a:rPr lang="pt-BR" sz="2000" i="1" dirty="0" err="1">
                <a:solidFill>
                  <a:srgbClr val="000000"/>
                </a:solidFill>
              </a:rPr>
              <a:t>Inovajusp</a:t>
            </a:r>
            <a:r>
              <a:rPr lang="pt-BR" sz="2000" i="1" dirty="0">
                <a:solidFill>
                  <a:srgbClr val="000000"/>
                </a:solidFill>
              </a:rPr>
              <a:t>.</a:t>
            </a:r>
            <a:br>
              <a:rPr lang="pt-BR" sz="2000" i="1" dirty="0">
                <a:solidFill>
                  <a:srgbClr val="000000"/>
                </a:solidFill>
              </a:rPr>
            </a:br>
            <a:r>
              <a:rPr lang="pt-BR" sz="2000" dirty="0">
                <a:hlinkClick r:id="rId4"/>
              </a:rPr>
              <a:t>http://www.jfsp.jus.br/inovajusp/processos-de-trabalho/mapeamento-dos-processos-de-trabalho</a:t>
            </a:r>
            <a:endParaRPr lang="en-US" sz="2000" dirty="0"/>
          </a:p>
        </p:txBody>
      </p:sp>
      <p:pic>
        <p:nvPicPr>
          <p:cNvPr id="5"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1835695" y="3789040"/>
            <a:ext cx="5281869" cy="259228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Título 1">
            <a:extLst>
              <a:ext uri="{FF2B5EF4-FFF2-40B4-BE49-F238E27FC236}">
                <a16:creationId xmlns:a16="http://schemas.microsoft.com/office/drawing/2014/main" id="{6390E2FB-F35E-4BE3-A555-F5429096CA4A}"/>
              </a:ext>
            </a:extLst>
          </p:cNvPr>
          <p:cNvSpPr txBox="1">
            <a:spLocks/>
          </p:cNvSpPr>
          <p:nvPr/>
        </p:nvSpPr>
        <p:spPr>
          <a:xfrm>
            <a:off x="457200" y="152400"/>
            <a:ext cx="8229600" cy="468313"/>
          </a:xfrm>
          <a:prstGeom prst="rect">
            <a:avLst/>
          </a:prstGeom>
        </p:spPr>
        <p:txBody>
          <a:bodyPr vert="horz" lIns="91440" tIns="45720" rIns="91440" bIns="45720" rtlCol="0" anchor="ctr">
            <a:normAutofit fontScale="6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altLang="pt-BR" b="1" dirty="0">
                <a:solidFill>
                  <a:schemeClr val="bg1"/>
                </a:solidFill>
              </a:rPr>
              <a:t>Gestão por Processos de Trabalho</a:t>
            </a:r>
            <a:endParaRPr lang="pt-BR" altLang="pt-BR" b="1" dirty="0">
              <a:solidFill>
                <a:schemeClr val="bg1"/>
              </a:solidFill>
              <a:latin typeface="Calibri" panose="020F0502020204030204" pitchFamily="34" charset="0"/>
            </a:endParaRPr>
          </a:p>
        </p:txBody>
      </p:sp>
      <p:pic>
        <p:nvPicPr>
          <p:cNvPr id="7" name="Imagem 3">
            <a:extLst>
              <a:ext uri="{FF2B5EF4-FFF2-40B4-BE49-F238E27FC236}">
                <a16:creationId xmlns:a16="http://schemas.microsoft.com/office/drawing/2014/main" id="{E345CEEB-0F69-44F8-9D6B-0E0C24C78946}"/>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1547813"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Espaço Reservado para Rodapé 2">
            <a:extLst>
              <a:ext uri="{FF2B5EF4-FFF2-40B4-BE49-F238E27FC236}">
                <a16:creationId xmlns:a16="http://schemas.microsoft.com/office/drawing/2014/main" id="{44D2DD30-D4C8-4A81-8CB3-FCA4384291CF}"/>
              </a:ext>
            </a:extLst>
          </p:cNvPr>
          <p:cNvSpPr>
            <a:spLocks noGrp="1"/>
          </p:cNvSpPr>
          <p:nvPr>
            <p:ph type="ftr" sz="quarter" idx="11"/>
          </p:nvPr>
        </p:nvSpPr>
        <p:spPr/>
        <p:txBody>
          <a:bodyPr/>
          <a:lstStyle/>
          <a:p>
            <a:r>
              <a:rPr lang="pt-BR"/>
              <a:t>7ª Reunião do COGEST</a:t>
            </a:r>
          </a:p>
        </p:txBody>
      </p:sp>
    </p:spTree>
    <p:extLst>
      <p:ext uri="{BB962C8B-B14F-4D97-AF65-F5344CB8AC3E}">
        <p14:creationId xmlns:p14="http://schemas.microsoft.com/office/powerpoint/2010/main" val="772074380"/>
      </p:ext>
    </p:extLst>
  </p:cSld>
  <p:clrMapOvr>
    <a:overrideClrMapping bg1="lt1" tx1="dk1" bg2="lt2" tx2="dk2" accent1="accent1" accent2="accent2" accent3="accent3" accent4="accent4" accent5="accent5" accent6="accent6" hlink="hlink" folHlink="folHlink"/>
  </p:clrMapOvr>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38" y="956964"/>
            <a:ext cx="8712968" cy="758453"/>
          </a:xfrm>
        </p:spPr>
        <p:txBody>
          <a:bodyPr>
            <a:normAutofit/>
          </a:bodyPr>
          <a:lstStyle/>
          <a:p>
            <a:r>
              <a:rPr lang="pt-BR" sz="2800" b="1" dirty="0"/>
              <a:t>Gestão por processos de trabalho </a:t>
            </a:r>
            <a:r>
              <a:rPr lang="en-US" sz="2800" b="1" dirty="0" err="1"/>
              <a:t>valores</a:t>
            </a:r>
            <a:r>
              <a:rPr lang="en-US" sz="2800" b="1" dirty="0"/>
              <a:t> da inovação</a:t>
            </a:r>
          </a:p>
        </p:txBody>
      </p:sp>
      <p:sp>
        <p:nvSpPr>
          <p:cNvPr id="4" name="Retângulo 2"/>
          <p:cNvSpPr txBox="1">
            <a:spLocks noGrp="1"/>
          </p:cNvSpPr>
          <p:nvPr>
            <p:ph idx="1"/>
          </p:nvPr>
        </p:nvSpPr>
        <p:spPr>
          <a:xfrm>
            <a:off x="244622" y="1708212"/>
            <a:ext cx="8229600" cy="2476872"/>
          </a:xfrm>
          <a:prstGeom prst="rect">
            <a:avLst/>
          </a:prstGeom>
          <a:solidFill>
            <a:srgbClr val="FFFFFF">
              <a:alpha val="50196"/>
            </a:srgbClr>
          </a:solidFill>
          <a:ln w="25400" cap="flat" cmpd="sng" algn="ctr">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algn="just">
              <a:buFont typeface="Wingdings" charset="2"/>
              <a:buChar char="§"/>
            </a:pPr>
            <a:r>
              <a:rPr lang="pt-BR" sz="2000" dirty="0">
                <a:solidFill>
                  <a:schemeClr val="tx1"/>
                </a:solidFill>
              </a:rPr>
              <a:t>Laboratório de Inovação - </a:t>
            </a:r>
            <a:r>
              <a:rPr lang="pt-BR" sz="2000" i="1" dirty="0" err="1">
                <a:solidFill>
                  <a:schemeClr val="tx1"/>
                </a:solidFill>
              </a:rPr>
              <a:t>IjuspLab</a:t>
            </a:r>
            <a:r>
              <a:rPr lang="pt-BR" sz="2000" dirty="0">
                <a:solidFill>
                  <a:schemeClr val="tx1"/>
                </a:solidFill>
              </a:rPr>
              <a:t> </a:t>
            </a:r>
          </a:p>
          <a:p>
            <a:pPr algn="just">
              <a:buFont typeface="Wingdings" charset="2"/>
              <a:buChar char="§"/>
            </a:pPr>
            <a:r>
              <a:rPr lang="pt-BR" sz="2000" dirty="0">
                <a:solidFill>
                  <a:schemeClr val="tx1"/>
                </a:solidFill>
              </a:rPr>
              <a:t>Revisão dos processos mais críticos, com problemas de retrabalho, lentidão no fluxo, utilizando ideias inovadoras ou proposições de novos projetos.</a:t>
            </a:r>
          </a:p>
          <a:p>
            <a:pPr algn="just">
              <a:buFont typeface="Wingdings" charset="2"/>
              <a:buChar char="§"/>
            </a:pPr>
            <a:r>
              <a:rPr lang="pt-BR" sz="2000" dirty="0">
                <a:solidFill>
                  <a:schemeClr val="tx1"/>
                </a:solidFill>
              </a:rPr>
              <a:t>Inovação: foco no usuário, </a:t>
            </a:r>
            <a:r>
              <a:rPr lang="pt-BR" sz="2000" dirty="0" err="1">
                <a:solidFill>
                  <a:schemeClr val="tx1"/>
                </a:solidFill>
              </a:rPr>
              <a:t>cocriação</a:t>
            </a:r>
            <a:r>
              <a:rPr lang="pt-BR" sz="2000" dirty="0">
                <a:solidFill>
                  <a:schemeClr val="tx1"/>
                </a:solidFill>
              </a:rPr>
              <a:t>, prototipagem</a:t>
            </a:r>
          </a:p>
          <a:p>
            <a:pPr algn="just">
              <a:buFont typeface="Wingdings" charset="2"/>
              <a:buChar char="§"/>
            </a:pPr>
            <a:r>
              <a:rPr lang="pt-BR" sz="2000" dirty="0">
                <a:solidFill>
                  <a:schemeClr val="tx1"/>
                </a:solidFill>
              </a:rPr>
              <a:t>Busca do serviço de excelência</a:t>
            </a:r>
            <a:endParaRPr lang="en-US" sz="2000" dirty="0"/>
          </a:p>
        </p:txBody>
      </p:sp>
      <p:pic>
        <p:nvPicPr>
          <p:cNvPr id="5" name="Picture 4" descr="http://www.jfsp.jus.br/documentos/administrativo/NUCS/galeria/2017/2017-07-05-ijusplab03.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1407"/>
          <a:stretch/>
        </p:blipFill>
        <p:spPr bwMode="auto">
          <a:xfrm>
            <a:off x="244622" y="4365104"/>
            <a:ext cx="2954880" cy="1766498"/>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pic>
        <p:nvPicPr>
          <p:cNvPr id="6" name="Picture 4" descr="http://www.jfsp.jus.br/documentos/administrativo/NUCS/galeria/2017/2017-07-05-ijusplab0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07781" y="4509120"/>
            <a:ext cx="2812777" cy="1837209"/>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pic>
        <p:nvPicPr>
          <p:cNvPr id="7" name="Picture 6" descr="http://www.jfsp.jus.br/documentos/administrativo/NUCS/galeria/2017/2017-06-21-ijusplab004.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47864" y="4185084"/>
            <a:ext cx="2580558" cy="1548171"/>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
        <p:nvSpPr>
          <p:cNvPr id="8" name="Título 1">
            <a:extLst>
              <a:ext uri="{FF2B5EF4-FFF2-40B4-BE49-F238E27FC236}">
                <a16:creationId xmlns:a16="http://schemas.microsoft.com/office/drawing/2014/main" id="{BDE8E16E-6A92-4FFE-AC3D-1230D11888E4}"/>
              </a:ext>
            </a:extLst>
          </p:cNvPr>
          <p:cNvSpPr txBox="1">
            <a:spLocks/>
          </p:cNvSpPr>
          <p:nvPr/>
        </p:nvSpPr>
        <p:spPr>
          <a:xfrm>
            <a:off x="457200" y="152400"/>
            <a:ext cx="8229600" cy="468313"/>
          </a:xfrm>
          <a:prstGeom prst="rect">
            <a:avLst/>
          </a:prstGeom>
        </p:spPr>
        <p:txBody>
          <a:bodyPr vert="horz" lIns="91440" tIns="45720" rIns="91440" bIns="45720" rtlCol="0" anchor="ctr">
            <a:normAutofit fontScale="6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altLang="pt-BR" b="1" dirty="0">
                <a:solidFill>
                  <a:schemeClr val="bg1"/>
                </a:solidFill>
              </a:rPr>
              <a:t>Gestão por Processos de Trabalho</a:t>
            </a:r>
            <a:endParaRPr lang="pt-BR" altLang="pt-BR" b="1" dirty="0">
              <a:solidFill>
                <a:schemeClr val="bg1"/>
              </a:solidFill>
              <a:latin typeface="Calibri" panose="020F0502020204030204" pitchFamily="34" charset="0"/>
            </a:endParaRPr>
          </a:p>
        </p:txBody>
      </p:sp>
      <p:pic>
        <p:nvPicPr>
          <p:cNvPr id="9" name="Imagem 3">
            <a:extLst>
              <a:ext uri="{FF2B5EF4-FFF2-40B4-BE49-F238E27FC236}">
                <a16:creationId xmlns:a16="http://schemas.microsoft.com/office/drawing/2014/main" id="{07559E2C-2AFB-4C7C-8488-9FA9DD1862EB}"/>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0"/>
            <a:ext cx="1547813"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Espaço Reservado para Rodapé 2">
            <a:extLst>
              <a:ext uri="{FF2B5EF4-FFF2-40B4-BE49-F238E27FC236}">
                <a16:creationId xmlns:a16="http://schemas.microsoft.com/office/drawing/2014/main" id="{AD3EBADB-BE94-4D97-B422-0B60A656D447}"/>
              </a:ext>
            </a:extLst>
          </p:cNvPr>
          <p:cNvSpPr>
            <a:spLocks noGrp="1"/>
          </p:cNvSpPr>
          <p:nvPr>
            <p:ph type="ftr" sz="quarter" idx="11"/>
          </p:nvPr>
        </p:nvSpPr>
        <p:spPr/>
        <p:txBody>
          <a:bodyPr/>
          <a:lstStyle/>
          <a:p>
            <a:r>
              <a:rPr lang="pt-BR"/>
              <a:t>7ª Reunião do COGEST</a:t>
            </a:r>
          </a:p>
        </p:txBody>
      </p:sp>
    </p:spTree>
    <p:extLst>
      <p:ext uri="{BB962C8B-B14F-4D97-AF65-F5344CB8AC3E}">
        <p14:creationId xmlns:p14="http://schemas.microsoft.com/office/powerpoint/2010/main" val="1429851005"/>
      </p:ext>
    </p:extLst>
  </p:cSld>
  <p:clrMapOvr>
    <a:overrideClrMapping bg1="lt1" tx1="dk1" bg2="lt2" tx2="dk2" accent1="accent1" accent2="accent2" accent3="accent3" accent4="accent4" accent5="accent5" accent6="accent6" hlink="hlink" folHlink="folHlink"/>
  </p:clrMapOvr>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87824" y="274638"/>
            <a:ext cx="5698976" cy="1143000"/>
          </a:xfrm>
        </p:spPr>
        <p:txBody>
          <a:bodyPr>
            <a:normAutofit fontScale="90000"/>
          </a:bodyPr>
          <a:lstStyle/>
          <a:p>
            <a:br>
              <a:rPr lang="en-US" dirty="0">
                <a:solidFill>
                  <a:srgbClr val="8DE3CC"/>
                </a:solidFill>
              </a:rPr>
            </a:br>
            <a:endParaRPr lang="en-US" dirty="0">
              <a:solidFill>
                <a:srgbClr val="8DE3CC"/>
              </a:solidFill>
            </a:endParaRPr>
          </a:p>
        </p:txBody>
      </p:sp>
      <p:sp>
        <p:nvSpPr>
          <p:cNvPr id="4" name="Retângulo 2"/>
          <p:cNvSpPr>
            <a:spLocks noGrp="1"/>
          </p:cNvSpPr>
          <p:nvPr>
            <p:ph idx="1"/>
          </p:nvPr>
        </p:nvSpPr>
        <p:spPr>
          <a:xfrm>
            <a:off x="611560" y="1624052"/>
            <a:ext cx="7787208" cy="2592287"/>
          </a:xfrm>
          <a:prstGeom prst="rect">
            <a:avLst/>
          </a:prstGeom>
          <a:solidFill>
            <a:srgbClr val="FFFFFF">
              <a:alpha val="50196"/>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55000" lnSpcReduction="20000"/>
          </a:bodyPr>
          <a:lstStyle/>
          <a:p>
            <a:endParaRPr lang="pt-BR" dirty="0">
              <a:solidFill>
                <a:schemeClr val="tx1"/>
              </a:solidFill>
            </a:endParaRPr>
          </a:p>
          <a:p>
            <a:pPr marL="0" indent="0">
              <a:buNone/>
            </a:pPr>
            <a:r>
              <a:rPr lang="pt-BR" sz="3800" dirty="0">
                <a:solidFill>
                  <a:schemeClr val="tx1"/>
                </a:solidFill>
              </a:rPr>
              <a:t>Resolução PRES nº 136, de 21/06/2017 - Dispôs sobre as Políticas de Gestão por Processos e de Gerenciamento de Riscos no âmbito da Justiça Federal da 3ª Região.</a:t>
            </a:r>
          </a:p>
          <a:p>
            <a:endParaRPr lang="pt-BR" sz="3400" dirty="0">
              <a:solidFill>
                <a:schemeClr val="tx1"/>
              </a:solidFill>
            </a:endParaRPr>
          </a:p>
          <a:p>
            <a:pPr marL="0" indent="0" algn="r">
              <a:buNone/>
            </a:pPr>
            <a:r>
              <a:rPr lang="pt-BR" sz="3800" dirty="0">
                <a:solidFill>
                  <a:schemeClr val="tx1"/>
                </a:solidFill>
              </a:rPr>
              <a:t>                                   Indispensável reforço da nova política de</a:t>
            </a:r>
          </a:p>
          <a:p>
            <a:pPr marL="0" indent="0" algn="r">
              <a:buNone/>
            </a:pPr>
            <a:r>
              <a:rPr lang="pt-BR" sz="3800" dirty="0">
                <a:solidFill>
                  <a:schemeClr val="tx1"/>
                </a:solidFill>
              </a:rPr>
              <a:t>                                          trabalho no âmbito de toda 3ª Região e </a:t>
            </a:r>
          </a:p>
          <a:p>
            <a:pPr marL="0" indent="0" algn="r">
              <a:buNone/>
            </a:pPr>
            <a:r>
              <a:rPr lang="pt-BR" sz="3800" dirty="0">
                <a:solidFill>
                  <a:schemeClr val="tx1"/>
                </a:solidFill>
              </a:rPr>
              <a:t>                                                       introdução da gestão de risco.</a:t>
            </a:r>
            <a:endParaRPr lang="en-US" dirty="0"/>
          </a:p>
        </p:txBody>
      </p:sp>
      <p:sp>
        <p:nvSpPr>
          <p:cNvPr id="7" name="TextBox 6"/>
          <p:cNvSpPr txBox="1"/>
          <p:nvPr/>
        </p:nvSpPr>
        <p:spPr>
          <a:xfrm>
            <a:off x="1043608" y="1065862"/>
            <a:ext cx="532859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dirty="0">
                <a:latin typeface="+mj-lt"/>
                <a:ea typeface="+mj-ea"/>
                <a:cs typeface="+mj-cs"/>
              </a:rPr>
              <a:t>Marco  </a:t>
            </a:r>
            <a:r>
              <a:rPr lang="en-US" sz="2800" b="1" dirty="0" err="1">
                <a:latin typeface="+mj-lt"/>
                <a:ea typeface="+mj-ea"/>
                <a:cs typeface="+mj-cs"/>
              </a:rPr>
              <a:t>regulatório</a:t>
            </a:r>
            <a:r>
              <a:rPr lang="en-US" sz="2800" b="1" dirty="0">
                <a:latin typeface="+mj-lt"/>
                <a:ea typeface="+mj-ea"/>
                <a:cs typeface="+mj-cs"/>
              </a:rPr>
              <a:t> </a:t>
            </a:r>
            <a:r>
              <a:rPr lang="en-US" sz="2800" b="1" dirty="0" err="1">
                <a:latin typeface="+mj-lt"/>
                <a:ea typeface="+mj-ea"/>
                <a:cs typeface="+mj-cs"/>
              </a:rPr>
              <a:t>na</a:t>
            </a:r>
            <a:r>
              <a:rPr lang="en-US" sz="2800" b="1" dirty="0">
                <a:latin typeface="+mj-lt"/>
                <a:ea typeface="+mj-ea"/>
                <a:cs typeface="+mj-cs"/>
              </a:rPr>
              <a:t> 3ª </a:t>
            </a:r>
            <a:r>
              <a:rPr lang="en-US" sz="2800" b="1" dirty="0" err="1">
                <a:latin typeface="+mj-lt"/>
                <a:ea typeface="+mj-ea"/>
                <a:cs typeface="+mj-cs"/>
              </a:rPr>
              <a:t>Região</a:t>
            </a:r>
            <a:r>
              <a:rPr lang="en-US" sz="2800" b="1" dirty="0">
                <a:latin typeface="+mj-lt"/>
                <a:ea typeface="+mj-ea"/>
                <a:cs typeface="+mj-cs"/>
              </a:rPr>
              <a:t>   </a:t>
            </a: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87624" y="3284984"/>
            <a:ext cx="2016224" cy="295232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6" name="Título 1">
            <a:extLst>
              <a:ext uri="{FF2B5EF4-FFF2-40B4-BE49-F238E27FC236}">
                <a16:creationId xmlns:a16="http://schemas.microsoft.com/office/drawing/2014/main" id="{EFAED3F0-FE41-4775-911B-8B6335425C2B}"/>
              </a:ext>
            </a:extLst>
          </p:cNvPr>
          <p:cNvSpPr txBox="1">
            <a:spLocks/>
          </p:cNvSpPr>
          <p:nvPr/>
        </p:nvSpPr>
        <p:spPr>
          <a:xfrm>
            <a:off x="457200" y="152400"/>
            <a:ext cx="8229600" cy="468313"/>
          </a:xfrm>
          <a:prstGeom prst="rect">
            <a:avLst/>
          </a:prstGeom>
        </p:spPr>
        <p:txBody>
          <a:bodyPr vert="horz" lIns="91440" tIns="45720" rIns="91440" bIns="45720" rtlCol="0" anchor="ctr">
            <a:normAutofit fontScale="6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altLang="pt-BR" b="1" dirty="0">
                <a:solidFill>
                  <a:schemeClr val="bg1"/>
                </a:solidFill>
              </a:rPr>
              <a:t>Gestão por Processos de Trabalho</a:t>
            </a:r>
            <a:endParaRPr lang="pt-BR" altLang="pt-BR" b="1" dirty="0">
              <a:solidFill>
                <a:schemeClr val="bg1"/>
              </a:solidFill>
              <a:latin typeface="Calibri" panose="020F0502020204030204" pitchFamily="34" charset="0"/>
            </a:endParaRPr>
          </a:p>
        </p:txBody>
      </p:sp>
      <p:pic>
        <p:nvPicPr>
          <p:cNvPr id="8" name="Imagem 3">
            <a:extLst>
              <a:ext uri="{FF2B5EF4-FFF2-40B4-BE49-F238E27FC236}">
                <a16:creationId xmlns:a16="http://schemas.microsoft.com/office/drawing/2014/main" id="{9C2362C2-4619-441C-8B5D-EA89529FF697}"/>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1547813"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Espaço Reservado para Rodapé 2">
            <a:extLst>
              <a:ext uri="{FF2B5EF4-FFF2-40B4-BE49-F238E27FC236}">
                <a16:creationId xmlns:a16="http://schemas.microsoft.com/office/drawing/2014/main" id="{E312603E-53B0-4EBA-B562-6108B46400D2}"/>
              </a:ext>
            </a:extLst>
          </p:cNvPr>
          <p:cNvSpPr>
            <a:spLocks noGrp="1"/>
          </p:cNvSpPr>
          <p:nvPr>
            <p:ph type="ftr" sz="quarter" idx="11"/>
          </p:nvPr>
        </p:nvSpPr>
        <p:spPr/>
        <p:txBody>
          <a:bodyPr/>
          <a:lstStyle/>
          <a:p>
            <a:r>
              <a:rPr lang="pt-BR"/>
              <a:t>7ª Reunião do COGEST</a:t>
            </a:r>
          </a:p>
        </p:txBody>
      </p:sp>
    </p:spTree>
    <p:extLst>
      <p:ext uri="{BB962C8B-B14F-4D97-AF65-F5344CB8AC3E}">
        <p14:creationId xmlns:p14="http://schemas.microsoft.com/office/powerpoint/2010/main" val="2028997157"/>
      </p:ext>
    </p:extLst>
  </p:cSld>
  <p:clrMapOvr>
    <a:overrideClrMapping bg1="lt1" tx1="dk1" bg2="lt2" tx2="dk2" accent1="accent1" accent2="accent2" accent3="accent3" accent4="accent4" accent5="accent5" accent6="accent6" hlink="hlink" folHlink="folHlink"/>
  </p:clrMapOvr>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802807"/>
            <a:ext cx="7283152" cy="715962"/>
          </a:xfrm>
        </p:spPr>
        <p:txBody>
          <a:bodyPr>
            <a:normAutofit fontScale="90000"/>
          </a:bodyPr>
          <a:lstStyle/>
          <a:p>
            <a:br>
              <a:rPr lang="pt-BR" sz="3100" b="1" dirty="0">
                <a:solidFill>
                  <a:srgbClr val="8DE3CC"/>
                </a:solidFill>
              </a:rPr>
            </a:br>
            <a:r>
              <a:rPr lang="pt-BR" sz="3100" b="1" dirty="0"/>
              <a:t>Ciclo da Gestão por Processos na Prática -TRF3</a:t>
            </a:r>
            <a:endParaRPr lang="en-US" dirty="0"/>
          </a:p>
        </p:txBody>
      </p:sp>
      <p:sp>
        <p:nvSpPr>
          <p:cNvPr id="4" name="Retângulo 2"/>
          <p:cNvSpPr>
            <a:spLocks noGrp="1"/>
          </p:cNvSpPr>
          <p:nvPr>
            <p:ph idx="1"/>
          </p:nvPr>
        </p:nvSpPr>
        <p:spPr>
          <a:xfrm>
            <a:off x="179512" y="1556401"/>
            <a:ext cx="8229600" cy="4473803"/>
          </a:xfrm>
          <a:prstGeom prst="rect">
            <a:avLst/>
          </a:prstGeom>
          <a:solidFill>
            <a:srgbClr val="FFFFFF">
              <a:alpha val="50196"/>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just">
              <a:spcBef>
                <a:spcPts val="600"/>
              </a:spcBef>
              <a:spcAft>
                <a:spcPts val="600"/>
              </a:spcAft>
            </a:pPr>
            <a:r>
              <a:rPr lang="pt-BR" sz="2000" dirty="0">
                <a:solidFill>
                  <a:schemeClr val="tx1"/>
                </a:solidFill>
              </a:rPr>
              <a:t>Com a edição da Resolução RES nº 136/2017 o TRF iniciou o projeto de mapeamento dos processos de trabalho e gestão de risco. </a:t>
            </a:r>
          </a:p>
          <a:p>
            <a:pPr algn="just">
              <a:spcBef>
                <a:spcPts val="600"/>
              </a:spcBef>
              <a:spcAft>
                <a:spcPts val="600"/>
              </a:spcAft>
            </a:pPr>
            <a:r>
              <a:rPr lang="pt-BR" sz="2000" dirty="0">
                <a:solidFill>
                  <a:schemeClr val="tx1"/>
                </a:solidFill>
              </a:rPr>
              <a:t>Prazo do projeto: 2 anos.</a:t>
            </a:r>
          </a:p>
          <a:p>
            <a:pPr algn="just">
              <a:spcBef>
                <a:spcPts val="600"/>
              </a:spcBef>
              <a:spcAft>
                <a:spcPts val="600"/>
              </a:spcAft>
            </a:pPr>
            <a:r>
              <a:rPr lang="pt-BR" sz="2000" dirty="0">
                <a:solidFill>
                  <a:schemeClr val="tx1"/>
                </a:solidFill>
              </a:rPr>
              <a:t>Em agosto de 2017 foi realizado encontro com os gestores das áreas do tribunal, abordando o Gerenciamento por Processos e de Riscos, informando sobre conceitos, diretrizes, benefícios e impactos para a atividade gerencial, bem como a base legal (TCU, CNJ, CJF, Resolução PRES nº 136/17).</a:t>
            </a:r>
          </a:p>
          <a:p>
            <a:pPr algn="just">
              <a:spcBef>
                <a:spcPts val="600"/>
              </a:spcBef>
              <a:spcAft>
                <a:spcPts val="600"/>
              </a:spcAft>
            </a:pPr>
            <a:r>
              <a:rPr lang="pt-BR" sz="2000" dirty="0">
                <a:solidFill>
                  <a:schemeClr val="tx1"/>
                </a:solidFill>
              </a:rPr>
              <a:t>Foi elaborado um cronograma de implantação da Gestão por Processos e Gerenciamento de Riscos da JF3R para os próximos 12 meses, utilizando-se o Manual de Gestão por Processos e Gerenciamento de Riscos da JF3R;</a:t>
            </a:r>
          </a:p>
        </p:txBody>
      </p:sp>
      <p:sp>
        <p:nvSpPr>
          <p:cNvPr id="5" name="Título 1">
            <a:extLst>
              <a:ext uri="{FF2B5EF4-FFF2-40B4-BE49-F238E27FC236}">
                <a16:creationId xmlns:a16="http://schemas.microsoft.com/office/drawing/2014/main" id="{D4A64A25-A95E-46BB-8D82-49EF13DF6CF9}"/>
              </a:ext>
            </a:extLst>
          </p:cNvPr>
          <p:cNvSpPr txBox="1">
            <a:spLocks/>
          </p:cNvSpPr>
          <p:nvPr/>
        </p:nvSpPr>
        <p:spPr>
          <a:xfrm>
            <a:off x="457200" y="152400"/>
            <a:ext cx="8229600" cy="468313"/>
          </a:xfrm>
          <a:prstGeom prst="rect">
            <a:avLst/>
          </a:prstGeom>
        </p:spPr>
        <p:txBody>
          <a:bodyPr vert="horz" lIns="91440" tIns="45720" rIns="91440" bIns="45720" rtlCol="0" anchor="ctr">
            <a:normAutofit fontScale="6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altLang="pt-BR" b="1" dirty="0">
                <a:solidFill>
                  <a:schemeClr val="bg1"/>
                </a:solidFill>
              </a:rPr>
              <a:t>Gestão por Processos de Trabalho</a:t>
            </a:r>
            <a:endParaRPr lang="pt-BR" altLang="pt-BR" b="1" dirty="0">
              <a:solidFill>
                <a:schemeClr val="bg1"/>
              </a:solidFill>
              <a:latin typeface="Calibri" panose="020F0502020204030204" pitchFamily="34" charset="0"/>
            </a:endParaRPr>
          </a:p>
        </p:txBody>
      </p:sp>
      <p:pic>
        <p:nvPicPr>
          <p:cNvPr id="6" name="Imagem 3">
            <a:extLst>
              <a:ext uri="{FF2B5EF4-FFF2-40B4-BE49-F238E27FC236}">
                <a16:creationId xmlns:a16="http://schemas.microsoft.com/office/drawing/2014/main" id="{165031F8-0DDB-43A9-9140-210ABBC68296}"/>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1547813"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Espaço Reservado para Rodapé 2">
            <a:extLst>
              <a:ext uri="{FF2B5EF4-FFF2-40B4-BE49-F238E27FC236}">
                <a16:creationId xmlns:a16="http://schemas.microsoft.com/office/drawing/2014/main" id="{2D228C77-F868-42AB-B502-7691C8645BE1}"/>
              </a:ext>
            </a:extLst>
          </p:cNvPr>
          <p:cNvSpPr>
            <a:spLocks noGrp="1"/>
          </p:cNvSpPr>
          <p:nvPr>
            <p:ph type="ftr" sz="quarter" idx="11"/>
          </p:nvPr>
        </p:nvSpPr>
        <p:spPr/>
        <p:txBody>
          <a:bodyPr/>
          <a:lstStyle/>
          <a:p>
            <a:r>
              <a:rPr lang="pt-BR"/>
              <a:t>7ª Reunião do COGEST</a:t>
            </a:r>
          </a:p>
        </p:txBody>
      </p:sp>
    </p:spTree>
    <p:extLst>
      <p:ext uri="{BB962C8B-B14F-4D97-AF65-F5344CB8AC3E}">
        <p14:creationId xmlns:p14="http://schemas.microsoft.com/office/powerpoint/2010/main" val="1160940829"/>
      </p:ext>
    </p:extLst>
  </p:cSld>
  <p:clrMapOvr>
    <a:overrideClrMapping bg1="lt1" tx1="dk1" bg2="lt2" tx2="dk2" accent1="accent1" accent2="accent2" accent3="accent3" accent4="accent4" accent5="accent5" accent6="accent6" hlink="hlink" folHlink="folHlink"/>
  </p:clrMapOvr>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98029" y="1117860"/>
            <a:ext cx="7416824" cy="1143000"/>
          </a:xfrm>
        </p:spPr>
        <p:txBody>
          <a:bodyPr>
            <a:normAutofit fontScale="90000"/>
          </a:bodyPr>
          <a:lstStyle/>
          <a:p>
            <a:r>
              <a:rPr lang="pt-BR" sz="2800" b="1" dirty="0"/>
              <a:t>Implantação das Políticas de Gestão por Processos e Gerenciamento de Riscos no Âmbito do TRF3ª Região</a:t>
            </a:r>
            <a:endParaRPr lang="en-US" sz="2800" b="1" dirty="0"/>
          </a:p>
        </p:txBody>
      </p:sp>
      <p:sp>
        <p:nvSpPr>
          <p:cNvPr id="4" name="Retângulo 2"/>
          <p:cNvSpPr txBox="1">
            <a:spLocks/>
          </p:cNvSpPr>
          <p:nvPr/>
        </p:nvSpPr>
        <p:spPr>
          <a:xfrm>
            <a:off x="296813" y="2492896"/>
            <a:ext cx="8219256" cy="2736305"/>
          </a:xfrm>
          <a:prstGeom prst="rect">
            <a:avLst/>
          </a:prstGeom>
          <a:solidFill>
            <a:srgbClr val="FFFFFF">
              <a:alpha val="50196"/>
            </a:srgbClr>
          </a:solidFill>
          <a:ln w="25400" cap="flat" cmpd="sng" algn="ctr">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342900" marR="0" lvl="0" indent="-342900" algn="just" defTabSz="914400" rtl="0" eaLnBrk="1" fontAlgn="auto" latinLnBrk="0" hangingPunct="1">
              <a:lnSpc>
                <a:spcPct val="90000"/>
              </a:lnSpc>
              <a:spcBef>
                <a:spcPts val="600"/>
              </a:spcBef>
              <a:spcAft>
                <a:spcPts val="600"/>
              </a:spcAft>
              <a:buClrTx/>
              <a:buSzTx/>
              <a:buFont typeface="Arial" pitchFamily="34" charset="0"/>
              <a:buChar char="•"/>
              <a:tabLst/>
              <a:defRPr/>
            </a:pPr>
            <a:r>
              <a:rPr kumimoji="0" lang="pt-BR" sz="2000" i="0" u="none" strike="noStrike" kern="1200" cap="none" spc="0" normalizeH="0" baseline="0" noProof="0" dirty="0">
                <a:ln>
                  <a:noFill/>
                </a:ln>
                <a:solidFill>
                  <a:prstClr val="black"/>
                </a:solidFill>
                <a:effectLst/>
                <a:uLnTx/>
                <a:uFillTx/>
                <a:latin typeface="Calibri"/>
                <a:ea typeface="+mn-ea"/>
                <a:cs typeface="+mn-cs"/>
              </a:rPr>
              <a:t>O levantamento de processos foi concluído em setembro de 2017 e a partir disso, foram documentadas 5 etapas de desenvolvimento do projeto:</a:t>
            </a:r>
          </a:p>
          <a:p>
            <a:pPr marL="342900" marR="0" lvl="0" indent="-342900" algn="just" defTabSz="914400" rtl="0" eaLnBrk="1" fontAlgn="auto" latinLnBrk="0" hangingPunct="1">
              <a:lnSpc>
                <a:spcPct val="90000"/>
              </a:lnSpc>
              <a:spcBef>
                <a:spcPts val="600"/>
              </a:spcBef>
              <a:spcAft>
                <a:spcPts val="600"/>
              </a:spcAft>
              <a:buClrTx/>
              <a:buSzTx/>
              <a:buFont typeface="Arial" pitchFamily="34" charset="0"/>
              <a:buChar char="•"/>
              <a:tabLst/>
              <a:defRPr/>
            </a:pPr>
            <a:r>
              <a:rPr kumimoji="0" lang="pt-BR" sz="2000" i="0" u="none" strike="noStrike" kern="1200" cap="none" spc="0" normalizeH="0" baseline="0" noProof="0" dirty="0">
                <a:ln>
                  <a:noFill/>
                </a:ln>
                <a:solidFill>
                  <a:prstClr val="black"/>
                </a:solidFill>
                <a:effectLst/>
                <a:uLnTx/>
                <a:uFillTx/>
                <a:latin typeface="Calibri"/>
                <a:ea typeface="+mn-ea"/>
                <a:cs typeface="+mn-cs"/>
              </a:rPr>
              <a:t>1) identificação do processo de trabalho e classificação entre críticos e não críticos</a:t>
            </a:r>
          </a:p>
          <a:p>
            <a:pPr marL="342900" marR="0" lvl="0" indent="-342900" algn="just" defTabSz="914400" rtl="0" eaLnBrk="1" fontAlgn="auto" latinLnBrk="0" hangingPunct="1">
              <a:lnSpc>
                <a:spcPct val="90000"/>
              </a:lnSpc>
              <a:spcBef>
                <a:spcPts val="600"/>
              </a:spcBef>
              <a:spcAft>
                <a:spcPts val="600"/>
              </a:spcAft>
              <a:buClrTx/>
              <a:buSzTx/>
              <a:buFont typeface="Arial" pitchFamily="34" charset="0"/>
              <a:buChar char="•"/>
              <a:tabLst/>
              <a:defRPr/>
            </a:pPr>
            <a:r>
              <a:rPr kumimoji="0" lang="pt-BR" sz="2000" i="0" u="none" strike="noStrike" kern="1200" cap="none" spc="0" normalizeH="0" baseline="0" noProof="0" dirty="0">
                <a:ln>
                  <a:noFill/>
                </a:ln>
                <a:solidFill>
                  <a:prstClr val="black"/>
                </a:solidFill>
                <a:effectLst/>
                <a:uLnTx/>
                <a:uFillTx/>
                <a:latin typeface="Calibri"/>
                <a:ea typeface="+mn-ea"/>
                <a:cs typeface="+mn-cs"/>
              </a:rPr>
              <a:t>2) diagramação do processo de trabalho</a:t>
            </a:r>
          </a:p>
          <a:p>
            <a:pPr marL="342900" marR="0" lvl="0" indent="-342900" algn="just" defTabSz="914400" rtl="0" eaLnBrk="1" fontAlgn="auto" latinLnBrk="0" hangingPunct="1">
              <a:lnSpc>
                <a:spcPct val="90000"/>
              </a:lnSpc>
              <a:spcBef>
                <a:spcPts val="600"/>
              </a:spcBef>
              <a:spcAft>
                <a:spcPts val="600"/>
              </a:spcAft>
              <a:buClrTx/>
              <a:buSzTx/>
              <a:buFont typeface="Arial" pitchFamily="34" charset="0"/>
              <a:buChar char="•"/>
              <a:tabLst/>
              <a:defRPr/>
            </a:pPr>
            <a:r>
              <a:rPr kumimoji="0" lang="pt-BR" sz="2000" i="0" u="none" strike="noStrike" kern="1200" cap="none" spc="0" normalizeH="0" baseline="0" noProof="0" dirty="0">
                <a:ln>
                  <a:noFill/>
                </a:ln>
                <a:solidFill>
                  <a:prstClr val="black"/>
                </a:solidFill>
                <a:effectLst/>
                <a:uLnTx/>
                <a:uFillTx/>
                <a:latin typeface="Calibri"/>
                <a:ea typeface="+mn-ea"/>
                <a:cs typeface="+mn-cs"/>
              </a:rPr>
              <a:t>3) análise do processo de trabalho</a:t>
            </a:r>
          </a:p>
          <a:p>
            <a:pPr marL="342900" marR="0" lvl="0" indent="-342900" algn="just" defTabSz="914400" rtl="0" eaLnBrk="1" fontAlgn="auto" latinLnBrk="0" hangingPunct="1">
              <a:lnSpc>
                <a:spcPct val="90000"/>
              </a:lnSpc>
              <a:spcBef>
                <a:spcPts val="600"/>
              </a:spcBef>
              <a:spcAft>
                <a:spcPts val="600"/>
              </a:spcAft>
              <a:buClrTx/>
              <a:buSzTx/>
              <a:buFont typeface="Arial" pitchFamily="34" charset="0"/>
              <a:buChar char="•"/>
              <a:tabLst/>
              <a:defRPr/>
            </a:pPr>
            <a:r>
              <a:rPr kumimoji="0" lang="pt-BR" sz="2000" i="0" u="none" strike="noStrike" kern="1200" cap="none" spc="0" normalizeH="0" baseline="0" noProof="0" dirty="0">
                <a:ln>
                  <a:noFill/>
                </a:ln>
                <a:solidFill>
                  <a:prstClr val="black"/>
                </a:solidFill>
                <a:effectLst/>
                <a:uLnTx/>
                <a:uFillTx/>
                <a:latin typeface="Calibri"/>
                <a:ea typeface="+mn-ea"/>
                <a:cs typeface="+mn-cs"/>
              </a:rPr>
              <a:t>4) definição de indicadores de desempenho</a:t>
            </a:r>
          </a:p>
          <a:p>
            <a:pPr marL="342900" marR="0" lvl="0" indent="-342900" algn="just" defTabSz="914400" rtl="0" eaLnBrk="1" fontAlgn="auto" latinLnBrk="0" hangingPunct="1">
              <a:lnSpc>
                <a:spcPct val="90000"/>
              </a:lnSpc>
              <a:spcBef>
                <a:spcPts val="600"/>
              </a:spcBef>
              <a:spcAft>
                <a:spcPts val="600"/>
              </a:spcAft>
              <a:buClrTx/>
              <a:buSzTx/>
              <a:buFont typeface="Arial" pitchFamily="34" charset="0"/>
              <a:buChar char="•"/>
              <a:tabLst/>
              <a:defRPr/>
            </a:pPr>
            <a:r>
              <a:rPr kumimoji="0" lang="pt-BR" sz="2000" i="0" u="none" strike="noStrike" kern="1200" cap="none" spc="0" normalizeH="0" baseline="0" noProof="0" dirty="0">
                <a:ln>
                  <a:noFill/>
                </a:ln>
                <a:solidFill>
                  <a:prstClr val="black"/>
                </a:solidFill>
                <a:effectLst/>
                <a:uLnTx/>
                <a:uFillTx/>
                <a:latin typeface="Calibri"/>
                <a:ea typeface="+mn-ea"/>
                <a:cs typeface="+mn-cs"/>
              </a:rPr>
              <a:t>5) gerenciamento de riscos</a:t>
            </a:r>
          </a:p>
        </p:txBody>
      </p:sp>
      <p:sp>
        <p:nvSpPr>
          <p:cNvPr id="5" name="Título 1">
            <a:extLst>
              <a:ext uri="{FF2B5EF4-FFF2-40B4-BE49-F238E27FC236}">
                <a16:creationId xmlns:a16="http://schemas.microsoft.com/office/drawing/2014/main" id="{458630B3-26DD-403A-8412-19C2B95C724B}"/>
              </a:ext>
            </a:extLst>
          </p:cNvPr>
          <p:cNvSpPr txBox="1">
            <a:spLocks/>
          </p:cNvSpPr>
          <p:nvPr/>
        </p:nvSpPr>
        <p:spPr>
          <a:xfrm>
            <a:off x="457200" y="152400"/>
            <a:ext cx="8229600" cy="468313"/>
          </a:xfrm>
          <a:prstGeom prst="rect">
            <a:avLst/>
          </a:prstGeom>
        </p:spPr>
        <p:txBody>
          <a:bodyPr vert="horz" lIns="91440" tIns="45720" rIns="91440" bIns="45720" rtlCol="0" anchor="ctr">
            <a:normAutofit fontScale="6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altLang="pt-BR" b="1" dirty="0">
                <a:solidFill>
                  <a:schemeClr val="bg1"/>
                </a:solidFill>
              </a:rPr>
              <a:t>Gestão por Processos de Trabalho</a:t>
            </a:r>
            <a:endParaRPr lang="pt-BR" altLang="pt-BR" b="1" dirty="0">
              <a:solidFill>
                <a:schemeClr val="bg1"/>
              </a:solidFill>
              <a:latin typeface="Calibri" panose="020F0502020204030204" pitchFamily="34" charset="0"/>
            </a:endParaRPr>
          </a:p>
        </p:txBody>
      </p:sp>
      <p:pic>
        <p:nvPicPr>
          <p:cNvPr id="6" name="Imagem 3">
            <a:extLst>
              <a:ext uri="{FF2B5EF4-FFF2-40B4-BE49-F238E27FC236}">
                <a16:creationId xmlns:a16="http://schemas.microsoft.com/office/drawing/2014/main" id="{ECF02E4F-5897-4E82-9B88-BC1FE2486BE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1547813"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Espaço Reservado para Rodapé 2">
            <a:extLst>
              <a:ext uri="{FF2B5EF4-FFF2-40B4-BE49-F238E27FC236}">
                <a16:creationId xmlns:a16="http://schemas.microsoft.com/office/drawing/2014/main" id="{892D82C2-CA5A-492D-BE45-70C2FF97F2E6}"/>
              </a:ext>
            </a:extLst>
          </p:cNvPr>
          <p:cNvSpPr>
            <a:spLocks noGrp="1"/>
          </p:cNvSpPr>
          <p:nvPr>
            <p:ph type="ftr" sz="quarter" idx="11"/>
          </p:nvPr>
        </p:nvSpPr>
        <p:spPr/>
        <p:txBody>
          <a:bodyPr/>
          <a:lstStyle/>
          <a:p>
            <a:r>
              <a:rPr lang="pt-BR"/>
              <a:t>7ª Reunião do COGEST</a:t>
            </a:r>
          </a:p>
        </p:txBody>
      </p:sp>
    </p:spTree>
    <p:extLst>
      <p:ext uri="{BB962C8B-B14F-4D97-AF65-F5344CB8AC3E}">
        <p14:creationId xmlns:p14="http://schemas.microsoft.com/office/powerpoint/2010/main" val="995391107"/>
      </p:ext>
    </p:extLst>
  </p:cSld>
  <p:clrMapOvr>
    <a:overrideClrMapping bg1="lt1" tx1="dk1" bg2="lt2" tx2="dk2" accent1="accent1" accent2="accent2" accent3="accent3" accent4="accent4" accent5="accent5" accent6="accent6" hlink="hlink" folHlink="folHlink"/>
  </p:clrMapOvr>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0198" y="773113"/>
            <a:ext cx="7571184" cy="1143000"/>
          </a:xfrm>
        </p:spPr>
        <p:txBody>
          <a:bodyPr>
            <a:noAutofit/>
          </a:bodyPr>
          <a:lstStyle/>
          <a:p>
            <a:r>
              <a:rPr lang="pt-BR" sz="2500" b="1" dirty="0"/>
              <a:t>Implantação das Políticas de Gestão por Processos e Gerenciamento de Riscos no Âmbito do TRF3ª Região</a:t>
            </a:r>
            <a:endParaRPr lang="en-US" sz="2500" b="1" dirty="0"/>
          </a:p>
        </p:txBody>
      </p:sp>
      <p:sp>
        <p:nvSpPr>
          <p:cNvPr id="4" name="Retângulo 2"/>
          <p:cNvSpPr txBox="1">
            <a:spLocks/>
          </p:cNvSpPr>
          <p:nvPr/>
        </p:nvSpPr>
        <p:spPr>
          <a:xfrm>
            <a:off x="349076" y="1754188"/>
            <a:ext cx="8471395" cy="4483124"/>
          </a:xfrm>
          <a:prstGeom prst="rect">
            <a:avLst/>
          </a:prstGeom>
          <a:solidFill>
            <a:srgbClr val="FFFFFF">
              <a:alpha val="50196"/>
            </a:srgbClr>
          </a:solidFill>
          <a:ln w="25400" cap="flat" cmpd="sng" algn="ctr">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pt-BR" sz="3100" i="0" u="none" strike="noStrike" kern="1200" cap="none" spc="0" normalizeH="0" baseline="0" noProof="0" dirty="0">
                <a:ln>
                  <a:noFill/>
                </a:ln>
                <a:solidFill>
                  <a:prstClr val="black"/>
                </a:solidFill>
                <a:effectLst/>
                <a:uLnTx/>
                <a:uFillTx/>
                <a:latin typeface="Calibri"/>
                <a:ea typeface="+mn-ea"/>
                <a:cs typeface="+mn-cs"/>
              </a:rPr>
              <a:t>Constituição do Comitê Gestor de Riscos:</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pt-BR" sz="3100"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pt-BR" sz="3100" i="0" u="none" strike="noStrike" kern="1200" cap="none" spc="0" normalizeH="0" baseline="0" noProof="0" dirty="0">
                <a:ln>
                  <a:noFill/>
                </a:ln>
                <a:solidFill>
                  <a:prstClr val="black"/>
                </a:solidFill>
                <a:effectLst/>
                <a:uLnTx/>
                <a:uFillTx/>
                <a:latin typeface="Calibri"/>
                <a:ea typeface="+mn-ea"/>
                <a:cs typeface="+mn-cs"/>
              </a:rPr>
              <a:t>	- Portaria PRES nº 753, de 10/08/2017, que constituiu o Comitê Gestor            </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pt-BR" sz="3100" i="0" u="none" strike="noStrike" kern="1200" cap="none" spc="0" normalizeH="0" baseline="0" noProof="0" dirty="0">
                <a:ln>
                  <a:noFill/>
                </a:ln>
                <a:solidFill>
                  <a:prstClr val="black"/>
                </a:solidFill>
                <a:effectLst/>
                <a:uLnTx/>
                <a:uFillTx/>
                <a:latin typeface="Calibri"/>
                <a:ea typeface="+mn-ea"/>
                <a:cs typeface="+mn-cs"/>
              </a:rPr>
              <a:t>                   de Riscos do Tribunal Regional Federal da 3ª Região.</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pt-BR" sz="3100" i="0" u="none" strike="noStrike" kern="1200" cap="none" spc="0" normalizeH="0" baseline="0" noProof="0" dirty="0">
                <a:ln>
                  <a:noFill/>
                </a:ln>
                <a:solidFill>
                  <a:prstClr val="black"/>
                </a:solidFill>
                <a:effectLst/>
                <a:uLnTx/>
                <a:uFillTx/>
                <a:latin typeface="Calibri"/>
                <a:ea typeface="+mn-ea"/>
                <a:cs typeface="+mn-cs"/>
              </a:rPr>
              <a:t>	- Portaria DFOR nº 24/2017 - Seção Judiciária</a:t>
            </a:r>
          </a:p>
          <a:p>
            <a:pPr marL="0" marR="0" lvl="0" indent="0" algn="just" defTabSz="914400" rtl="0" eaLnBrk="1" fontAlgn="auto" latinLnBrk="0" hangingPunct="1">
              <a:lnSpc>
                <a:spcPct val="100000"/>
              </a:lnSpc>
              <a:spcBef>
                <a:spcPct val="20000"/>
              </a:spcBef>
              <a:spcAft>
                <a:spcPts val="0"/>
              </a:spcAft>
              <a:buClrTx/>
              <a:buSzTx/>
              <a:buNone/>
              <a:tabLst/>
              <a:defRPr/>
            </a:pPr>
            <a:endParaRPr kumimoji="0" lang="pt-BR"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pt-BR" i="0" u="none" strike="noStrike" kern="1200" cap="none" spc="0" normalizeH="0" baseline="0" noProof="0" dirty="0">
                <a:ln>
                  <a:noFill/>
                </a:ln>
                <a:solidFill>
                  <a:prstClr val="black"/>
                </a:solidFill>
                <a:effectLst/>
                <a:uLnTx/>
                <a:uFillTx/>
                <a:latin typeface="Calibri"/>
                <a:ea typeface="+mn-ea"/>
                <a:cs typeface="+mn-cs"/>
              </a:rPr>
              <a:t>Em setembro de 2017 ocorreu a 1ª reunião do Comitê Gestor de Riscos do TRF3R.</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pt-BR"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pt-BR" i="0" u="none" strike="noStrike" kern="1200" cap="none" spc="0" normalizeH="0" baseline="0" noProof="0" dirty="0">
                <a:ln>
                  <a:noFill/>
                </a:ln>
                <a:solidFill>
                  <a:prstClr val="black"/>
                </a:solidFill>
                <a:effectLst/>
                <a:uLnTx/>
                <a:uFillTx/>
                <a:latin typeface="Calibri"/>
                <a:ea typeface="+mn-ea"/>
                <a:cs typeface="+mn-cs"/>
              </a:rPr>
              <a:t>Foi elaborado cronograma de trabalho, pela unidades administrativas do Tribunal, para a implementação do disposto no art. 25 da Resolução PRES nº 136/2017 até 29/06/2018, trabalho em andamento, o qual requer o mapeamento dos processos críticos, utilizando o software Bizagi, e a elaboração do Formulário - Ciclo de Gerenciamento por Processos e Riscos para cada processo de trabalho, com o preenchimento do Mapa de Riscos.</a:t>
            </a:r>
          </a:p>
        </p:txBody>
      </p:sp>
      <p:sp>
        <p:nvSpPr>
          <p:cNvPr id="5" name="Título 1">
            <a:extLst>
              <a:ext uri="{FF2B5EF4-FFF2-40B4-BE49-F238E27FC236}">
                <a16:creationId xmlns:a16="http://schemas.microsoft.com/office/drawing/2014/main" id="{720537FD-6CC2-4FC3-927D-0C76D03E0FD9}"/>
              </a:ext>
            </a:extLst>
          </p:cNvPr>
          <p:cNvSpPr txBox="1">
            <a:spLocks/>
          </p:cNvSpPr>
          <p:nvPr/>
        </p:nvSpPr>
        <p:spPr>
          <a:xfrm>
            <a:off x="457200" y="152400"/>
            <a:ext cx="8229600" cy="468313"/>
          </a:xfrm>
          <a:prstGeom prst="rect">
            <a:avLst/>
          </a:prstGeom>
        </p:spPr>
        <p:txBody>
          <a:bodyPr vert="horz" lIns="91440" tIns="45720" rIns="91440" bIns="45720" rtlCol="0" anchor="ctr">
            <a:normAutofit fontScale="6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altLang="pt-BR" b="1" dirty="0">
                <a:solidFill>
                  <a:schemeClr val="bg1"/>
                </a:solidFill>
              </a:rPr>
              <a:t>Gestão por Processos de Trabalho</a:t>
            </a:r>
            <a:endParaRPr lang="pt-BR" altLang="pt-BR" b="1" dirty="0">
              <a:solidFill>
                <a:schemeClr val="bg1"/>
              </a:solidFill>
              <a:latin typeface="Calibri" panose="020F0502020204030204" pitchFamily="34" charset="0"/>
            </a:endParaRPr>
          </a:p>
        </p:txBody>
      </p:sp>
      <p:pic>
        <p:nvPicPr>
          <p:cNvPr id="6" name="Imagem 3">
            <a:extLst>
              <a:ext uri="{FF2B5EF4-FFF2-40B4-BE49-F238E27FC236}">
                <a16:creationId xmlns:a16="http://schemas.microsoft.com/office/drawing/2014/main" id="{291EE2EA-C09A-499A-8CAC-AC8CD94D0A6F}"/>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1547813"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Espaço Reservado para Rodapé 2">
            <a:extLst>
              <a:ext uri="{FF2B5EF4-FFF2-40B4-BE49-F238E27FC236}">
                <a16:creationId xmlns:a16="http://schemas.microsoft.com/office/drawing/2014/main" id="{EF399193-7661-48F9-9D9E-881E5530BBAA}"/>
              </a:ext>
            </a:extLst>
          </p:cNvPr>
          <p:cNvSpPr>
            <a:spLocks noGrp="1"/>
          </p:cNvSpPr>
          <p:nvPr>
            <p:ph type="ftr" sz="quarter" idx="11"/>
          </p:nvPr>
        </p:nvSpPr>
        <p:spPr/>
        <p:txBody>
          <a:bodyPr/>
          <a:lstStyle/>
          <a:p>
            <a:r>
              <a:rPr lang="pt-BR"/>
              <a:t>7ª Reunião do COGEST</a:t>
            </a:r>
          </a:p>
        </p:txBody>
      </p:sp>
    </p:spTree>
    <p:extLst>
      <p:ext uri="{BB962C8B-B14F-4D97-AF65-F5344CB8AC3E}">
        <p14:creationId xmlns:p14="http://schemas.microsoft.com/office/powerpoint/2010/main" val="1573515871"/>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4B33AE61-CE9B-4F86-86F6-43906BC78D2B}"/>
              </a:ext>
            </a:extLst>
          </p:cNvPr>
          <p:cNvSpPr/>
          <p:nvPr/>
        </p:nvSpPr>
        <p:spPr>
          <a:xfrm>
            <a:off x="1763688" y="197921"/>
            <a:ext cx="4541500" cy="400110"/>
          </a:xfrm>
          <a:prstGeom prst="rect">
            <a:avLst/>
          </a:prstGeom>
        </p:spPr>
        <p:txBody>
          <a:bodyPr wrap="none">
            <a:spAutoFit/>
          </a:bodyPr>
          <a:lstStyle/>
          <a:p>
            <a:r>
              <a:rPr lang="pt-BR"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Projeto Estudos Visando Alteração na LEF </a:t>
            </a:r>
            <a:endParaRPr lang="pt-BR" sz="2000" dirty="0">
              <a:solidFill>
                <a:schemeClr val="bg1"/>
              </a:solidFill>
            </a:endParaRPr>
          </a:p>
        </p:txBody>
      </p:sp>
      <p:pic>
        <p:nvPicPr>
          <p:cNvPr id="4" name="Imagem 3">
            <a:extLst>
              <a:ext uri="{FF2B5EF4-FFF2-40B4-BE49-F238E27FC236}">
                <a16:creationId xmlns:a16="http://schemas.microsoft.com/office/drawing/2014/main" id="{4D7E81E6-E5FA-41EE-946A-34A9394D9949}"/>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1547813"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Espaço Reservado para Rodapé 4">
            <a:extLst>
              <a:ext uri="{FF2B5EF4-FFF2-40B4-BE49-F238E27FC236}">
                <a16:creationId xmlns:a16="http://schemas.microsoft.com/office/drawing/2014/main" id="{A923FF04-8BFD-47F3-BF8E-5A7D6B50CB91}"/>
              </a:ext>
            </a:extLst>
          </p:cNvPr>
          <p:cNvSpPr>
            <a:spLocks noGrp="1"/>
          </p:cNvSpPr>
          <p:nvPr>
            <p:ph type="ftr" sz="quarter" idx="11"/>
          </p:nvPr>
        </p:nvSpPr>
        <p:spPr>
          <a:xfrm>
            <a:off x="3124200" y="6237312"/>
            <a:ext cx="2895600" cy="365125"/>
          </a:xfrm>
        </p:spPr>
        <p:txBody>
          <a:bodyPr/>
          <a:lstStyle/>
          <a:p>
            <a:r>
              <a:rPr lang="pt-BR" dirty="0"/>
              <a:t>7ª Reunião do COGEST</a:t>
            </a:r>
          </a:p>
        </p:txBody>
      </p:sp>
      <p:sp>
        <p:nvSpPr>
          <p:cNvPr id="7" name="Shape 159">
            <a:extLst>
              <a:ext uri="{FF2B5EF4-FFF2-40B4-BE49-F238E27FC236}">
                <a16:creationId xmlns:a16="http://schemas.microsoft.com/office/drawing/2014/main" id="{E7E01365-5A7D-4EE3-8E1F-7E6E37A8852E}"/>
              </a:ext>
            </a:extLst>
          </p:cNvPr>
          <p:cNvSpPr txBox="1">
            <a:spLocks/>
          </p:cNvSpPr>
          <p:nvPr/>
        </p:nvSpPr>
        <p:spPr>
          <a:xfrm>
            <a:off x="755576" y="1353821"/>
            <a:ext cx="7886700" cy="588000"/>
          </a:xfrm>
          <a:prstGeom prst="rect">
            <a:avLst/>
          </a:prstGeom>
          <a:noFill/>
          <a:ln>
            <a:noFill/>
          </a:ln>
        </p:spPr>
        <p:txBody>
          <a:bodyPr spcFirstLastPara="1" vert="horz" wrap="square" lIns="68575" tIns="34275" rIns="68575" bIns="34275" rtlCol="0"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spcBef>
                <a:spcPts val="0"/>
              </a:spcBef>
              <a:buClr>
                <a:schemeClr val="dk1"/>
              </a:buClr>
              <a:buSzPts val="1500"/>
            </a:pPr>
            <a:r>
              <a:rPr lang="pt-BR" sz="2400" b="1"/>
              <a:t>REALIDADE DA EXECUÇÃO FISCAL SEGUNDO CNJ</a:t>
            </a:r>
            <a:endParaRPr lang="pt-BR" sz="2400" b="1" dirty="0"/>
          </a:p>
        </p:txBody>
      </p:sp>
      <p:pic>
        <p:nvPicPr>
          <p:cNvPr id="8" name="Shape 160">
            <a:extLst>
              <a:ext uri="{FF2B5EF4-FFF2-40B4-BE49-F238E27FC236}">
                <a16:creationId xmlns:a16="http://schemas.microsoft.com/office/drawing/2014/main" id="{320C5F5C-8057-41B1-92D1-16AC851C4E2C}"/>
              </a:ext>
            </a:extLst>
          </p:cNvPr>
          <p:cNvPicPr preferRelativeResize="0"/>
          <p:nvPr/>
        </p:nvPicPr>
        <p:blipFill>
          <a:blip r:embed="rId5">
            <a:alphaModFix/>
          </a:blip>
          <a:stretch>
            <a:fillRect/>
          </a:stretch>
        </p:blipFill>
        <p:spPr>
          <a:xfrm>
            <a:off x="642937" y="2276872"/>
            <a:ext cx="7858125" cy="2951700"/>
          </a:xfrm>
          <a:prstGeom prst="rect">
            <a:avLst/>
          </a:prstGeom>
          <a:noFill/>
          <a:ln>
            <a:noFill/>
          </a:ln>
        </p:spPr>
      </p:pic>
    </p:spTree>
    <p:extLst>
      <p:ext uri="{BB962C8B-B14F-4D97-AF65-F5344CB8AC3E}">
        <p14:creationId xmlns:p14="http://schemas.microsoft.com/office/powerpoint/2010/main" val="354736439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720537FD-6CC2-4FC3-927D-0C76D03E0FD9}"/>
              </a:ext>
            </a:extLst>
          </p:cNvPr>
          <p:cNvSpPr txBox="1">
            <a:spLocks/>
          </p:cNvSpPr>
          <p:nvPr/>
        </p:nvSpPr>
        <p:spPr>
          <a:xfrm>
            <a:off x="457200" y="152400"/>
            <a:ext cx="8229600" cy="468313"/>
          </a:xfrm>
          <a:prstGeom prst="rect">
            <a:avLst/>
          </a:prstGeom>
        </p:spPr>
        <p:txBody>
          <a:bodyPr vert="horz" lIns="91440" tIns="45720" rIns="91440" bIns="45720" rtlCol="0" anchor="ctr">
            <a:normAutofit fontScale="6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altLang="pt-BR" b="1" dirty="0">
                <a:solidFill>
                  <a:schemeClr val="bg1"/>
                </a:solidFill>
              </a:rPr>
              <a:t>Gestão por Processos de Trabalho</a:t>
            </a:r>
            <a:endParaRPr lang="pt-BR" altLang="pt-BR" b="1" dirty="0">
              <a:solidFill>
                <a:schemeClr val="bg1"/>
              </a:solidFill>
              <a:latin typeface="Calibri" panose="020F0502020204030204" pitchFamily="34" charset="0"/>
            </a:endParaRPr>
          </a:p>
        </p:txBody>
      </p:sp>
      <p:pic>
        <p:nvPicPr>
          <p:cNvPr id="6" name="Imagem 3">
            <a:extLst>
              <a:ext uri="{FF2B5EF4-FFF2-40B4-BE49-F238E27FC236}">
                <a16:creationId xmlns:a16="http://schemas.microsoft.com/office/drawing/2014/main" id="{291EE2EA-C09A-499A-8CAC-AC8CD94D0A6F}"/>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1547813"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Espaço Reservado para Rodapé 2">
            <a:extLst>
              <a:ext uri="{FF2B5EF4-FFF2-40B4-BE49-F238E27FC236}">
                <a16:creationId xmlns:a16="http://schemas.microsoft.com/office/drawing/2014/main" id="{EF399193-7661-48F9-9D9E-881E5530BBAA}"/>
              </a:ext>
            </a:extLst>
          </p:cNvPr>
          <p:cNvSpPr>
            <a:spLocks noGrp="1"/>
          </p:cNvSpPr>
          <p:nvPr>
            <p:ph type="ftr" sz="quarter" idx="11"/>
          </p:nvPr>
        </p:nvSpPr>
        <p:spPr>
          <a:xfrm>
            <a:off x="2830062" y="6117616"/>
            <a:ext cx="2895600" cy="365125"/>
          </a:xfrm>
        </p:spPr>
        <p:txBody>
          <a:bodyPr/>
          <a:lstStyle/>
          <a:p>
            <a:r>
              <a:rPr lang="pt-BR"/>
              <a:t>7ª Reunião do COGEST</a:t>
            </a:r>
          </a:p>
        </p:txBody>
      </p:sp>
      <p:sp>
        <p:nvSpPr>
          <p:cNvPr id="9" name="Retângulo 8">
            <a:extLst>
              <a:ext uri="{FF2B5EF4-FFF2-40B4-BE49-F238E27FC236}">
                <a16:creationId xmlns:a16="http://schemas.microsoft.com/office/drawing/2014/main" id="{50FD43DB-FC13-465F-A171-82D4C83E03A0}"/>
              </a:ext>
            </a:extLst>
          </p:cNvPr>
          <p:cNvSpPr/>
          <p:nvPr/>
        </p:nvSpPr>
        <p:spPr>
          <a:xfrm>
            <a:off x="317422" y="1301297"/>
            <a:ext cx="7920880" cy="4462760"/>
          </a:xfrm>
          <a:prstGeom prst="rect">
            <a:avLst/>
          </a:prstGeom>
        </p:spPr>
        <p:txBody>
          <a:bodyPr wrap="square">
            <a:spAutoFit/>
          </a:bodyPr>
          <a:lstStyle/>
          <a:p>
            <a:r>
              <a:rPr lang="en-US" sz="2800" dirty="0" err="1">
                <a:solidFill>
                  <a:schemeClr val="tx2">
                    <a:lumMod val="75000"/>
                  </a:schemeClr>
                </a:solidFill>
              </a:rPr>
              <a:t>Proposta</a:t>
            </a:r>
            <a:r>
              <a:rPr lang="en-US" sz="2800" dirty="0">
                <a:solidFill>
                  <a:schemeClr val="tx2">
                    <a:lumMod val="75000"/>
                  </a:schemeClr>
                </a:solidFill>
              </a:rPr>
              <a:t>:</a:t>
            </a:r>
          </a:p>
          <a:p>
            <a:endParaRPr lang="en-US" sz="2800" dirty="0">
              <a:solidFill>
                <a:schemeClr val="tx2">
                  <a:lumMod val="75000"/>
                </a:schemeClr>
              </a:solidFill>
            </a:endParaRPr>
          </a:p>
          <a:p>
            <a:pPr algn="just">
              <a:lnSpc>
                <a:spcPct val="150000"/>
              </a:lnSpc>
            </a:pPr>
            <a:r>
              <a:rPr lang="en-US" dirty="0">
                <a:solidFill>
                  <a:schemeClr val="tx2">
                    <a:lumMod val="75000"/>
                  </a:schemeClr>
                </a:solidFill>
              </a:rPr>
              <a:t>-  </a:t>
            </a:r>
            <a:r>
              <a:rPr lang="en-US" sz="2800" dirty="0" err="1">
                <a:solidFill>
                  <a:schemeClr val="tx2">
                    <a:lumMod val="75000"/>
                  </a:schemeClr>
                </a:solidFill>
              </a:rPr>
              <a:t>Adoção</a:t>
            </a:r>
            <a:r>
              <a:rPr lang="en-US" sz="2800" dirty="0">
                <a:solidFill>
                  <a:schemeClr val="tx2">
                    <a:lumMod val="75000"/>
                  </a:schemeClr>
                </a:solidFill>
              </a:rPr>
              <a:t> do </a:t>
            </a:r>
            <a:r>
              <a:rPr lang="en-US" sz="2800" dirty="0" err="1">
                <a:solidFill>
                  <a:schemeClr val="tx2">
                    <a:lumMod val="75000"/>
                  </a:schemeClr>
                </a:solidFill>
              </a:rPr>
              <a:t>projeto</a:t>
            </a:r>
            <a:r>
              <a:rPr lang="en-US" sz="2800" dirty="0">
                <a:solidFill>
                  <a:schemeClr val="tx2">
                    <a:lumMod val="75000"/>
                  </a:schemeClr>
                </a:solidFill>
              </a:rPr>
              <a:t> </a:t>
            </a:r>
            <a:r>
              <a:rPr lang="en-US" sz="2800" dirty="0" err="1">
                <a:solidFill>
                  <a:schemeClr val="tx2">
                    <a:lumMod val="75000"/>
                  </a:schemeClr>
                </a:solidFill>
              </a:rPr>
              <a:t>em</a:t>
            </a:r>
            <a:r>
              <a:rPr lang="en-US" sz="2800" dirty="0">
                <a:solidFill>
                  <a:schemeClr val="tx2">
                    <a:lumMod val="75000"/>
                  </a:schemeClr>
                </a:solidFill>
              </a:rPr>
              <a:t> </a:t>
            </a:r>
            <a:r>
              <a:rPr lang="en-US" sz="2800" dirty="0" err="1">
                <a:solidFill>
                  <a:schemeClr val="tx2">
                    <a:lumMod val="75000"/>
                  </a:schemeClr>
                </a:solidFill>
              </a:rPr>
              <a:t>nível</a:t>
            </a:r>
            <a:r>
              <a:rPr lang="en-US" sz="2800" dirty="0">
                <a:solidFill>
                  <a:schemeClr val="tx2">
                    <a:lumMod val="75000"/>
                  </a:schemeClr>
                </a:solidFill>
              </a:rPr>
              <a:t> </a:t>
            </a:r>
            <a:r>
              <a:rPr lang="en-US" sz="2800" dirty="0" err="1">
                <a:solidFill>
                  <a:schemeClr val="tx2">
                    <a:lumMod val="75000"/>
                  </a:schemeClr>
                </a:solidFill>
              </a:rPr>
              <a:t>nacional</a:t>
            </a:r>
            <a:r>
              <a:rPr lang="en-US" sz="2800" dirty="0">
                <a:solidFill>
                  <a:schemeClr val="tx2">
                    <a:lumMod val="75000"/>
                  </a:schemeClr>
                </a:solidFill>
              </a:rPr>
              <a:t>;</a:t>
            </a:r>
          </a:p>
          <a:p>
            <a:pPr algn="just">
              <a:lnSpc>
                <a:spcPct val="150000"/>
              </a:lnSpc>
            </a:pPr>
            <a:r>
              <a:rPr lang="en-US" sz="2800" dirty="0">
                <a:solidFill>
                  <a:schemeClr val="tx2">
                    <a:lumMod val="75000"/>
                  </a:schemeClr>
                </a:solidFill>
              </a:rPr>
              <a:t>- </a:t>
            </a:r>
            <a:r>
              <a:rPr lang="en-US" sz="2800" dirty="0" err="1">
                <a:solidFill>
                  <a:schemeClr val="tx2">
                    <a:lumMod val="75000"/>
                  </a:schemeClr>
                </a:solidFill>
              </a:rPr>
              <a:t>Apoio</a:t>
            </a:r>
            <a:r>
              <a:rPr lang="en-US" sz="2800" dirty="0">
                <a:solidFill>
                  <a:schemeClr val="tx2">
                    <a:lumMod val="75000"/>
                  </a:schemeClr>
                </a:solidFill>
              </a:rPr>
              <a:t> </a:t>
            </a:r>
            <a:r>
              <a:rPr lang="en-US" sz="2800" dirty="0" err="1">
                <a:solidFill>
                  <a:schemeClr val="tx2">
                    <a:lumMod val="75000"/>
                  </a:schemeClr>
                </a:solidFill>
              </a:rPr>
              <a:t>metodológico</a:t>
            </a:r>
            <a:r>
              <a:rPr lang="en-US" sz="2800" dirty="0">
                <a:solidFill>
                  <a:schemeClr val="tx2">
                    <a:lumMod val="75000"/>
                  </a:schemeClr>
                </a:solidFill>
              </a:rPr>
              <a:t> do Tribunal Regional Federal da 3ª </a:t>
            </a:r>
            <a:r>
              <a:rPr lang="en-US" sz="2800" dirty="0" err="1">
                <a:solidFill>
                  <a:schemeClr val="tx2">
                    <a:lumMod val="75000"/>
                  </a:schemeClr>
                </a:solidFill>
              </a:rPr>
              <a:t>Região</a:t>
            </a:r>
            <a:r>
              <a:rPr lang="en-US" sz="2800" dirty="0">
                <a:solidFill>
                  <a:schemeClr val="tx2">
                    <a:lumMod val="75000"/>
                  </a:schemeClr>
                </a:solidFill>
              </a:rPr>
              <a:t>, para </a:t>
            </a:r>
            <a:r>
              <a:rPr lang="en-US" sz="2800" dirty="0" err="1">
                <a:solidFill>
                  <a:schemeClr val="tx2">
                    <a:lumMod val="75000"/>
                  </a:schemeClr>
                </a:solidFill>
              </a:rPr>
              <a:t>disseminação</a:t>
            </a:r>
            <a:r>
              <a:rPr lang="en-US" sz="2800" dirty="0">
                <a:solidFill>
                  <a:schemeClr val="tx2">
                    <a:lumMod val="75000"/>
                  </a:schemeClr>
                </a:solidFill>
              </a:rPr>
              <a:t> das boas </a:t>
            </a:r>
            <a:r>
              <a:rPr lang="en-US" sz="2800" dirty="0" err="1">
                <a:solidFill>
                  <a:schemeClr val="tx2">
                    <a:lumMod val="75000"/>
                  </a:schemeClr>
                </a:solidFill>
              </a:rPr>
              <a:t>práticas</a:t>
            </a:r>
            <a:r>
              <a:rPr lang="en-US" sz="2800" dirty="0">
                <a:solidFill>
                  <a:schemeClr val="tx2">
                    <a:lumMod val="75000"/>
                  </a:schemeClr>
                </a:solidFill>
              </a:rPr>
              <a:t>;</a:t>
            </a:r>
          </a:p>
          <a:p>
            <a:pPr algn="just">
              <a:lnSpc>
                <a:spcPct val="150000"/>
              </a:lnSpc>
            </a:pPr>
            <a:r>
              <a:rPr lang="en-US" sz="2800" dirty="0">
                <a:solidFill>
                  <a:schemeClr val="tx2">
                    <a:lumMod val="75000"/>
                  </a:schemeClr>
                </a:solidFill>
              </a:rPr>
              <a:t>- </a:t>
            </a:r>
            <a:r>
              <a:rPr lang="en-US" sz="2800" dirty="0" err="1">
                <a:solidFill>
                  <a:schemeClr val="tx2">
                    <a:lumMod val="75000"/>
                  </a:schemeClr>
                </a:solidFill>
              </a:rPr>
              <a:t>Disponibilização</a:t>
            </a:r>
            <a:r>
              <a:rPr lang="en-US" sz="2800" dirty="0">
                <a:solidFill>
                  <a:schemeClr val="tx2">
                    <a:lumMod val="75000"/>
                  </a:schemeClr>
                </a:solidFill>
              </a:rPr>
              <a:t> do </a:t>
            </a:r>
            <a:r>
              <a:rPr lang="en-US" sz="2800" dirty="0" err="1">
                <a:solidFill>
                  <a:schemeClr val="tx2">
                    <a:lumMod val="75000"/>
                  </a:schemeClr>
                </a:solidFill>
              </a:rPr>
              <a:t>nosso</a:t>
            </a:r>
            <a:r>
              <a:rPr lang="en-US" sz="2800" dirty="0">
                <a:solidFill>
                  <a:schemeClr val="tx2">
                    <a:lumMod val="75000"/>
                  </a:schemeClr>
                </a:solidFill>
              </a:rPr>
              <a:t> </a:t>
            </a:r>
            <a:r>
              <a:rPr lang="en-US" sz="2800" dirty="0" err="1">
                <a:solidFill>
                  <a:schemeClr val="tx2">
                    <a:lumMod val="75000"/>
                  </a:schemeClr>
                </a:solidFill>
              </a:rPr>
              <a:t>laboratório</a:t>
            </a:r>
            <a:r>
              <a:rPr lang="en-US" sz="2800" dirty="0">
                <a:solidFill>
                  <a:schemeClr val="tx2">
                    <a:lumMod val="75000"/>
                  </a:schemeClr>
                </a:solidFill>
              </a:rPr>
              <a:t> para </a:t>
            </a:r>
            <a:r>
              <a:rPr lang="en-US" sz="2800" dirty="0" err="1">
                <a:solidFill>
                  <a:schemeClr val="tx2">
                    <a:lumMod val="75000"/>
                  </a:schemeClr>
                </a:solidFill>
              </a:rPr>
              <a:t>participação</a:t>
            </a:r>
            <a:r>
              <a:rPr lang="en-US" sz="2800" dirty="0">
                <a:solidFill>
                  <a:schemeClr val="tx2">
                    <a:lumMod val="75000"/>
                  </a:schemeClr>
                </a:solidFill>
              </a:rPr>
              <a:t> das </a:t>
            </a:r>
            <a:r>
              <a:rPr lang="en-US" sz="2800" dirty="0" err="1">
                <a:solidFill>
                  <a:schemeClr val="tx2">
                    <a:lumMod val="75000"/>
                  </a:schemeClr>
                </a:solidFill>
              </a:rPr>
              <a:t>oficinas</a:t>
            </a:r>
            <a:r>
              <a:rPr lang="en-US" sz="2800" dirty="0">
                <a:solidFill>
                  <a:schemeClr val="tx2">
                    <a:lumMod val="75000"/>
                  </a:schemeClr>
                </a:solidFill>
              </a:rPr>
              <a:t> da </a:t>
            </a:r>
            <a:r>
              <a:rPr lang="en-US" sz="2800" dirty="0" err="1">
                <a:solidFill>
                  <a:schemeClr val="tx2">
                    <a:lumMod val="75000"/>
                  </a:schemeClr>
                </a:solidFill>
              </a:rPr>
              <a:t>metodologia</a:t>
            </a:r>
            <a:r>
              <a:rPr lang="en-US" sz="2800" dirty="0">
                <a:solidFill>
                  <a:schemeClr val="tx2">
                    <a:lumMod val="75000"/>
                  </a:schemeClr>
                </a:solidFill>
              </a:rPr>
              <a:t> </a:t>
            </a:r>
            <a:r>
              <a:rPr lang="en-US" sz="2800" dirty="0" err="1">
                <a:solidFill>
                  <a:schemeClr val="tx2">
                    <a:lumMod val="75000"/>
                  </a:schemeClr>
                </a:solidFill>
              </a:rPr>
              <a:t>adotada</a:t>
            </a:r>
            <a:r>
              <a:rPr lang="en-US" sz="2800" dirty="0">
                <a:solidFill>
                  <a:schemeClr val="tx2">
                    <a:lumMod val="75000"/>
                  </a:schemeClr>
                </a:solidFill>
              </a:rPr>
              <a:t>.</a:t>
            </a:r>
          </a:p>
          <a:p>
            <a:endParaRPr lang="en-US" dirty="0">
              <a:solidFill>
                <a:srgbClr val="8DE3CC"/>
              </a:solidFill>
            </a:endParaRPr>
          </a:p>
        </p:txBody>
      </p:sp>
    </p:spTree>
    <p:extLst>
      <p:ext uri="{BB962C8B-B14F-4D97-AF65-F5344CB8AC3E}">
        <p14:creationId xmlns:p14="http://schemas.microsoft.com/office/powerpoint/2010/main" val="1975140425"/>
      </p:ext>
    </p:extLst>
  </p:cSld>
  <p:clrMapOvr>
    <a:overrideClrMapping bg1="lt1" tx1="dk1" bg2="lt2" tx2="dk2" accent1="accent1" accent2="accent2" accent3="accent3" accent4="accent4" accent5="accent5" accent6="accent6" hlink="hlink" folHlink="folHlink"/>
  </p:clrMapOvr>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4400" dirty="0" err="1">
                <a:solidFill>
                  <a:srgbClr val="8DE3CC"/>
                </a:solidFill>
              </a:rPr>
              <a:t>Obrigada</a:t>
            </a:r>
            <a:r>
              <a:rPr lang="en-US" sz="4400" dirty="0">
                <a:solidFill>
                  <a:srgbClr val="8DE3CC"/>
                </a:solidFill>
              </a:rPr>
              <a:t>!</a:t>
            </a:r>
          </a:p>
          <a:p>
            <a:pPr marL="0" indent="0">
              <a:buNone/>
            </a:pPr>
            <a:endParaRPr lang="en-US" sz="4400" dirty="0"/>
          </a:p>
          <a:p>
            <a:pPr marL="0" indent="0">
              <a:buNone/>
            </a:pPr>
            <a:r>
              <a:rPr lang="en-US" sz="4400" dirty="0">
                <a:solidFill>
                  <a:srgbClr val="8DE3CC"/>
                </a:solidFill>
                <a:hlinkClick r:id="rId4"/>
              </a:rPr>
              <a:t>http://www.jfsp.jus.br/inovajusp/</a:t>
            </a:r>
            <a:endParaRPr lang="en-US" sz="4400" dirty="0">
              <a:solidFill>
                <a:srgbClr val="8DE3CC"/>
              </a:solidFill>
            </a:endParaRPr>
          </a:p>
          <a:p>
            <a:pPr marL="0" indent="0">
              <a:buNone/>
            </a:pPr>
            <a:endParaRPr lang="en-US" sz="4400" dirty="0">
              <a:solidFill>
                <a:srgbClr val="8DE3CC"/>
              </a:solidFill>
            </a:endParaRPr>
          </a:p>
          <a:p>
            <a:pPr marL="0" indent="0">
              <a:buNone/>
            </a:pPr>
            <a:endParaRPr lang="en-US" sz="4400" dirty="0">
              <a:solidFill>
                <a:srgbClr val="8DE3CC"/>
              </a:solidFill>
            </a:endParaRPr>
          </a:p>
        </p:txBody>
      </p:sp>
    </p:spTree>
    <p:extLst>
      <p:ext uri="{BB962C8B-B14F-4D97-AF65-F5344CB8AC3E}">
        <p14:creationId xmlns:p14="http://schemas.microsoft.com/office/powerpoint/2010/main" val="3570980851"/>
      </p:ext>
    </p:extLst>
  </p:cSld>
  <p:clrMapOvr>
    <a:overrideClrMapping bg1="lt1" tx1="dk1" bg2="lt2" tx2="dk2" accent1="accent1" accent2="accent2" accent3="accent3" accent4="accent4" accent5="accent5" accent6="accent6" hlink="hlink" folHlink="folHlink"/>
  </p:clrMapOvr>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D9FF3408-40F1-4B0A-8B42-097772397517}"/>
              </a:ext>
            </a:extLst>
          </p:cNvPr>
          <p:cNvSpPr/>
          <p:nvPr/>
        </p:nvSpPr>
        <p:spPr>
          <a:xfrm>
            <a:off x="2627784" y="2708920"/>
            <a:ext cx="3139577" cy="646331"/>
          </a:xfrm>
          <a:prstGeom prst="rect">
            <a:avLst/>
          </a:prstGeom>
        </p:spPr>
        <p:txBody>
          <a:bodyPr wrap="none">
            <a:spAutoFit/>
          </a:bodyPr>
          <a:lstStyle/>
          <a:p>
            <a:r>
              <a:rPr lang="pt-BR" sz="3600" dirty="0">
                <a:ln w="0"/>
                <a:solidFill>
                  <a:schemeClr val="tx2">
                    <a:lumMod val="75000"/>
                  </a:schemeClr>
                </a:solidFill>
                <a:effectLst>
                  <a:outerShdw blurRad="38100" dist="25400" dir="5400000" algn="ctr" rotWithShape="0">
                    <a:srgbClr val="6E747A">
                      <a:alpha val="43000"/>
                    </a:srgbClr>
                  </a:outerShdw>
                </a:effectLst>
              </a:rPr>
              <a:t>Informes Gerais</a:t>
            </a:r>
          </a:p>
        </p:txBody>
      </p:sp>
      <p:sp>
        <p:nvSpPr>
          <p:cNvPr id="5" name="Título 1">
            <a:extLst>
              <a:ext uri="{FF2B5EF4-FFF2-40B4-BE49-F238E27FC236}">
                <a16:creationId xmlns:a16="http://schemas.microsoft.com/office/drawing/2014/main" id="{E6D6D1FB-FDB4-4E88-9CC6-9D4F6E94CA86}"/>
              </a:ext>
            </a:extLst>
          </p:cNvPr>
          <p:cNvSpPr txBox="1">
            <a:spLocks/>
          </p:cNvSpPr>
          <p:nvPr/>
        </p:nvSpPr>
        <p:spPr>
          <a:xfrm>
            <a:off x="457200" y="152400"/>
            <a:ext cx="8229600" cy="468313"/>
          </a:xfrm>
          <a:prstGeom prst="rect">
            <a:avLst/>
          </a:prstGeom>
        </p:spPr>
        <p:txBody>
          <a:bodyPr vert="horz" lIns="91440" tIns="45720" rIns="91440" bIns="45720" rtlCol="0" anchor="ctr">
            <a:normAutofit fontScale="6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altLang="pt-BR" b="1">
                <a:solidFill>
                  <a:schemeClr val="bg1"/>
                </a:solidFill>
              </a:rPr>
              <a:t>7ª Reunião do COGEST</a:t>
            </a:r>
            <a:endParaRPr lang="pt-BR" altLang="pt-BR" b="1">
              <a:solidFill>
                <a:schemeClr val="bg1"/>
              </a:solidFill>
              <a:latin typeface="Calibri" panose="020F0502020204030204" pitchFamily="34" charset="0"/>
            </a:endParaRPr>
          </a:p>
        </p:txBody>
      </p:sp>
      <p:pic>
        <p:nvPicPr>
          <p:cNvPr id="6" name="Imagem 3">
            <a:extLst>
              <a:ext uri="{FF2B5EF4-FFF2-40B4-BE49-F238E27FC236}">
                <a16:creationId xmlns:a16="http://schemas.microsoft.com/office/drawing/2014/main" id="{5B84C89F-5D6F-4AB7-9FBD-4160D03F875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547813"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Espaço Reservado para Rodapé 2">
            <a:extLst>
              <a:ext uri="{FF2B5EF4-FFF2-40B4-BE49-F238E27FC236}">
                <a16:creationId xmlns:a16="http://schemas.microsoft.com/office/drawing/2014/main" id="{567AD2A2-5A80-4B30-85A3-53C9DEB070A1}"/>
              </a:ext>
            </a:extLst>
          </p:cNvPr>
          <p:cNvSpPr>
            <a:spLocks noGrp="1"/>
          </p:cNvSpPr>
          <p:nvPr>
            <p:ph type="ftr" sz="quarter" idx="11"/>
          </p:nvPr>
        </p:nvSpPr>
        <p:spPr/>
        <p:txBody>
          <a:bodyPr/>
          <a:lstStyle/>
          <a:p>
            <a:r>
              <a:rPr lang="pt-BR"/>
              <a:t>7ª Reunião do COGEST</a:t>
            </a:r>
          </a:p>
        </p:txBody>
      </p:sp>
    </p:spTree>
    <p:extLst>
      <p:ext uri="{BB962C8B-B14F-4D97-AF65-F5344CB8AC3E}">
        <p14:creationId xmlns:p14="http://schemas.microsoft.com/office/powerpoint/2010/main" val="339902775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1D7AE8B8-E590-45F9-8A99-31D001AE93BA}"/>
              </a:ext>
            </a:extLst>
          </p:cNvPr>
          <p:cNvSpPr txBox="1">
            <a:spLocks/>
          </p:cNvSpPr>
          <p:nvPr/>
        </p:nvSpPr>
        <p:spPr>
          <a:xfrm>
            <a:off x="611560" y="148430"/>
            <a:ext cx="8229600" cy="46831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altLang="pt-BR" sz="2800" b="1" dirty="0">
                <a:solidFill>
                  <a:schemeClr val="bg1"/>
                </a:solidFill>
              </a:rPr>
              <a:t>Orçamento AJPC</a:t>
            </a:r>
            <a:endParaRPr lang="pt-BR" altLang="pt-BR" sz="2800" b="1" dirty="0">
              <a:solidFill>
                <a:schemeClr val="bg1"/>
              </a:solidFill>
              <a:latin typeface="Calibri" panose="020F0502020204030204" pitchFamily="34" charset="0"/>
            </a:endParaRPr>
          </a:p>
        </p:txBody>
      </p:sp>
      <p:pic>
        <p:nvPicPr>
          <p:cNvPr id="5" name="Imagem 3">
            <a:extLst>
              <a:ext uri="{FF2B5EF4-FFF2-40B4-BE49-F238E27FC236}">
                <a16:creationId xmlns:a16="http://schemas.microsoft.com/office/drawing/2014/main" id="{03048F46-371C-42F9-B08C-2C2B2405002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547813"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spaço Reservado para Rodapé 1">
            <a:extLst>
              <a:ext uri="{FF2B5EF4-FFF2-40B4-BE49-F238E27FC236}">
                <a16:creationId xmlns:a16="http://schemas.microsoft.com/office/drawing/2014/main" id="{1D9E9A2D-99E4-4EDC-80AB-48F2D5E23AB0}"/>
              </a:ext>
            </a:extLst>
          </p:cNvPr>
          <p:cNvSpPr>
            <a:spLocks noGrp="1"/>
          </p:cNvSpPr>
          <p:nvPr>
            <p:ph type="ftr" sz="quarter" idx="11"/>
          </p:nvPr>
        </p:nvSpPr>
        <p:spPr>
          <a:xfrm>
            <a:off x="2843808" y="6165304"/>
            <a:ext cx="2895600" cy="365125"/>
          </a:xfrm>
        </p:spPr>
        <p:txBody>
          <a:bodyPr/>
          <a:lstStyle/>
          <a:p>
            <a:r>
              <a:rPr lang="pt-BR" dirty="0"/>
              <a:t>7ª Reunião do COGEST</a:t>
            </a:r>
          </a:p>
        </p:txBody>
      </p:sp>
      <p:sp>
        <p:nvSpPr>
          <p:cNvPr id="3" name="CaixaDeTexto 2">
            <a:extLst>
              <a:ext uri="{FF2B5EF4-FFF2-40B4-BE49-F238E27FC236}">
                <a16:creationId xmlns:a16="http://schemas.microsoft.com/office/drawing/2014/main" id="{A7634FDB-07DF-4C7C-B32D-371E5928DF0D}"/>
              </a:ext>
            </a:extLst>
          </p:cNvPr>
          <p:cNvSpPr txBox="1"/>
          <p:nvPr/>
        </p:nvSpPr>
        <p:spPr>
          <a:xfrm>
            <a:off x="611560" y="908720"/>
            <a:ext cx="8201797" cy="1323439"/>
          </a:xfrm>
          <a:prstGeom prst="rect">
            <a:avLst/>
          </a:prstGeom>
          <a:noFill/>
        </p:spPr>
        <p:txBody>
          <a:bodyPr wrap="none" rtlCol="0">
            <a:spAutoFit/>
          </a:bodyPr>
          <a:lstStyle/>
          <a:p>
            <a:pPr algn="ctr"/>
            <a:r>
              <a:rPr lang="pt-BR" sz="4000" dirty="0">
                <a:solidFill>
                  <a:schemeClr val="tx2"/>
                </a:solidFill>
                <a:effectLst>
                  <a:outerShdw blurRad="38100" dist="38100" dir="2700000" algn="tl">
                    <a:srgbClr val="000000">
                      <a:alpha val="43137"/>
                    </a:srgbClr>
                  </a:outerShdw>
                </a:effectLst>
              </a:rPr>
              <a:t>Informes sobre o orçamento da </a:t>
            </a:r>
          </a:p>
          <a:p>
            <a:pPr algn="ctr"/>
            <a:r>
              <a:rPr lang="pt-BR" sz="4000" dirty="0">
                <a:solidFill>
                  <a:schemeClr val="tx2"/>
                </a:solidFill>
                <a:effectLst>
                  <a:outerShdw blurRad="38100" dist="38100" dir="2700000" algn="tl">
                    <a:srgbClr val="000000">
                      <a:alpha val="43137"/>
                    </a:srgbClr>
                  </a:outerShdw>
                </a:effectLst>
              </a:rPr>
              <a:t>Assistência Jurídica a Pessoas Carentes</a:t>
            </a:r>
          </a:p>
        </p:txBody>
      </p:sp>
      <p:sp>
        <p:nvSpPr>
          <p:cNvPr id="6" name="Retângulo 5"/>
          <p:cNvSpPr/>
          <p:nvPr/>
        </p:nvSpPr>
        <p:spPr>
          <a:xfrm>
            <a:off x="611560" y="2399746"/>
            <a:ext cx="8239618" cy="3693319"/>
          </a:xfrm>
          <a:prstGeom prst="rect">
            <a:avLst/>
          </a:prstGeom>
        </p:spPr>
        <p:txBody>
          <a:bodyPr wrap="square">
            <a:spAutoFit/>
          </a:bodyPr>
          <a:lstStyle/>
          <a:p>
            <a:endParaRPr lang="pt-BR" b="1" dirty="0"/>
          </a:p>
          <a:p>
            <a:pPr>
              <a:lnSpc>
                <a:spcPct val="200000"/>
              </a:lnSpc>
            </a:pPr>
            <a:r>
              <a:rPr lang="pt-BR" b="1" dirty="0"/>
              <a:t>Aumento em razão de revisão de benefícios por  incapacidade</a:t>
            </a:r>
          </a:p>
          <a:p>
            <a:pPr>
              <a:lnSpc>
                <a:spcPct val="200000"/>
              </a:lnSpc>
            </a:pPr>
            <a:r>
              <a:rPr lang="pt-BR" dirty="0"/>
              <a:t>2016 - R$ 172 milhões</a:t>
            </a:r>
          </a:p>
          <a:p>
            <a:pPr>
              <a:lnSpc>
                <a:spcPct val="200000"/>
              </a:lnSpc>
            </a:pPr>
            <a:r>
              <a:rPr lang="pt-BR" dirty="0"/>
              <a:t>2017 - R$ 172 milhões + R$ 40 milhões créditos, salvo TRF4</a:t>
            </a:r>
          </a:p>
          <a:p>
            <a:pPr>
              <a:lnSpc>
                <a:spcPct val="200000"/>
              </a:lnSpc>
            </a:pPr>
            <a:r>
              <a:rPr lang="pt-BR" dirty="0"/>
              <a:t>2018 - R$ 172 milhões (insuficiente)</a:t>
            </a:r>
          </a:p>
          <a:p>
            <a:pPr>
              <a:lnSpc>
                <a:spcPct val="200000"/>
              </a:lnSpc>
            </a:pPr>
            <a:r>
              <a:rPr lang="pt-BR" dirty="0"/>
              <a:t>2019 - R$ 220 milhões (ampliação: gestões CJF junto à SOF)</a:t>
            </a:r>
          </a:p>
          <a:p>
            <a:pPr>
              <a:lnSpc>
                <a:spcPct val="200000"/>
              </a:lnSpc>
            </a:pPr>
            <a:r>
              <a:rPr lang="pt-BR" dirty="0">
                <a:solidFill>
                  <a:srgbClr val="FF0000"/>
                </a:solidFill>
              </a:rPr>
              <a:t>*Solução para 2018: crédito extraordinário por MP a partir de Setembro</a:t>
            </a:r>
          </a:p>
        </p:txBody>
      </p:sp>
    </p:spTree>
    <p:extLst>
      <p:ext uri="{BB962C8B-B14F-4D97-AF65-F5344CB8AC3E}">
        <p14:creationId xmlns:p14="http://schemas.microsoft.com/office/powerpoint/2010/main" val="762347063"/>
      </p:ext>
    </p:extLst>
  </p:cSld>
  <p:clrMapOvr>
    <a:masterClrMapping/>
  </p:clrMapOvr>
  <p:transition spd="slow">
    <p:cover/>
  </p:transition>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1D7AE8B8-E590-45F9-8A99-31D001AE93BA}"/>
              </a:ext>
            </a:extLst>
          </p:cNvPr>
          <p:cNvSpPr txBox="1">
            <a:spLocks/>
          </p:cNvSpPr>
          <p:nvPr/>
        </p:nvSpPr>
        <p:spPr>
          <a:xfrm>
            <a:off x="611560" y="148430"/>
            <a:ext cx="8229600" cy="46831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altLang="pt-BR" sz="2800" b="1" dirty="0">
                <a:solidFill>
                  <a:schemeClr val="bg1"/>
                </a:solidFill>
              </a:rPr>
              <a:t>Reunião Preparatória – Encontro Nacional</a:t>
            </a:r>
            <a:endParaRPr lang="pt-BR" altLang="pt-BR" sz="2800" b="1" dirty="0">
              <a:solidFill>
                <a:schemeClr val="bg1"/>
              </a:solidFill>
              <a:latin typeface="Calibri" panose="020F0502020204030204" pitchFamily="34" charset="0"/>
            </a:endParaRPr>
          </a:p>
        </p:txBody>
      </p:sp>
      <p:pic>
        <p:nvPicPr>
          <p:cNvPr id="5" name="Imagem 3">
            <a:extLst>
              <a:ext uri="{FF2B5EF4-FFF2-40B4-BE49-F238E27FC236}">
                <a16:creationId xmlns:a16="http://schemas.microsoft.com/office/drawing/2014/main" id="{03048F46-371C-42F9-B08C-2C2B2405002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547813"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spaço Reservado para Rodapé 1">
            <a:extLst>
              <a:ext uri="{FF2B5EF4-FFF2-40B4-BE49-F238E27FC236}">
                <a16:creationId xmlns:a16="http://schemas.microsoft.com/office/drawing/2014/main" id="{1D9E9A2D-99E4-4EDC-80AB-48F2D5E23AB0}"/>
              </a:ext>
            </a:extLst>
          </p:cNvPr>
          <p:cNvSpPr>
            <a:spLocks noGrp="1"/>
          </p:cNvSpPr>
          <p:nvPr>
            <p:ph type="ftr" sz="quarter" idx="11"/>
          </p:nvPr>
        </p:nvSpPr>
        <p:spPr>
          <a:xfrm>
            <a:off x="2843808" y="6165304"/>
            <a:ext cx="2895600" cy="365125"/>
          </a:xfrm>
        </p:spPr>
        <p:txBody>
          <a:bodyPr/>
          <a:lstStyle/>
          <a:p>
            <a:r>
              <a:rPr lang="pt-BR" dirty="0"/>
              <a:t>7ª Reunião do COGEST</a:t>
            </a:r>
          </a:p>
        </p:txBody>
      </p:sp>
      <p:grpSp>
        <p:nvGrpSpPr>
          <p:cNvPr id="3" name="Agrupar 2">
            <a:extLst>
              <a:ext uri="{FF2B5EF4-FFF2-40B4-BE49-F238E27FC236}">
                <a16:creationId xmlns:a16="http://schemas.microsoft.com/office/drawing/2014/main" id="{EC7DAA7A-55A1-41AE-B30A-ECAD64D3F1DC}"/>
              </a:ext>
            </a:extLst>
          </p:cNvPr>
          <p:cNvGrpSpPr/>
          <p:nvPr/>
        </p:nvGrpSpPr>
        <p:grpSpPr>
          <a:xfrm>
            <a:off x="0" y="835558"/>
            <a:ext cx="9023995" cy="5093419"/>
            <a:chOff x="0" y="835558"/>
            <a:chExt cx="9023995" cy="5093419"/>
          </a:xfrm>
        </p:grpSpPr>
        <p:pic>
          <p:nvPicPr>
            <p:cNvPr id="6" name="Imagem 5">
              <a:extLst>
                <a:ext uri="{FF2B5EF4-FFF2-40B4-BE49-F238E27FC236}">
                  <a16:creationId xmlns:a16="http://schemas.microsoft.com/office/drawing/2014/main" id="{0D09E575-00AD-474A-958E-DCADD3EDE86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835558"/>
              <a:ext cx="3397945" cy="2273969"/>
            </a:xfrm>
            <a:prstGeom prst="rect">
              <a:avLst/>
            </a:prstGeom>
          </p:spPr>
        </p:pic>
        <p:pic>
          <p:nvPicPr>
            <p:cNvPr id="9" name="Imagem 8">
              <a:extLst>
                <a:ext uri="{FF2B5EF4-FFF2-40B4-BE49-F238E27FC236}">
                  <a16:creationId xmlns:a16="http://schemas.microsoft.com/office/drawing/2014/main" id="{AFD11E5D-3054-4E15-97E5-0E93DF1607D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51920" y="3423902"/>
              <a:ext cx="5172075" cy="2505075"/>
            </a:xfrm>
            <a:prstGeom prst="rect">
              <a:avLst/>
            </a:prstGeom>
          </p:spPr>
        </p:pic>
        <p:sp>
          <p:nvSpPr>
            <p:cNvPr id="11" name="CaixaDeTexto 10">
              <a:extLst>
                <a:ext uri="{FF2B5EF4-FFF2-40B4-BE49-F238E27FC236}">
                  <a16:creationId xmlns:a16="http://schemas.microsoft.com/office/drawing/2014/main" id="{9A192B2A-FEFA-4564-9ECB-E4F0895AB41F}"/>
                </a:ext>
              </a:extLst>
            </p:cNvPr>
            <p:cNvSpPr txBox="1"/>
            <p:nvPr/>
          </p:nvSpPr>
          <p:spPr>
            <a:xfrm>
              <a:off x="3563888" y="1611416"/>
              <a:ext cx="5172076" cy="923330"/>
            </a:xfrm>
            <a:prstGeom prst="rect">
              <a:avLst/>
            </a:prstGeom>
            <a:noFill/>
          </p:spPr>
          <p:txBody>
            <a:bodyPr wrap="square" rtlCol="0">
              <a:spAutoFit/>
            </a:bodyPr>
            <a:lstStyle/>
            <a:p>
              <a:pPr algn="just"/>
              <a:r>
                <a:rPr lang="pt-BR" dirty="0"/>
                <a:t>A reunião tem como objetivo a preparação para o Encontro Nacional do Poder Judiciário, onde serão definidas as metas para 2019.</a:t>
              </a:r>
            </a:p>
          </p:txBody>
        </p:sp>
      </p:grpSp>
      <p:pic>
        <p:nvPicPr>
          <p:cNvPr id="12" name="Imagem 11" descr="sticknote.png">
            <a:extLst>
              <a:ext uri="{FF2B5EF4-FFF2-40B4-BE49-F238E27FC236}">
                <a16:creationId xmlns:a16="http://schemas.microsoft.com/office/drawing/2014/main" id="{07613C1F-1439-445F-A528-52C66224220F}"/>
              </a:ext>
            </a:extLst>
          </p:cNvPr>
          <p:cNvPicPr>
            <a:picLocks noChangeAspect="1"/>
          </p:cNvPicPr>
          <p:nvPr/>
        </p:nvPicPr>
        <p:blipFill>
          <a:blip r:embed="rId6" cstate="print"/>
          <a:stretch>
            <a:fillRect/>
          </a:stretch>
        </p:blipFill>
        <p:spPr>
          <a:xfrm>
            <a:off x="1003351" y="3335829"/>
            <a:ext cx="1801297" cy="1948862"/>
          </a:xfrm>
          <a:prstGeom prst="rect">
            <a:avLst/>
          </a:prstGeom>
        </p:spPr>
      </p:pic>
      <p:sp>
        <p:nvSpPr>
          <p:cNvPr id="13" name="Retângulo 12">
            <a:extLst>
              <a:ext uri="{FF2B5EF4-FFF2-40B4-BE49-F238E27FC236}">
                <a16:creationId xmlns:a16="http://schemas.microsoft.com/office/drawing/2014/main" id="{01714876-9263-4672-9365-2CF6C379CE33}"/>
              </a:ext>
            </a:extLst>
          </p:cNvPr>
          <p:cNvSpPr/>
          <p:nvPr/>
        </p:nvSpPr>
        <p:spPr>
          <a:xfrm>
            <a:off x="1008152" y="3990953"/>
            <a:ext cx="1872208" cy="584775"/>
          </a:xfrm>
          <a:prstGeom prst="rect">
            <a:avLst/>
          </a:prstGeom>
        </p:spPr>
        <p:txBody>
          <a:bodyPr wrap="square">
            <a:spAutoFit/>
          </a:bodyPr>
          <a:lstStyle/>
          <a:p>
            <a:pPr>
              <a:spcAft>
                <a:spcPts val="600"/>
              </a:spcAft>
            </a:pPr>
            <a:r>
              <a:rPr lang="pt-BR" sz="1600" dirty="0"/>
              <a:t>27 e 28 de agosto de 2018</a:t>
            </a:r>
            <a:endParaRPr lang="pt-BR" sz="1600" dirty="0">
              <a:solidFill>
                <a:srgbClr val="FF0000"/>
              </a:solidFill>
            </a:endParaRPr>
          </a:p>
        </p:txBody>
      </p:sp>
    </p:spTree>
    <p:extLst>
      <p:ext uri="{BB962C8B-B14F-4D97-AF65-F5344CB8AC3E}">
        <p14:creationId xmlns:p14="http://schemas.microsoft.com/office/powerpoint/2010/main" val="274200741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anim calcmode="lin" valueType="num">
                                      <p:cBhvr>
                                        <p:cTn id="8" dur="2000" fill="hold"/>
                                        <p:tgtEl>
                                          <p:spTgt spid="12"/>
                                        </p:tgtEl>
                                        <p:attrNameLst>
                                          <p:attrName>ppt_w</p:attrName>
                                        </p:attrNameLst>
                                      </p:cBhvr>
                                      <p:tavLst>
                                        <p:tav tm="0" fmla="#ppt_w*sin(2.5*pi*$)">
                                          <p:val>
                                            <p:fltVal val="0"/>
                                          </p:val>
                                        </p:tav>
                                        <p:tav tm="100000">
                                          <p:val>
                                            <p:fltVal val="1"/>
                                          </p:val>
                                        </p:tav>
                                      </p:tavLst>
                                    </p:anim>
                                    <p:anim calcmode="lin" valueType="num">
                                      <p:cBhvr>
                                        <p:cTn id="9" dur="2000" fill="hold"/>
                                        <p:tgtEl>
                                          <p:spTgt spid="12"/>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2000"/>
                                        <p:tgtEl>
                                          <p:spTgt spid="13"/>
                                        </p:tgtEl>
                                      </p:cBhvr>
                                    </p:animEffect>
                                    <p:anim calcmode="lin" valueType="num">
                                      <p:cBhvr>
                                        <p:cTn id="13" dur="2000" fill="hold"/>
                                        <p:tgtEl>
                                          <p:spTgt spid="13"/>
                                        </p:tgtEl>
                                        <p:attrNameLst>
                                          <p:attrName>ppt_w</p:attrName>
                                        </p:attrNameLst>
                                      </p:cBhvr>
                                      <p:tavLst>
                                        <p:tav tm="0" fmla="#ppt_w*sin(2.5*pi*$)">
                                          <p:val>
                                            <p:fltVal val="0"/>
                                          </p:val>
                                        </p:tav>
                                        <p:tav tm="100000">
                                          <p:val>
                                            <p:fltVal val="1"/>
                                          </p:val>
                                        </p:tav>
                                      </p:tavLst>
                                    </p:anim>
                                    <p:anim calcmode="lin" valueType="num">
                                      <p:cBhvr>
                                        <p:cTn id="14" dur="2000" fill="hold"/>
                                        <p:tgtEl>
                                          <p:spTgt spid="1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1D7AE8B8-E590-45F9-8A99-31D001AE93BA}"/>
              </a:ext>
            </a:extLst>
          </p:cNvPr>
          <p:cNvSpPr txBox="1">
            <a:spLocks/>
          </p:cNvSpPr>
          <p:nvPr/>
        </p:nvSpPr>
        <p:spPr>
          <a:xfrm>
            <a:off x="611560" y="148430"/>
            <a:ext cx="8229600" cy="46831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altLang="pt-BR" sz="2800" b="1" dirty="0">
                <a:solidFill>
                  <a:schemeClr val="bg1"/>
                </a:solidFill>
              </a:rPr>
              <a:t>Ciclo de Governança</a:t>
            </a:r>
            <a:endParaRPr lang="pt-BR" altLang="pt-BR" sz="2800" b="1" dirty="0">
              <a:solidFill>
                <a:schemeClr val="bg1"/>
              </a:solidFill>
              <a:latin typeface="Calibri" panose="020F0502020204030204" pitchFamily="34" charset="0"/>
            </a:endParaRPr>
          </a:p>
        </p:txBody>
      </p:sp>
      <p:pic>
        <p:nvPicPr>
          <p:cNvPr id="5" name="Imagem 3">
            <a:extLst>
              <a:ext uri="{FF2B5EF4-FFF2-40B4-BE49-F238E27FC236}">
                <a16:creationId xmlns:a16="http://schemas.microsoft.com/office/drawing/2014/main" id="{03048F46-371C-42F9-B08C-2C2B2405002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547813"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spaço Reservado para Rodapé 1">
            <a:extLst>
              <a:ext uri="{FF2B5EF4-FFF2-40B4-BE49-F238E27FC236}">
                <a16:creationId xmlns:a16="http://schemas.microsoft.com/office/drawing/2014/main" id="{1D9E9A2D-99E4-4EDC-80AB-48F2D5E23AB0}"/>
              </a:ext>
            </a:extLst>
          </p:cNvPr>
          <p:cNvSpPr>
            <a:spLocks noGrp="1"/>
          </p:cNvSpPr>
          <p:nvPr>
            <p:ph type="ftr" sz="quarter" idx="11"/>
          </p:nvPr>
        </p:nvSpPr>
        <p:spPr>
          <a:xfrm>
            <a:off x="2843808" y="6165304"/>
            <a:ext cx="2895600" cy="365125"/>
          </a:xfrm>
        </p:spPr>
        <p:txBody>
          <a:bodyPr/>
          <a:lstStyle/>
          <a:p>
            <a:r>
              <a:rPr lang="pt-BR" dirty="0"/>
              <a:t>7ª Reunião do COGEST</a:t>
            </a:r>
          </a:p>
        </p:txBody>
      </p:sp>
      <p:pic>
        <p:nvPicPr>
          <p:cNvPr id="8" name="Imagem 7">
            <a:extLst>
              <a:ext uri="{FF2B5EF4-FFF2-40B4-BE49-F238E27FC236}">
                <a16:creationId xmlns:a16="http://schemas.microsoft.com/office/drawing/2014/main" id="{89FDDD69-A547-456E-929D-DCFFBE077AEC}"/>
              </a:ext>
            </a:extLst>
          </p:cNvPr>
          <p:cNvPicPr>
            <a:picLocks noChangeAspect="1"/>
          </p:cNvPicPr>
          <p:nvPr/>
        </p:nvPicPr>
        <p:blipFill>
          <a:blip r:embed="rId4" cstate="print"/>
          <a:stretch>
            <a:fillRect/>
          </a:stretch>
        </p:blipFill>
        <p:spPr>
          <a:xfrm>
            <a:off x="395536" y="1566327"/>
            <a:ext cx="8242080" cy="1617117"/>
          </a:xfrm>
          <a:prstGeom prst="rect">
            <a:avLst/>
          </a:prstGeom>
        </p:spPr>
      </p:pic>
      <p:pic>
        <p:nvPicPr>
          <p:cNvPr id="7" name="Imagem 6">
            <a:extLst>
              <a:ext uri="{FF2B5EF4-FFF2-40B4-BE49-F238E27FC236}">
                <a16:creationId xmlns:a16="http://schemas.microsoft.com/office/drawing/2014/main" id="{169DFFD2-58C6-4F3C-B382-4B7D63D86F5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686280">
            <a:off x="5050393" y="1751244"/>
            <a:ext cx="3645768" cy="1066062"/>
          </a:xfrm>
          <a:prstGeom prst="rect">
            <a:avLst/>
          </a:prstGeom>
        </p:spPr>
      </p:pic>
      <p:sp>
        <p:nvSpPr>
          <p:cNvPr id="9" name="Retângulo 8">
            <a:extLst>
              <a:ext uri="{FF2B5EF4-FFF2-40B4-BE49-F238E27FC236}">
                <a16:creationId xmlns:a16="http://schemas.microsoft.com/office/drawing/2014/main" id="{1D7F5767-BAA3-407B-9C4B-3883684124FB}"/>
              </a:ext>
            </a:extLst>
          </p:cNvPr>
          <p:cNvSpPr/>
          <p:nvPr/>
        </p:nvSpPr>
        <p:spPr>
          <a:xfrm>
            <a:off x="-451361" y="3429000"/>
            <a:ext cx="9217024" cy="1397947"/>
          </a:xfrm>
          <a:prstGeom prst="rect">
            <a:avLst/>
          </a:prstGeom>
        </p:spPr>
        <p:txBody>
          <a:bodyPr wrap="square">
            <a:spAutoFit/>
          </a:bodyPr>
          <a:lstStyle/>
          <a:p>
            <a:pPr marL="678180" algn="just">
              <a:lnSpc>
                <a:spcPct val="107000"/>
              </a:lnSpc>
              <a:spcAft>
                <a:spcPts val="800"/>
              </a:spcAft>
            </a:pPr>
            <a:r>
              <a:rPr lang="pt-BR" sz="1600" dirty="0">
                <a:latin typeface="Calibri" panose="020F0502020204030204" pitchFamily="34" charset="0"/>
                <a:ea typeface="Calibri" panose="020F0502020204030204" pitchFamily="34" charset="0"/>
                <a:cs typeface="Times New Roman" panose="02020603050405020304" pitchFamily="18" charset="0"/>
              </a:rPr>
              <a:t>Como o objetivo de apurar o nível de maturidade em governança da Justiça Federal, foi desenvolvido instrumento de avaliação que reúne 55 práticas de gestão que, ao serem implantadas, devem aumentar a capacidade das organizações da Justiça Federal de concretizar as estratégias (objetivos, metas e iniciativas). Já foram realizados dois ciclos e em 2017, foi realizada análise comparativa entre os resultados.</a:t>
            </a:r>
            <a:endParaRPr lang="pt-BR"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Imagem 9" descr="sticknote.png">
            <a:extLst>
              <a:ext uri="{FF2B5EF4-FFF2-40B4-BE49-F238E27FC236}">
                <a16:creationId xmlns:a16="http://schemas.microsoft.com/office/drawing/2014/main" id="{1368C8C0-43EB-48A7-BBDC-351F34A95C47}"/>
              </a:ext>
            </a:extLst>
          </p:cNvPr>
          <p:cNvPicPr>
            <a:picLocks noChangeAspect="1"/>
          </p:cNvPicPr>
          <p:nvPr/>
        </p:nvPicPr>
        <p:blipFill>
          <a:blip r:embed="rId6" cstate="print"/>
          <a:stretch>
            <a:fillRect/>
          </a:stretch>
        </p:blipFill>
        <p:spPr>
          <a:xfrm>
            <a:off x="6300192" y="4653136"/>
            <a:ext cx="1596382" cy="1727160"/>
          </a:xfrm>
          <a:prstGeom prst="rect">
            <a:avLst/>
          </a:prstGeom>
        </p:spPr>
      </p:pic>
      <p:sp>
        <p:nvSpPr>
          <p:cNvPr id="11" name="CaixaDeTexto 10">
            <a:extLst>
              <a:ext uri="{FF2B5EF4-FFF2-40B4-BE49-F238E27FC236}">
                <a16:creationId xmlns:a16="http://schemas.microsoft.com/office/drawing/2014/main" id="{F8DD3FDD-0435-4273-8295-CC941AB6EAEB}"/>
              </a:ext>
            </a:extLst>
          </p:cNvPr>
          <p:cNvSpPr txBox="1"/>
          <p:nvPr/>
        </p:nvSpPr>
        <p:spPr>
          <a:xfrm>
            <a:off x="6443202" y="5013176"/>
            <a:ext cx="1297150" cy="646331"/>
          </a:xfrm>
          <a:prstGeom prst="rect">
            <a:avLst/>
          </a:prstGeom>
          <a:noFill/>
        </p:spPr>
        <p:txBody>
          <a:bodyPr wrap="square" rtlCol="0">
            <a:spAutoFit/>
          </a:bodyPr>
          <a:lstStyle/>
          <a:p>
            <a:r>
              <a:rPr lang="pt-BR" dirty="0">
                <a:latin typeface="Agency FB" panose="020B0503020202020204" pitchFamily="34" charset="0"/>
              </a:rPr>
              <a:t>Próximo ciclo:</a:t>
            </a:r>
          </a:p>
          <a:p>
            <a:r>
              <a:rPr lang="pt-BR" b="1" dirty="0">
                <a:latin typeface="Agency FB" panose="020B0503020202020204" pitchFamily="34" charset="0"/>
              </a:rPr>
              <a:t>Outubro/2018</a:t>
            </a:r>
          </a:p>
        </p:txBody>
      </p:sp>
      <p:sp>
        <p:nvSpPr>
          <p:cNvPr id="3" name="Retângulo 2">
            <a:extLst>
              <a:ext uri="{FF2B5EF4-FFF2-40B4-BE49-F238E27FC236}">
                <a16:creationId xmlns:a16="http://schemas.microsoft.com/office/drawing/2014/main" id="{B5573431-5414-478F-943E-57441CBD415E}"/>
              </a:ext>
            </a:extLst>
          </p:cNvPr>
          <p:cNvSpPr/>
          <p:nvPr/>
        </p:nvSpPr>
        <p:spPr>
          <a:xfrm>
            <a:off x="827584" y="5099136"/>
            <a:ext cx="4752528" cy="793979"/>
          </a:xfrm>
          <a:prstGeom prst="rect">
            <a:avLst/>
          </a:prstGeom>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A Resolução n. 400, de 4 de maio de 2016 criou o Índice de Governança da Justiça Federal</a:t>
            </a:r>
          </a:p>
        </p:txBody>
      </p:sp>
    </p:spTree>
    <p:extLst>
      <p:ext uri="{BB962C8B-B14F-4D97-AF65-F5344CB8AC3E}">
        <p14:creationId xmlns:p14="http://schemas.microsoft.com/office/powerpoint/2010/main" val="104137540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5"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2000"/>
                                        <p:tgtEl>
                                          <p:spTgt spid="10"/>
                                        </p:tgtEl>
                                      </p:cBhvr>
                                    </p:animEffect>
                                    <p:anim calcmode="lin" valueType="num">
                                      <p:cBhvr>
                                        <p:cTn id="20" dur="2000" fill="hold"/>
                                        <p:tgtEl>
                                          <p:spTgt spid="10"/>
                                        </p:tgtEl>
                                        <p:attrNameLst>
                                          <p:attrName>ppt_w</p:attrName>
                                        </p:attrNameLst>
                                      </p:cBhvr>
                                      <p:tavLst>
                                        <p:tav tm="0" fmla="#ppt_w*sin(2.5*pi*$)">
                                          <p:val>
                                            <p:fltVal val="0"/>
                                          </p:val>
                                        </p:tav>
                                        <p:tav tm="100000">
                                          <p:val>
                                            <p:fltVal val="1"/>
                                          </p:val>
                                        </p:tav>
                                      </p:tavLst>
                                    </p:anim>
                                    <p:anim calcmode="lin" valueType="num">
                                      <p:cBhvr>
                                        <p:cTn id="21" dur="2000" fill="hold"/>
                                        <p:tgtEl>
                                          <p:spTgt spid="10"/>
                                        </p:tgtEl>
                                        <p:attrNameLst>
                                          <p:attrName>ppt_h</p:attrName>
                                        </p:attrNameLst>
                                      </p:cBhvr>
                                      <p:tavLst>
                                        <p:tav tm="0">
                                          <p:val>
                                            <p:strVal val="#ppt_h"/>
                                          </p:val>
                                        </p:tav>
                                        <p:tav tm="100000">
                                          <p:val>
                                            <p:strVal val="#ppt_h"/>
                                          </p:val>
                                        </p:tav>
                                      </p:tavLst>
                                    </p:anim>
                                  </p:childTnLst>
                                </p:cTn>
                              </p:par>
                              <p:par>
                                <p:cTn id="22" presetID="45"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2000"/>
                                        <p:tgtEl>
                                          <p:spTgt spid="11"/>
                                        </p:tgtEl>
                                      </p:cBhvr>
                                    </p:animEffect>
                                    <p:anim calcmode="lin" valueType="num">
                                      <p:cBhvr>
                                        <p:cTn id="25" dur="2000" fill="hold"/>
                                        <p:tgtEl>
                                          <p:spTgt spid="11"/>
                                        </p:tgtEl>
                                        <p:attrNameLst>
                                          <p:attrName>ppt_w</p:attrName>
                                        </p:attrNameLst>
                                      </p:cBhvr>
                                      <p:tavLst>
                                        <p:tav tm="0" fmla="#ppt_w*sin(2.5*pi*$)">
                                          <p:val>
                                            <p:fltVal val="0"/>
                                          </p:val>
                                        </p:tav>
                                        <p:tav tm="100000">
                                          <p:val>
                                            <p:fltVal val="1"/>
                                          </p:val>
                                        </p:tav>
                                      </p:tavLst>
                                    </p:anim>
                                    <p:anim calcmode="lin" valueType="num">
                                      <p:cBhvr>
                                        <p:cTn id="26" dur="200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3"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1D7AE8B8-E590-45F9-8A99-31D001AE93BA}"/>
              </a:ext>
            </a:extLst>
          </p:cNvPr>
          <p:cNvSpPr txBox="1">
            <a:spLocks/>
          </p:cNvSpPr>
          <p:nvPr/>
        </p:nvSpPr>
        <p:spPr>
          <a:xfrm>
            <a:off x="107504" y="0"/>
            <a:ext cx="8229600" cy="46831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pt-BR" altLang="pt-BR" sz="2000" b="1" dirty="0">
              <a:solidFill>
                <a:schemeClr val="bg1"/>
              </a:solidFill>
              <a:latin typeface="Calibri" panose="020F0502020204030204" pitchFamily="34" charset="0"/>
            </a:endParaRPr>
          </a:p>
        </p:txBody>
      </p:sp>
      <p:pic>
        <p:nvPicPr>
          <p:cNvPr id="5" name="Imagem 3">
            <a:extLst>
              <a:ext uri="{FF2B5EF4-FFF2-40B4-BE49-F238E27FC236}">
                <a16:creationId xmlns:a16="http://schemas.microsoft.com/office/drawing/2014/main" id="{03048F46-371C-42F9-B08C-2C2B2405002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547813"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spaço Reservado para Rodapé 1">
            <a:extLst>
              <a:ext uri="{FF2B5EF4-FFF2-40B4-BE49-F238E27FC236}">
                <a16:creationId xmlns:a16="http://schemas.microsoft.com/office/drawing/2014/main" id="{1D9E9A2D-99E4-4EDC-80AB-48F2D5E23AB0}"/>
              </a:ext>
            </a:extLst>
          </p:cNvPr>
          <p:cNvSpPr>
            <a:spLocks noGrp="1"/>
          </p:cNvSpPr>
          <p:nvPr>
            <p:ph type="ftr" sz="quarter" idx="11"/>
          </p:nvPr>
        </p:nvSpPr>
        <p:spPr>
          <a:xfrm>
            <a:off x="2843808" y="6165304"/>
            <a:ext cx="2895600" cy="365125"/>
          </a:xfrm>
        </p:spPr>
        <p:txBody>
          <a:bodyPr/>
          <a:lstStyle/>
          <a:p>
            <a:r>
              <a:rPr lang="pt-BR" dirty="0"/>
              <a:t>7ª Reunião do COGEST</a:t>
            </a:r>
          </a:p>
        </p:txBody>
      </p:sp>
      <p:sp>
        <p:nvSpPr>
          <p:cNvPr id="3" name="Retângulo 2">
            <a:extLst>
              <a:ext uri="{FF2B5EF4-FFF2-40B4-BE49-F238E27FC236}">
                <a16:creationId xmlns:a16="http://schemas.microsoft.com/office/drawing/2014/main" id="{1B795E0D-C50E-4034-8FE5-1650304EB916}"/>
              </a:ext>
            </a:extLst>
          </p:cNvPr>
          <p:cNvSpPr/>
          <p:nvPr/>
        </p:nvSpPr>
        <p:spPr>
          <a:xfrm>
            <a:off x="1655317" y="95187"/>
            <a:ext cx="6037548" cy="671915"/>
          </a:xfrm>
          <a:prstGeom prst="rect">
            <a:avLst/>
          </a:prstGeom>
        </p:spPr>
        <p:txBody>
          <a:bodyPr wrap="square">
            <a:spAutoFit/>
          </a:bodyPr>
          <a:lstStyle/>
          <a:p>
            <a:pPr lvl="0" algn="just">
              <a:lnSpc>
                <a:spcPct val="107000"/>
              </a:lnSpc>
              <a:spcAft>
                <a:spcPts val="800"/>
              </a:spcAft>
            </a:pPr>
            <a:r>
              <a:rPr lang="pt-BR" dirty="0">
                <a:solidFill>
                  <a:schemeClr val="bg1"/>
                </a:solidFill>
                <a:latin typeface="Calibri" panose="020F0502020204030204" pitchFamily="34" charset="0"/>
                <a:ea typeface="Calibri" panose="020F0502020204030204" pitchFamily="34" charset="0"/>
                <a:cs typeface="Times New Roman" panose="02020603050405020304" pitchFamily="18" charset="0"/>
              </a:rPr>
              <a:t>Atendimento às determinações do TCU - Acórdão TCU 2732/2017</a:t>
            </a:r>
            <a:endParaRPr lang="pt-BR"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CaixaDeTexto 6">
            <a:extLst>
              <a:ext uri="{FF2B5EF4-FFF2-40B4-BE49-F238E27FC236}">
                <a16:creationId xmlns:a16="http://schemas.microsoft.com/office/drawing/2014/main" id="{AD6FFD94-B165-4FDF-B0B2-34B2533CD020}"/>
              </a:ext>
            </a:extLst>
          </p:cNvPr>
          <p:cNvSpPr txBox="1"/>
          <p:nvPr/>
        </p:nvSpPr>
        <p:spPr>
          <a:xfrm>
            <a:off x="547906" y="1253877"/>
            <a:ext cx="7348795" cy="1384995"/>
          </a:xfrm>
          <a:prstGeom prst="rect">
            <a:avLst/>
          </a:prstGeom>
          <a:noFill/>
          <a:ln>
            <a:solidFill>
              <a:schemeClr val="accent1">
                <a:lumMod val="75000"/>
              </a:schemeClr>
            </a:solidFill>
          </a:ln>
        </p:spPr>
        <p:txBody>
          <a:bodyPr wrap="square" rtlCol="0">
            <a:spAutoFit/>
          </a:bodyPr>
          <a:lstStyle/>
          <a:p>
            <a:pPr algn="just"/>
            <a:r>
              <a:rPr lang="pt-BR" sz="2800" dirty="0"/>
              <a:t>Notícias sobre as medidas que estão sendo tomadas para atendimento ao Acórdão do TCU n. 2.732/2017.</a:t>
            </a:r>
          </a:p>
        </p:txBody>
      </p:sp>
      <p:pic>
        <p:nvPicPr>
          <p:cNvPr id="8" name="Imagem 7">
            <a:extLst>
              <a:ext uri="{FF2B5EF4-FFF2-40B4-BE49-F238E27FC236}">
                <a16:creationId xmlns:a16="http://schemas.microsoft.com/office/drawing/2014/main" id="{DD3C4143-1079-49EF-956D-7825ED02F57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99792" y="2863586"/>
            <a:ext cx="3399656" cy="226231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839286589"/>
      </p:ext>
    </p:extLst>
  </p:cSld>
  <p:clrMapOvr>
    <a:masterClrMapping/>
  </p:clrMapOvr>
  <p:transition spd="slow">
    <p:cover/>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4B33AE61-CE9B-4F86-86F6-43906BC78D2B}"/>
              </a:ext>
            </a:extLst>
          </p:cNvPr>
          <p:cNvSpPr/>
          <p:nvPr/>
        </p:nvSpPr>
        <p:spPr>
          <a:xfrm>
            <a:off x="1763688" y="197921"/>
            <a:ext cx="4541500" cy="400110"/>
          </a:xfrm>
          <a:prstGeom prst="rect">
            <a:avLst/>
          </a:prstGeom>
        </p:spPr>
        <p:txBody>
          <a:bodyPr wrap="none">
            <a:spAutoFit/>
          </a:bodyPr>
          <a:lstStyle/>
          <a:p>
            <a:r>
              <a:rPr lang="pt-BR"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Projeto Estudos Visando Alteração na LEF </a:t>
            </a:r>
            <a:endParaRPr lang="pt-BR" sz="2000" dirty="0">
              <a:solidFill>
                <a:schemeClr val="bg1"/>
              </a:solidFill>
            </a:endParaRPr>
          </a:p>
        </p:txBody>
      </p:sp>
      <p:pic>
        <p:nvPicPr>
          <p:cNvPr id="4" name="Imagem 3">
            <a:extLst>
              <a:ext uri="{FF2B5EF4-FFF2-40B4-BE49-F238E27FC236}">
                <a16:creationId xmlns:a16="http://schemas.microsoft.com/office/drawing/2014/main" id="{4D7E81E6-E5FA-41EE-946A-34A9394D9949}"/>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1547813"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Espaço Reservado para Rodapé 4">
            <a:extLst>
              <a:ext uri="{FF2B5EF4-FFF2-40B4-BE49-F238E27FC236}">
                <a16:creationId xmlns:a16="http://schemas.microsoft.com/office/drawing/2014/main" id="{A923FF04-8BFD-47F3-BF8E-5A7D6B50CB91}"/>
              </a:ext>
            </a:extLst>
          </p:cNvPr>
          <p:cNvSpPr>
            <a:spLocks noGrp="1"/>
          </p:cNvSpPr>
          <p:nvPr>
            <p:ph type="ftr" sz="quarter" idx="11"/>
          </p:nvPr>
        </p:nvSpPr>
        <p:spPr>
          <a:xfrm>
            <a:off x="3124200" y="6237312"/>
            <a:ext cx="2895600" cy="365125"/>
          </a:xfrm>
        </p:spPr>
        <p:txBody>
          <a:bodyPr/>
          <a:lstStyle/>
          <a:p>
            <a:r>
              <a:rPr lang="pt-BR" dirty="0"/>
              <a:t>7ª Reunião do COGEST</a:t>
            </a:r>
          </a:p>
        </p:txBody>
      </p:sp>
      <p:sp>
        <p:nvSpPr>
          <p:cNvPr id="9" name="Shape 165">
            <a:extLst>
              <a:ext uri="{FF2B5EF4-FFF2-40B4-BE49-F238E27FC236}">
                <a16:creationId xmlns:a16="http://schemas.microsoft.com/office/drawing/2014/main" id="{9F4F4E81-B6DF-47A5-98BD-7B579303FF47}"/>
              </a:ext>
            </a:extLst>
          </p:cNvPr>
          <p:cNvSpPr txBox="1">
            <a:spLocks/>
          </p:cNvSpPr>
          <p:nvPr/>
        </p:nvSpPr>
        <p:spPr>
          <a:xfrm>
            <a:off x="539552" y="1443400"/>
            <a:ext cx="7886700" cy="370800"/>
          </a:xfrm>
          <a:prstGeom prst="rect">
            <a:avLst/>
          </a:prstGeom>
          <a:noFill/>
          <a:ln>
            <a:noFill/>
          </a:ln>
        </p:spPr>
        <p:txBody>
          <a:bodyPr spcFirstLastPara="1" vert="horz" wrap="square" lIns="68575" tIns="34275" rIns="68575" bIns="34275" rtlCol="0"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spcBef>
                <a:spcPts val="0"/>
              </a:spcBef>
              <a:buClr>
                <a:schemeClr val="dk1"/>
              </a:buClr>
              <a:buSzPts val="1500"/>
            </a:pPr>
            <a:r>
              <a:rPr lang="pt-BR" sz="3000" b="1" dirty="0"/>
              <a:t>GARGALOS DA EXECUÇÃO</a:t>
            </a:r>
          </a:p>
        </p:txBody>
      </p:sp>
      <p:pic>
        <p:nvPicPr>
          <p:cNvPr id="10" name="Shape 166">
            <a:extLst>
              <a:ext uri="{FF2B5EF4-FFF2-40B4-BE49-F238E27FC236}">
                <a16:creationId xmlns:a16="http://schemas.microsoft.com/office/drawing/2014/main" id="{3D0CA0C5-4565-47B6-885F-28BB3EF96DD7}"/>
              </a:ext>
            </a:extLst>
          </p:cNvPr>
          <p:cNvPicPr preferRelativeResize="0"/>
          <p:nvPr/>
        </p:nvPicPr>
        <p:blipFill>
          <a:blip r:embed="rId5">
            <a:alphaModFix/>
          </a:blip>
          <a:stretch>
            <a:fillRect/>
          </a:stretch>
        </p:blipFill>
        <p:spPr>
          <a:xfrm>
            <a:off x="899592" y="2060848"/>
            <a:ext cx="6840760" cy="3744416"/>
          </a:xfrm>
          <a:prstGeom prst="rect">
            <a:avLst/>
          </a:prstGeom>
          <a:noFill/>
          <a:ln>
            <a:noFill/>
          </a:ln>
        </p:spPr>
      </p:pic>
    </p:spTree>
    <p:extLst>
      <p:ext uri="{BB962C8B-B14F-4D97-AF65-F5344CB8AC3E}">
        <p14:creationId xmlns:p14="http://schemas.microsoft.com/office/powerpoint/2010/main" val="370699596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rigem">
  <a:themeElements>
    <a:clrScheme name="Origem">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em">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em">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3.xml><?xml version="1.0" encoding="utf-8"?>
<a:theme xmlns:a="http://schemas.openxmlformats.org/drawingml/2006/main" name="1_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rigem">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10.xml><?xml version="1.0" encoding="utf-8"?>
<a:themeOverride xmlns:a="http://schemas.openxmlformats.org/drawingml/2006/main">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3.xml><?xml version="1.0" encoding="utf-8"?>
<a:themeOverride xmlns:a="http://schemas.openxmlformats.org/drawingml/2006/main">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4.xml><?xml version="1.0" encoding="utf-8"?>
<a:themeOverride xmlns:a="http://schemas.openxmlformats.org/drawingml/2006/main">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5.xml><?xml version="1.0" encoding="utf-8"?>
<a:themeOverride xmlns:a="http://schemas.openxmlformats.org/drawingml/2006/main">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6.xml><?xml version="1.0" encoding="utf-8"?>
<a:themeOverride xmlns:a="http://schemas.openxmlformats.org/drawingml/2006/main">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7.xml><?xml version="1.0" encoding="utf-8"?>
<a:themeOverride xmlns:a="http://schemas.openxmlformats.org/drawingml/2006/main">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8.xml><?xml version="1.0" encoding="utf-8"?>
<a:themeOverride xmlns:a="http://schemas.openxmlformats.org/drawingml/2006/main">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rigem">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3.xml><?xml version="1.0" encoding="utf-8"?>
<a:themeOverride xmlns:a="http://schemas.openxmlformats.org/drawingml/2006/main">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2732</TotalTime>
  <Words>4441</Words>
  <Application>Microsoft Office PowerPoint</Application>
  <PresentationFormat>Apresentação na tela (4:3)</PresentationFormat>
  <Paragraphs>811</Paragraphs>
  <Slides>86</Slides>
  <Notes>42</Notes>
  <HiddenSlides>0</HiddenSlides>
  <MMClips>0</MMClips>
  <ScaleCrop>false</ScaleCrop>
  <HeadingPairs>
    <vt:vector size="6" baseType="variant">
      <vt:variant>
        <vt:lpstr>Fontes usadas</vt:lpstr>
      </vt:variant>
      <vt:variant>
        <vt:i4>12</vt:i4>
      </vt:variant>
      <vt:variant>
        <vt:lpstr>Tema</vt:lpstr>
      </vt:variant>
      <vt:variant>
        <vt:i4>4</vt:i4>
      </vt:variant>
      <vt:variant>
        <vt:lpstr>Títulos de slides</vt:lpstr>
      </vt:variant>
      <vt:variant>
        <vt:i4>86</vt:i4>
      </vt:variant>
    </vt:vector>
  </HeadingPairs>
  <TitlesOfParts>
    <vt:vector size="102" baseType="lpstr">
      <vt:lpstr>Agency FB</vt:lpstr>
      <vt:lpstr>Arial</vt:lpstr>
      <vt:lpstr>Arial Black</vt:lpstr>
      <vt:lpstr>Average</vt:lpstr>
      <vt:lpstr>Bookman Old Style</vt:lpstr>
      <vt:lpstr>Calibri</vt:lpstr>
      <vt:lpstr>Cambria</vt:lpstr>
      <vt:lpstr>Courier New</vt:lpstr>
      <vt:lpstr>Gill Sans MT</vt:lpstr>
      <vt:lpstr>Times New Roman</vt:lpstr>
      <vt:lpstr>Wingdings</vt:lpstr>
      <vt:lpstr>Wingdings 3</vt:lpstr>
      <vt:lpstr>Tema do Office</vt:lpstr>
      <vt:lpstr>Origem</vt:lpstr>
      <vt:lpstr>1_Tema do Office</vt:lpstr>
      <vt:lpstr>2_Tema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Projeto Estratégico Interoperabilidade na Justiça Federal </vt:lpstr>
      <vt:lpstr>Projeto Estratégico Interoperabilidade na Justiça Federal </vt:lpstr>
      <vt:lpstr>Projeto Estratégico Interoperabilidade na Justiça Federal </vt:lpstr>
      <vt:lpstr>Projeto Estratégico Interoperabilidade na Justiça Federal </vt:lpstr>
      <vt:lpstr>Projeto Estratégico Interoperabilidade na Justiça Federal </vt:lpstr>
      <vt:lpstr>Projeto Estratégico Interoperabilidade na Justiça Federal </vt:lpstr>
      <vt:lpstr>Projeto Estratégico Interoperabilidade na Justiça Federal</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Objetivos da gestão por processos de trabalho</vt:lpstr>
      <vt:lpstr>               Gestão por Processos de Trabalho e de riscos com valores da gestão da inovação - Programa iNovaJusp </vt:lpstr>
      <vt:lpstr>Fase inicial de implementação</vt:lpstr>
      <vt:lpstr>Diferencial do projeto</vt:lpstr>
      <vt:lpstr>Oficinas</vt:lpstr>
      <vt:lpstr>Mapeamento dos fluxos</vt:lpstr>
      <vt:lpstr>Mini Tutorial</vt:lpstr>
      <vt:lpstr>Resultado do mapeamento</vt:lpstr>
      <vt:lpstr>Gestão por processos de trabalho valores da inovação</vt:lpstr>
      <vt:lpstr> </vt:lpstr>
      <vt:lpstr> Ciclo da Gestão por Processos na Prática -TRF3</vt:lpstr>
      <vt:lpstr>Implantação das Políticas de Gestão por Processos e Gerenciamento de Riscos no Âmbito do TRF3ª Região</vt:lpstr>
      <vt:lpstr>Implantação das Políticas de Gestão por Processos e Gerenciamento de Riscos no Âmbito do TRF3ª Região</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raul</dc:creator>
  <cp:lastModifiedBy>Hayane Vilar Rezende Leal</cp:lastModifiedBy>
  <cp:revision>250</cp:revision>
  <cp:lastPrinted>2018-06-25T10:38:22Z</cp:lastPrinted>
  <dcterms:created xsi:type="dcterms:W3CDTF">2012-03-02T18:22:20Z</dcterms:created>
  <dcterms:modified xsi:type="dcterms:W3CDTF">2018-06-27T16:06:53Z</dcterms:modified>
</cp:coreProperties>
</file>